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56"/>
  </p:notesMasterIdLst>
  <p:handoutMasterIdLst>
    <p:handoutMasterId r:id="rId57"/>
  </p:handoutMasterIdLst>
  <p:sldIdLst>
    <p:sldId id="1275" r:id="rId2"/>
    <p:sldId id="1265" r:id="rId3"/>
    <p:sldId id="1276" r:id="rId4"/>
    <p:sldId id="1277" r:id="rId5"/>
    <p:sldId id="1279" r:id="rId6"/>
    <p:sldId id="1280" r:id="rId7"/>
    <p:sldId id="1281" r:id="rId8"/>
    <p:sldId id="1278" r:id="rId9"/>
    <p:sldId id="1282" r:id="rId10"/>
    <p:sldId id="1283" r:id="rId11"/>
    <p:sldId id="1333" r:id="rId12"/>
    <p:sldId id="1285" r:id="rId13"/>
    <p:sldId id="1329" r:id="rId14"/>
    <p:sldId id="1284" r:id="rId15"/>
    <p:sldId id="1331" r:id="rId16"/>
    <p:sldId id="1332" r:id="rId17"/>
    <p:sldId id="1334" r:id="rId18"/>
    <p:sldId id="1335" r:id="rId19"/>
    <p:sldId id="1336" r:id="rId20"/>
    <p:sldId id="1330" r:id="rId21"/>
    <p:sldId id="1290" r:id="rId22"/>
    <p:sldId id="1292" r:id="rId23"/>
    <p:sldId id="1299" r:id="rId24"/>
    <p:sldId id="1300" r:id="rId25"/>
    <p:sldId id="1301" r:id="rId26"/>
    <p:sldId id="1302" r:id="rId27"/>
    <p:sldId id="1303" r:id="rId28"/>
    <p:sldId id="1304" r:id="rId29"/>
    <p:sldId id="1305" r:id="rId30"/>
    <p:sldId id="1306" r:id="rId31"/>
    <p:sldId id="1307" r:id="rId32"/>
    <p:sldId id="1308" r:id="rId33"/>
    <p:sldId id="1309" r:id="rId34"/>
    <p:sldId id="1310" r:id="rId35"/>
    <p:sldId id="1311" r:id="rId36"/>
    <p:sldId id="1312" r:id="rId37"/>
    <p:sldId id="1313" r:id="rId38"/>
    <p:sldId id="1314" r:id="rId39"/>
    <p:sldId id="1315" r:id="rId40"/>
    <p:sldId id="1316" r:id="rId41"/>
    <p:sldId id="1317" r:id="rId42"/>
    <p:sldId id="1318" r:id="rId43"/>
    <p:sldId id="1319" r:id="rId44"/>
    <p:sldId id="1320" r:id="rId45"/>
    <p:sldId id="1321" r:id="rId46"/>
    <p:sldId id="1322" r:id="rId47"/>
    <p:sldId id="1323" r:id="rId48"/>
    <p:sldId id="1324" r:id="rId49"/>
    <p:sldId id="1325" r:id="rId50"/>
    <p:sldId id="1326" r:id="rId51"/>
    <p:sldId id="1327" r:id="rId52"/>
    <p:sldId id="1297" r:id="rId53"/>
    <p:sldId id="284" r:id="rId54"/>
    <p:sldId id="878" r:id="rId55"/>
  </p:sldIdLst>
  <p:sldSz cx="9144000" cy="5143500" type="screen16x9"/>
  <p:notesSz cx="6858000" cy="9144000"/>
  <p:custDataLst>
    <p:tags r:id="rId58"/>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 xmlns:p15="http://schemas.microsoft.com/office/powerpoint/2012/main">
        <p15:guide id="1" orient="horz" pos="3162">
          <p15:clr>
            <a:srgbClr val="A4A3A4"/>
          </p15:clr>
        </p15:guide>
        <p15:guide id="2" pos="551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FF"/>
    <a:srgbClr val="FF9900"/>
    <a:srgbClr val="FF6600"/>
    <a:srgbClr val="002C59"/>
    <a:srgbClr val="005092"/>
    <a:srgbClr val="FFCC99"/>
    <a:srgbClr val="FFFF00"/>
    <a:srgbClr val="558ED5"/>
    <a:srgbClr val="663300"/>
    <a:srgbClr val="00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713" autoAdjust="0"/>
    <p:restoredTop sz="83855" autoAdjust="0"/>
  </p:normalViewPr>
  <p:slideViewPr>
    <p:cSldViewPr>
      <p:cViewPr varScale="1">
        <p:scale>
          <a:sx n="105" d="100"/>
          <a:sy n="105" d="100"/>
        </p:scale>
        <p:origin x="-102" y="-246"/>
      </p:cViewPr>
      <p:guideLst>
        <p:guide orient="horz" pos="3162"/>
        <p:guide pos="5511"/>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3CE137-DADE-4B00-9C11-C25EFB0D0ACB}" type="doc">
      <dgm:prSet loTypeId="urn:microsoft.com/office/officeart/2005/8/layout/process1" loCatId="process" qsTypeId="urn:microsoft.com/office/officeart/2005/8/quickstyle/simple1" qsCatId="simple" csTypeId="urn:microsoft.com/office/officeart/2005/8/colors/accent1_2" csCatId="accent1" phldr="1"/>
      <dgm:spPr/>
    </dgm:pt>
    <dgm:pt modelId="{EAD2BFB1-9539-4A60-A7A5-AA127EE1D9C6}">
      <dgm:prSet phldrT="[文本]" custT="1"/>
      <dgm:spPr>
        <a:solidFill>
          <a:schemeClr val="accent1">
            <a:lumMod val="20000"/>
            <a:lumOff val="80000"/>
          </a:schemeClr>
        </a:solidFill>
        <a:ln>
          <a:noFill/>
        </a:ln>
      </dgm:spPr>
      <dgm:t>
        <a:bodyPr/>
        <a:lstStyle/>
        <a:p>
          <a:r>
            <a:rPr lang="zh-CN" altLang="en-US" sz="2000" dirty="0" smtClean="0">
              <a:solidFill>
                <a:schemeClr val="tx1"/>
              </a:solidFill>
              <a:latin typeface="微软雅黑" pitchFamily="34" charset="-122"/>
              <a:ea typeface="微软雅黑" pitchFamily="34" charset="-122"/>
            </a:rPr>
            <a:t>出现问题</a:t>
          </a:r>
          <a:endParaRPr lang="zh-CN" altLang="en-US" sz="2000" dirty="0">
            <a:solidFill>
              <a:schemeClr val="tx1"/>
            </a:solidFill>
            <a:latin typeface="微软雅黑" pitchFamily="34" charset="-122"/>
            <a:ea typeface="微软雅黑" pitchFamily="34" charset="-122"/>
          </a:endParaRPr>
        </a:p>
      </dgm:t>
    </dgm:pt>
    <dgm:pt modelId="{34B3A9B1-8230-4A55-AD22-8C5F796EDEBB}" type="parTrans" cxnId="{8921F02B-804B-4218-8D00-AF3408CC9ACA}">
      <dgm:prSet/>
      <dgm:spPr/>
      <dgm:t>
        <a:bodyPr/>
        <a:lstStyle/>
        <a:p>
          <a:endParaRPr lang="zh-CN" altLang="en-US"/>
        </a:p>
      </dgm:t>
    </dgm:pt>
    <dgm:pt modelId="{EEF2C685-F841-47CA-8F3E-073EF01C6B07}" type="sibTrans" cxnId="{8921F02B-804B-4218-8D00-AF3408CC9ACA}">
      <dgm:prSet/>
      <dgm:spPr/>
      <dgm:t>
        <a:bodyPr/>
        <a:lstStyle/>
        <a:p>
          <a:endParaRPr lang="zh-CN" altLang="en-US"/>
        </a:p>
      </dgm:t>
    </dgm:pt>
    <dgm:pt modelId="{B99E810E-375B-4620-8366-15EAC095CC6D}">
      <dgm:prSet phldrT="[文本]" custT="1"/>
      <dgm:spPr>
        <a:solidFill>
          <a:schemeClr val="accent1">
            <a:lumMod val="20000"/>
            <a:lumOff val="80000"/>
          </a:schemeClr>
        </a:solidFill>
        <a:ln>
          <a:noFill/>
        </a:ln>
      </dgm:spPr>
      <dgm:t>
        <a:bodyPr/>
        <a:lstStyle/>
        <a:p>
          <a:r>
            <a:rPr lang="en-US" altLang="zh-CN" sz="2000" dirty="0" smtClean="0">
              <a:solidFill>
                <a:schemeClr val="tx1"/>
              </a:solidFill>
              <a:latin typeface="微软雅黑" pitchFamily="34" charset="-122"/>
              <a:ea typeface="微软雅黑" pitchFamily="34" charset="-122"/>
            </a:rPr>
            <a:t>Chrome</a:t>
          </a:r>
          <a:r>
            <a:rPr lang="zh-CN" altLang="en-US" sz="2000" dirty="0" smtClean="0">
              <a:solidFill>
                <a:schemeClr val="tx1"/>
              </a:solidFill>
              <a:latin typeface="微软雅黑" pitchFamily="34" charset="-122"/>
              <a:ea typeface="微软雅黑" pitchFamily="34" charset="-122"/>
            </a:rPr>
            <a:t>浏览器调试</a:t>
          </a:r>
          <a:endParaRPr lang="zh-CN" altLang="en-US" sz="2000" dirty="0">
            <a:solidFill>
              <a:schemeClr val="tx1"/>
            </a:solidFill>
            <a:latin typeface="微软雅黑" pitchFamily="34" charset="-122"/>
            <a:ea typeface="微软雅黑" pitchFamily="34" charset="-122"/>
          </a:endParaRPr>
        </a:p>
      </dgm:t>
    </dgm:pt>
    <dgm:pt modelId="{4746977A-26E8-4BD7-8F77-248E2B80A2EA}" type="parTrans" cxnId="{385C3D36-2D09-4139-A8F2-639FC7BE20C5}">
      <dgm:prSet/>
      <dgm:spPr/>
      <dgm:t>
        <a:bodyPr/>
        <a:lstStyle/>
        <a:p>
          <a:endParaRPr lang="zh-CN" altLang="en-US"/>
        </a:p>
      </dgm:t>
    </dgm:pt>
    <dgm:pt modelId="{6D6F385A-1696-43A3-A900-3F81DD88FD16}" type="sibTrans" cxnId="{385C3D36-2D09-4139-A8F2-639FC7BE20C5}">
      <dgm:prSet/>
      <dgm:spPr/>
      <dgm:t>
        <a:bodyPr/>
        <a:lstStyle/>
        <a:p>
          <a:endParaRPr lang="zh-CN" altLang="en-US"/>
        </a:p>
      </dgm:t>
    </dgm:pt>
    <dgm:pt modelId="{E4CDC09E-319D-49E4-BDAF-23ED55C136FF}">
      <dgm:prSet phldrT="[文本]" custT="1"/>
      <dgm:spPr>
        <a:solidFill>
          <a:schemeClr val="accent1">
            <a:lumMod val="20000"/>
            <a:lumOff val="80000"/>
          </a:schemeClr>
        </a:solidFill>
        <a:ln>
          <a:noFill/>
        </a:ln>
      </dgm:spPr>
      <dgm:t>
        <a:bodyPr/>
        <a:lstStyle/>
        <a:p>
          <a:r>
            <a:rPr lang="zh-CN" altLang="en-US" sz="2000" dirty="0" smtClean="0">
              <a:solidFill>
                <a:schemeClr val="tx1"/>
              </a:solidFill>
              <a:latin typeface="微软雅黑" pitchFamily="34" charset="-122"/>
              <a:ea typeface="微软雅黑" pitchFamily="34" charset="-122"/>
            </a:rPr>
            <a:t>测试</a:t>
          </a:r>
          <a:endParaRPr lang="zh-CN" altLang="en-US" sz="2000" dirty="0">
            <a:solidFill>
              <a:schemeClr val="tx1"/>
            </a:solidFill>
            <a:latin typeface="微软雅黑" pitchFamily="34" charset="-122"/>
            <a:ea typeface="微软雅黑" pitchFamily="34" charset="-122"/>
          </a:endParaRPr>
        </a:p>
      </dgm:t>
    </dgm:pt>
    <dgm:pt modelId="{B7B6136E-4750-4806-8403-19F7B0F36EB3}" type="parTrans" cxnId="{D3DE3A48-8838-49B0-9ED8-3342C5BE4D52}">
      <dgm:prSet/>
      <dgm:spPr/>
      <dgm:t>
        <a:bodyPr/>
        <a:lstStyle/>
        <a:p>
          <a:endParaRPr lang="zh-CN" altLang="en-US"/>
        </a:p>
      </dgm:t>
    </dgm:pt>
    <dgm:pt modelId="{ECC1CA29-22C8-48A1-BD53-8D6A711036E6}" type="sibTrans" cxnId="{D3DE3A48-8838-49B0-9ED8-3342C5BE4D52}">
      <dgm:prSet/>
      <dgm:spPr/>
      <dgm:t>
        <a:bodyPr/>
        <a:lstStyle/>
        <a:p>
          <a:endParaRPr lang="zh-CN" altLang="en-US"/>
        </a:p>
      </dgm:t>
    </dgm:pt>
    <dgm:pt modelId="{8AE28751-D985-43A3-87BF-DA207C545183}" type="pres">
      <dgm:prSet presAssocID="{D53CE137-DADE-4B00-9C11-C25EFB0D0ACB}" presName="Name0" presStyleCnt="0">
        <dgm:presLayoutVars>
          <dgm:dir/>
          <dgm:resizeHandles val="exact"/>
        </dgm:presLayoutVars>
      </dgm:prSet>
      <dgm:spPr/>
    </dgm:pt>
    <dgm:pt modelId="{062EFC41-4FBC-4E47-A558-7C7CBC21D349}" type="pres">
      <dgm:prSet presAssocID="{EAD2BFB1-9539-4A60-A7A5-AA127EE1D9C6}" presName="node" presStyleLbl="node1" presStyleIdx="0" presStyleCnt="3">
        <dgm:presLayoutVars>
          <dgm:bulletEnabled val="1"/>
        </dgm:presLayoutVars>
      </dgm:prSet>
      <dgm:spPr/>
      <dgm:t>
        <a:bodyPr/>
        <a:lstStyle/>
        <a:p>
          <a:endParaRPr lang="zh-CN" altLang="en-US"/>
        </a:p>
      </dgm:t>
    </dgm:pt>
    <dgm:pt modelId="{D355E10B-8DCA-4FAE-8D67-74EA69B2CCD4}" type="pres">
      <dgm:prSet presAssocID="{EEF2C685-F841-47CA-8F3E-073EF01C6B07}" presName="sibTrans" presStyleLbl="sibTrans2D1" presStyleIdx="0" presStyleCnt="2"/>
      <dgm:spPr/>
      <dgm:t>
        <a:bodyPr/>
        <a:lstStyle/>
        <a:p>
          <a:endParaRPr lang="zh-CN" altLang="en-US"/>
        </a:p>
      </dgm:t>
    </dgm:pt>
    <dgm:pt modelId="{BC40C19F-08D9-453B-9C12-B9CE0C66A6E6}" type="pres">
      <dgm:prSet presAssocID="{EEF2C685-F841-47CA-8F3E-073EF01C6B07}" presName="connectorText" presStyleLbl="sibTrans2D1" presStyleIdx="0" presStyleCnt="2"/>
      <dgm:spPr/>
      <dgm:t>
        <a:bodyPr/>
        <a:lstStyle/>
        <a:p>
          <a:endParaRPr lang="zh-CN" altLang="en-US"/>
        </a:p>
      </dgm:t>
    </dgm:pt>
    <dgm:pt modelId="{31A3DBD5-8536-4A28-BD06-6693482130C9}" type="pres">
      <dgm:prSet presAssocID="{B99E810E-375B-4620-8366-15EAC095CC6D}" presName="node" presStyleLbl="node1" presStyleIdx="1" presStyleCnt="3" custScaleX="146147" custLinFactNeighborX="1283">
        <dgm:presLayoutVars>
          <dgm:bulletEnabled val="1"/>
        </dgm:presLayoutVars>
      </dgm:prSet>
      <dgm:spPr/>
      <dgm:t>
        <a:bodyPr/>
        <a:lstStyle/>
        <a:p>
          <a:endParaRPr lang="zh-CN" altLang="en-US"/>
        </a:p>
      </dgm:t>
    </dgm:pt>
    <dgm:pt modelId="{11D3BDBB-4F4B-423C-87B3-3E269DDC96D5}" type="pres">
      <dgm:prSet presAssocID="{6D6F385A-1696-43A3-A900-3F81DD88FD16}" presName="sibTrans" presStyleLbl="sibTrans2D1" presStyleIdx="1" presStyleCnt="2"/>
      <dgm:spPr/>
      <dgm:t>
        <a:bodyPr/>
        <a:lstStyle/>
        <a:p>
          <a:endParaRPr lang="zh-CN" altLang="en-US"/>
        </a:p>
      </dgm:t>
    </dgm:pt>
    <dgm:pt modelId="{7E9B6475-6720-4EAB-B997-A0DD374DD2CD}" type="pres">
      <dgm:prSet presAssocID="{6D6F385A-1696-43A3-A900-3F81DD88FD16}" presName="connectorText" presStyleLbl="sibTrans2D1" presStyleIdx="1" presStyleCnt="2"/>
      <dgm:spPr/>
      <dgm:t>
        <a:bodyPr/>
        <a:lstStyle/>
        <a:p>
          <a:endParaRPr lang="zh-CN" altLang="en-US"/>
        </a:p>
      </dgm:t>
    </dgm:pt>
    <dgm:pt modelId="{FF3D0211-3528-4967-A32B-01F99D9BD5BF}" type="pres">
      <dgm:prSet presAssocID="{E4CDC09E-319D-49E4-BDAF-23ED55C136FF}" presName="node" presStyleLbl="node1" presStyleIdx="2" presStyleCnt="3">
        <dgm:presLayoutVars>
          <dgm:bulletEnabled val="1"/>
        </dgm:presLayoutVars>
      </dgm:prSet>
      <dgm:spPr/>
      <dgm:t>
        <a:bodyPr/>
        <a:lstStyle/>
        <a:p>
          <a:endParaRPr lang="zh-CN" altLang="en-US"/>
        </a:p>
      </dgm:t>
    </dgm:pt>
  </dgm:ptLst>
  <dgm:cxnLst>
    <dgm:cxn modelId="{873022BF-E02C-475C-9458-FBB5CEC2C98B}" type="presOf" srcId="{EEF2C685-F841-47CA-8F3E-073EF01C6B07}" destId="{D355E10B-8DCA-4FAE-8D67-74EA69B2CCD4}" srcOrd="0" destOrd="0" presId="urn:microsoft.com/office/officeart/2005/8/layout/process1"/>
    <dgm:cxn modelId="{385C3D36-2D09-4139-A8F2-639FC7BE20C5}" srcId="{D53CE137-DADE-4B00-9C11-C25EFB0D0ACB}" destId="{B99E810E-375B-4620-8366-15EAC095CC6D}" srcOrd="1" destOrd="0" parTransId="{4746977A-26E8-4BD7-8F77-248E2B80A2EA}" sibTransId="{6D6F385A-1696-43A3-A900-3F81DD88FD16}"/>
    <dgm:cxn modelId="{C9E2CA0A-CB18-49E9-B95B-43359A1189F6}" type="presOf" srcId="{E4CDC09E-319D-49E4-BDAF-23ED55C136FF}" destId="{FF3D0211-3528-4967-A32B-01F99D9BD5BF}" srcOrd="0" destOrd="0" presId="urn:microsoft.com/office/officeart/2005/8/layout/process1"/>
    <dgm:cxn modelId="{D3DE3A48-8838-49B0-9ED8-3342C5BE4D52}" srcId="{D53CE137-DADE-4B00-9C11-C25EFB0D0ACB}" destId="{E4CDC09E-319D-49E4-BDAF-23ED55C136FF}" srcOrd="2" destOrd="0" parTransId="{B7B6136E-4750-4806-8403-19F7B0F36EB3}" sibTransId="{ECC1CA29-22C8-48A1-BD53-8D6A711036E6}"/>
    <dgm:cxn modelId="{F5F27780-FBB1-4C88-BCFF-02C5769AA808}" type="presOf" srcId="{D53CE137-DADE-4B00-9C11-C25EFB0D0ACB}" destId="{8AE28751-D985-43A3-87BF-DA207C545183}" srcOrd="0" destOrd="0" presId="urn:microsoft.com/office/officeart/2005/8/layout/process1"/>
    <dgm:cxn modelId="{AD2912BB-C32C-4816-8D42-27610FB680FC}" type="presOf" srcId="{6D6F385A-1696-43A3-A900-3F81DD88FD16}" destId="{7E9B6475-6720-4EAB-B997-A0DD374DD2CD}" srcOrd="1" destOrd="0" presId="urn:microsoft.com/office/officeart/2005/8/layout/process1"/>
    <dgm:cxn modelId="{4B77D2E1-CF3C-4489-9A5A-547F1121DD3B}" type="presOf" srcId="{B99E810E-375B-4620-8366-15EAC095CC6D}" destId="{31A3DBD5-8536-4A28-BD06-6693482130C9}" srcOrd="0" destOrd="0" presId="urn:microsoft.com/office/officeart/2005/8/layout/process1"/>
    <dgm:cxn modelId="{A9134A20-4008-4E3B-B19A-6596FE1776A1}" type="presOf" srcId="{EEF2C685-F841-47CA-8F3E-073EF01C6B07}" destId="{BC40C19F-08D9-453B-9C12-B9CE0C66A6E6}" srcOrd="1" destOrd="0" presId="urn:microsoft.com/office/officeart/2005/8/layout/process1"/>
    <dgm:cxn modelId="{A1BD2C32-34D1-4F9E-BD07-1F6C448C4807}" type="presOf" srcId="{EAD2BFB1-9539-4A60-A7A5-AA127EE1D9C6}" destId="{062EFC41-4FBC-4E47-A558-7C7CBC21D349}" srcOrd="0" destOrd="0" presId="urn:microsoft.com/office/officeart/2005/8/layout/process1"/>
    <dgm:cxn modelId="{8921F02B-804B-4218-8D00-AF3408CC9ACA}" srcId="{D53CE137-DADE-4B00-9C11-C25EFB0D0ACB}" destId="{EAD2BFB1-9539-4A60-A7A5-AA127EE1D9C6}" srcOrd="0" destOrd="0" parTransId="{34B3A9B1-8230-4A55-AD22-8C5F796EDEBB}" sibTransId="{EEF2C685-F841-47CA-8F3E-073EF01C6B07}"/>
    <dgm:cxn modelId="{2742855B-FAE3-45C8-B896-46F8D042907C}" type="presOf" srcId="{6D6F385A-1696-43A3-A900-3F81DD88FD16}" destId="{11D3BDBB-4F4B-423C-87B3-3E269DDC96D5}" srcOrd="0" destOrd="0" presId="urn:microsoft.com/office/officeart/2005/8/layout/process1"/>
    <dgm:cxn modelId="{1D673EE8-3B16-4072-BEFD-E53EAFB5FD5A}" type="presParOf" srcId="{8AE28751-D985-43A3-87BF-DA207C545183}" destId="{062EFC41-4FBC-4E47-A558-7C7CBC21D349}" srcOrd="0" destOrd="0" presId="urn:microsoft.com/office/officeart/2005/8/layout/process1"/>
    <dgm:cxn modelId="{545FB316-CF13-4B02-9450-42042E765894}" type="presParOf" srcId="{8AE28751-D985-43A3-87BF-DA207C545183}" destId="{D355E10B-8DCA-4FAE-8D67-74EA69B2CCD4}" srcOrd="1" destOrd="0" presId="urn:microsoft.com/office/officeart/2005/8/layout/process1"/>
    <dgm:cxn modelId="{0CB8E075-F5A9-4395-AD6F-1A483326FF59}" type="presParOf" srcId="{D355E10B-8DCA-4FAE-8D67-74EA69B2CCD4}" destId="{BC40C19F-08D9-453B-9C12-B9CE0C66A6E6}" srcOrd="0" destOrd="0" presId="urn:microsoft.com/office/officeart/2005/8/layout/process1"/>
    <dgm:cxn modelId="{9A86FA5F-F782-4109-B355-06ABE3473094}" type="presParOf" srcId="{8AE28751-D985-43A3-87BF-DA207C545183}" destId="{31A3DBD5-8536-4A28-BD06-6693482130C9}" srcOrd="2" destOrd="0" presId="urn:microsoft.com/office/officeart/2005/8/layout/process1"/>
    <dgm:cxn modelId="{ABA55B0D-0A25-4FF2-88D5-D4486976F310}" type="presParOf" srcId="{8AE28751-D985-43A3-87BF-DA207C545183}" destId="{11D3BDBB-4F4B-423C-87B3-3E269DDC96D5}" srcOrd="3" destOrd="0" presId="urn:microsoft.com/office/officeart/2005/8/layout/process1"/>
    <dgm:cxn modelId="{71066C63-2C0D-4481-9BEC-849EE6211840}" type="presParOf" srcId="{11D3BDBB-4F4B-423C-87B3-3E269DDC96D5}" destId="{7E9B6475-6720-4EAB-B997-A0DD374DD2CD}" srcOrd="0" destOrd="0" presId="urn:microsoft.com/office/officeart/2005/8/layout/process1"/>
    <dgm:cxn modelId="{DB2DD8B4-BE85-4E5E-9E45-D547336A5D33}" type="presParOf" srcId="{8AE28751-D985-43A3-87BF-DA207C545183}" destId="{FF3D0211-3528-4967-A32B-01F99D9BD5BF}" srcOrd="4"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 xmlns:p14="http://schemas.microsoft.com/office/powerpoint/2010/main"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 xmlns:p14="http://schemas.microsoft.com/office/powerpoint/2010/main"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 xmlns:p14="http://schemas.microsoft.com/office/powerpoint/2010/main"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10</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11</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457200" fontAlgn="ctr"/>
            <a:r>
              <a:rPr lang="en-US" altLang="zh-CN" sz="1200" b="1" dirty="0" smtClean="0">
                <a:solidFill>
                  <a:srgbClr val="FFFFFF"/>
                </a:solidFill>
                <a:latin typeface="微软雅黑" pitchFamily="34" charset="-122"/>
                <a:ea typeface="微软雅黑" pitchFamily="34" charset="-122"/>
              </a:rPr>
              <a:t>1</a:t>
            </a:r>
            <a:r>
              <a:rPr lang="zh-CN" altLang="en-US" sz="1200" b="1" dirty="0" smtClean="0">
                <a:solidFill>
                  <a:srgbClr val="FFFFFF"/>
                </a:solidFill>
                <a:latin typeface="微软雅黑" pitchFamily="34" charset="-122"/>
                <a:ea typeface="微软雅黑" pitchFamily="34" charset="-122"/>
              </a:rPr>
              <a:t>、前台事件</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2</a:t>
            </a:r>
            <a:r>
              <a:rPr lang="zh-CN" altLang="en-US" sz="1200" b="1" dirty="0" smtClean="0">
                <a:solidFill>
                  <a:srgbClr val="FFFFFF"/>
                </a:solidFill>
                <a:latin typeface="微软雅黑" pitchFamily="34" charset="-122"/>
                <a:ea typeface="微软雅黑" pitchFamily="34" charset="-122"/>
              </a:rPr>
              <a:t>、前台功能</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3</a:t>
            </a:r>
            <a:r>
              <a:rPr lang="zh-CN" altLang="en-US" sz="1200" b="1" dirty="0" smtClean="0">
                <a:solidFill>
                  <a:srgbClr val="FFFFFF"/>
                </a:solidFill>
                <a:latin typeface="微软雅黑" pitchFamily="34" charset="-122"/>
                <a:ea typeface="微软雅黑" pitchFamily="34" charset="-122"/>
              </a:rPr>
              <a:t>、控件事件</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4</a:t>
            </a:r>
            <a:r>
              <a:rPr lang="zh-CN" altLang="en-US" sz="1200" b="1" dirty="0" smtClean="0">
                <a:solidFill>
                  <a:srgbClr val="FFFFFF"/>
                </a:solidFill>
                <a:latin typeface="微软雅黑" pitchFamily="34" charset="-122"/>
                <a:ea typeface="微软雅黑" pitchFamily="34" charset="-122"/>
              </a:rPr>
              <a:t>、方法管理</a:t>
            </a:r>
            <a:endParaRPr lang="en-US" altLang="zh-CN" sz="1200" b="1" dirty="0" smtClean="0">
              <a:solidFill>
                <a:srgbClr val="FFFFFF"/>
              </a:solidFill>
              <a:latin typeface="微软雅黑" pitchFamily="34" charset="-122"/>
              <a:ea typeface="微软雅黑" pitchFamily="34" charset="-122"/>
            </a:endParaRPr>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12</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457200" fontAlgn="ctr"/>
            <a:r>
              <a:rPr lang="en-US" altLang="zh-CN" sz="1200" b="1" dirty="0" smtClean="0">
                <a:solidFill>
                  <a:srgbClr val="FFFFFF"/>
                </a:solidFill>
                <a:latin typeface="微软雅黑" pitchFamily="34" charset="-122"/>
                <a:ea typeface="微软雅黑" pitchFamily="34" charset="-122"/>
              </a:rPr>
              <a:t>1</a:t>
            </a:r>
            <a:r>
              <a:rPr lang="zh-CN" altLang="en-US" sz="1200" b="1" dirty="0" smtClean="0">
                <a:solidFill>
                  <a:srgbClr val="FFFFFF"/>
                </a:solidFill>
                <a:latin typeface="微软雅黑" pitchFamily="34" charset="-122"/>
                <a:ea typeface="微软雅黑" pitchFamily="34" charset="-122"/>
              </a:rPr>
              <a:t>、前台事件</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2</a:t>
            </a:r>
            <a:r>
              <a:rPr lang="zh-CN" altLang="en-US" sz="1200" b="1" dirty="0" smtClean="0">
                <a:solidFill>
                  <a:srgbClr val="FFFFFF"/>
                </a:solidFill>
                <a:latin typeface="微软雅黑" pitchFamily="34" charset="-122"/>
                <a:ea typeface="微软雅黑" pitchFamily="34" charset="-122"/>
              </a:rPr>
              <a:t>、前台功能</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3</a:t>
            </a:r>
            <a:r>
              <a:rPr lang="zh-CN" altLang="en-US" sz="1200" b="1" dirty="0" smtClean="0">
                <a:solidFill>
                  <a:srgbClr val="FFFFFF"/>
                </a:solidFill>
                <a:latin typeface="微软雅黑" pitchFamily="34" charset="-122"/>
                <a:ea typeface="微软雅黑" pitchFamily="34" charset="-122"/>
              </a:rPr>
              <a:t>、控件事件</a:t>
            </a:r>
            <a:endParaRPr lang="en-US" altLang="zh-CN" sz="1200" b="1" dirty="0" smtClean="0">
              <a:solidFill>
                <a:srgbClr val="FFFFFF"/>
              </a:solidFill>
              <a:latin typeface="微软雅黑" pitchFamily="34" charset="-122"/>
              <a:ea typeface="微软雅黑" pitchFamily="34" charset="-122"/>
            </a:endParaRPr>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13</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457200" fontAlgn="ctr"/>
            <a:r>
              <a:rPr lang="en-US" altLang="zh-CN" sz="1200" b="1" dirty="0" smtClean="0">
                <a:solidFill>
                  <a:srgbClr val="FFFFFF"/>
                </a:solidFill>
                <a:latin typeface="微软雅黑" pitchFamily="34" charset="-122"/>
                <a:ea typeface="微软雅黑" pitchFamily="34" charset="-122"/>
              </a:rPr>
              <a:t>1</a:t>
            </a:r>
            <a:r>
              <a:rPr lang="zh-CN" altLang="en-US" sz="1200" b="1" dirty="0" smtClean="0">
                <a:solidFill>
                  <a:srgbClr val="FFFFFF"/>
                </a:solidFill>
                <a:latin typeface="微软雅黑" pitchFamily="34" charset="-122"/>
                <a:ea typeface="微软雅黑" pitchFamily="34" charset="-122"/>
              </a:rPr>
              <a:t>、</a:t>
            </a:r>
            <a:r>
              <a:rPr lang="en-US" altLang="zh-CN" sz="1200" b="1" dirty="0" smtClean="0">
                <a:solidFill>
                  <a:srgbClr val="FFFFFF"/>
                </a:solidFill>
                <a:latin typeface="微软雅黑" pitchFamily="34" charset="-122"/>
                <a:ea typeface="微软雅黑" pitchFamily="34" charset="-122"/>
              </a:rPr>
              <a:t>Action</a:t>
            </a:r>
          </a:p>
          <a:p>
            <a:pPr defTabSz="457200" fontAlgn="ctr"/>
            <a:r>
              <a:rPr lang="en-US" altLang="zh-CN" sz="1200" b="1" dirty="0" smtClean="0">
                <a:solidFill>
                  <a:srgbClr val="FFFFFF"/>
                </a:solidFill>
                <a:latin typeface="微软雅黑" pitchFamily="34" charset="-122"/>
                <a:ea typeface="微软雅黑" pitchFamily="34" charset="-122"/>
              </a:rPr>
              <a:t>2</a:t>
            </a:r>
            <a:r>
              <a:rPr lang="zh-CN" altLang="en-US" sz="1200" b="1" dirty="0" smtClean="0">
                <a:solidFill>
                  <a:srgbClr val="FFFFFF"/>
                </a:solidFill>
                <a:latin typeface="微软雅黑" pitchFamily="34" charset="-122"/>
                <a:ea typeface="微软雅黑" pitchFamily="34" charset="-122"/>
              </a:rPr>
              <a:t>、</a:t>
            </a:r>
            <a:r>
              <a:rPr lang="en-US" altLang="zh-CN" sz="1200" b="1" dirty="0" smtClean="0">
                <a:solidFill>
                  <a:srgbClr val="FFFFFF"/>
                </a:solidFill>
                <a:latin typeface="微软雅黑" pitchFamily="34" charset="-122"/>
                <a:ea typeface="微软雅黑" pitchFamily="34" charset="-122"/>
              </a:rPr>
              <a:t>Event</a:t>
            </a:r>
          </a:p>
          <a:p>
            <a:pPr defTabSz="457200" fontAlgn="ctr"/>
            <a:r>
              <a:rPr lang="en-US" altLang="zh-CN" sz="1200" b="1" dirty="0" smtClean="0">
                <a:solidFill>
                  <a:srgbClr val="FFFFFF"/>
                </a:solidFill>
                <a:latin typeface="微软雅黑" pitchFamily="34" charset="-122"/>
                <a:ea typeface="微软雅黑" pitchFamily="34" charset="-122"/>
              </a:rPr>
              <a:t>3</a:t>
            </a:r>
            <a:r>
              <a:rPr lang="zh-CN" altLang="en-US" sz="1200" b="1" dirty="0" smtClean="0">
                <a:solidFill>
                  <a:srgbClr val="FFFFFF"/>
                </a:solidFill>
                <a:latin typeface="微软雅黑" pitchFamily="34" charset="-122"/>
                <a:ea typeface="微软雅黑" pitchFamily="34" charset="-122"/>
              </a:rPr>
              <a:t>、</a:t>
            </a:r>
            <a:r>
              <a:rPr lang="en-US" altLang="zh-CN" sz="1200" b="1" dirty="0" smtClean="0">
                <a:solidFill>
                  <a:srgbClr val="FFFFFF"/>
                </a:solidFill>
                <a:latin typeface="微软雅黑" pitchFamily="34" charset="-122"/>
                <a:ea typeface="微软雅黑" pitchFamily="34" charset="-122"/>
              </a:rPr>
              <a:t>Handler</a:t>
            </a:r>
          </a:p>
          <a:p>
            <a:pPr defTabSz="457200" fontAlgn="ctr"/>
            <a:r>
              <a:rPr lang="en-US" altLang="zh-CN" sz="1200" b="1" dirty="0" smtClean="0">
                <a:solidFill>
                  <a:srgbClr val="FFFFFF"/>
                </a:solidFill>
                <a:latin typeface="微软雅黑" pitchFamily="34" charset="-122"/>
                <a:ea typeface="微软雅黑" pitchFamily="34" charset="-122"/>
              </a:rPr>
              <a:t>4</a:t>
            </a:r>
            <a:r>
              <a:rPr lang="zh-CN" altLang="en-US" sz="1200" b="1" dirty="0" smtClean="0">
                <a:solidFill>
                  <a:srgbClr val="FFFFFF"/>
                </a:solidFill>
                <a:latin typeface="微软雅黑" pitchFamily="34" charset="-122"/>
                <a:ea typeface="微软雅黑" pitchFamily="34" charset="-122"/>
              </a:rPr>
              <a:t>、功能权限</a:t>
            </a:r>
            <a:endParaRPr lang="en-US" altLang="zh-CN" sz="1200" b="1" dirty="0" smtClean="0">
              <a:solidFill>
                <a:srgbClr val="FFFFFF"/>
              </a:solidFill>
              <a:latin typeface="微软雅黑" pitchFamily="34" charset="-122"/>
              <a:ea typeface="微软雅黑" pitchFamily="34" charset="-122"/>
            </a:endParaRPr>
          </a:p>
          <a:p>
            <a:pPr defTabSz="457200" fontAlgn="ctr"/>
            <a:r>
              <a:rPr lang="en-US" altLang="zh-CN" sz="1200" b="1" dirty="0" smtClean="0">
                <a:solidFill>
                  <a:srgbClr val="FFFFFF"/>
                </a:solidFill>
                <a:latin typeface="微软雅黑" pitchFamily="34" charset="-122"/>
                <a:ea typeface="微软雅黑" pitchFamily="34" charset="-122"/>
              </a:rPr>
              <a:t>5</a:t>
            </a:r>
            <a:r>
              <a:rPr lang="zh-CN" altLang="en-US" sz="1200" b="1" dirty="0" smtClean="0">
                <a:solidFill>
                  <a:srgbClr val="FFFFFF"/>
                </a:solidFill>
                <a:latin typeface="微软雅黑" pitchFamily="34" charset="-122"/>
                <a:ea typeface="微软雅黑" pitchFamily="34" charset="-122"/>
              </a:rPr>
              <a:t>、查看</a:t>
            </a:r>
            <a:r>
              <a:rPr lang="en-US" altLang="zh-CN" sz="1200" b="1" dirty="0" smtClean="0">
                <a:solidFill>
                  <a:srgbClr val="FFFFFF"/>
                </a:solidFill>
                <a:latin typeface="微软雅黑" pitchFamily="34" charset="-122"/>
                <a:ea typeface="微软雅黑" pitchFamily="34" charset="-122"/>
              </a:rPr>
              <a:t>UIC</a:t>
            </a:r>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15</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、新增功能</a:t>
            </a:r>
            <a:endParaRPr lang="en-US" altLang="zh-CN" dirty="0" smtClean="0"/>
          </a:p>
          <a:p>
            <a:r>
              <a:rPr lang="en-US" altLang="zh-CN" dirty="0" smtClean="0"/>
              <a:t>2</a:t>
            </a:r>
            <a:r>
              <a:rPr lang="zh-CN" altLang="en-US" dirty="0" smtClean="0"/>
              <a:t>、扩展功能</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、新增功能</a:t>
            </a:r>
            <a:endParaRPr lang="en-US" altLang="zh-CN" dirty="0" smtClean="0"/>
          </a:p>
          <a:p>
            <a:r>
              <a:rPr lang="en-US" altLang="zh-CN" dirty="0" smtClean="0"/>
              <a:t>2</a:t>
            </a:r>
            <a:r>
              <a:rPr lang="zh-CN" altLang="en-US" dirty="0" smtClean="0"/>
              <a:t>、扩展功能</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17</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18</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19</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 xmlns:p14="http://schemas.microsoft.com/office/powerpoint/2010/main" val="66087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20</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21</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22</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23</a:t>
            </a:fld>
            <a:endParaRPr lang="en-US" alt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24</a:t>
            </a:fld>
            <a:endParaRPr lang="en-US" altLang="zh-C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25</a:t>
            </a:fld>
            <a:endParaRPr lang="en-US" alt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26</a:t>
            </a:fld>
            <a:endParaRPr lang="en-US" altLang="zh-CN"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27</a:t>
            </a:fld>
            <a:endParaRPr lang="en-US" altLang="zh-C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29</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a:t>
            </a:fld>
            <a:endParaRPr lang="en-US" altLang="zh-CN" dirty="0"/>
          </a:p>
        </p:txBody>
      </p:sp>
    </p:spTree>
    <p:extLst>
      <p:ext uri="{BB962C8B-B14F-4D97-AF65-F5344CB8AC3E}">
        <p14:creationId xmlns="" xmlns:p14="http://schemas.microsoft.com/office/powerpoint/2010/main" val="1994083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30</a:t>
            </a:fld>
            <a:endParaRPr lang="en-US" altLang="zh-C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31</a:t>
            </a:fld>
            <a:endParaRPr lang="en-US" alt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32</a:t>
            </a:fld>
            <a:endParaRPr lang="en-US" alt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33</a:t>
            </a:fld>
            <a:endParaRPr lang="en-US" altLang="zh-C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34</a:t>
            </a:fld>
            <a:endParaRPr lang="en-US" altLang="zh-CN"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35</a:t>
            </a:fld>
            <a:endParaRPr lang="en-US" altLang="zh-C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36</a:t>
            </a:fld>
            <a:endParaRPr lang="en-US"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37</a:t>
            </a:fld>
            <a:endParaRPr lang="en-US" alt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38</a:t>
            </a:fld>
            <a:endParaRPr lang="en-US" altLang="zh-CN"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39</a:t>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40</a:t>
            </a:fld>
            <a:endParaRPr lang="en-US" altLang="zh-C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41</a:t>
            </a:fld>
            <a:endParaRPr lang="en-US" altLang="zh-CN"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42</a:t>
            </a:fld>
            <a:endParaRPr lang="en-US" altLang="zh-C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43</a:t>
            </a:fld>
            <a:endParaRPr lang="en-US" altLang="zh-C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44</a:t>
            </a:fld>
            <a:endParaRPr lang="en-US" altLang="zh-CN"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45</a:t>
            </a:fld>
            <a:endParaRPr lang="en-US" altLang="zh-CN"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46</a:t>
            </a:fld>
            <a:endParaRPr lang="en-US" altLang="zh-CN"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47</a:t>
            </a:fld>
            <a:endParaRPr lang="en-US" altLang="zh-CN"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48</a:t>
            </a:fld>
            <a:endParaRPr lang="en-US" altLang="zh-CN"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49</a:t>
            </a:fld>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5</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50</a:t>
            </a:fld>
            <a:endParaRPr lang="en-US" altLang="zh-CN"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51</a:t>
            </a:fld>
            <a:endParaRPr lang="en-US" altLang="zh-CN"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52</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53</a:t>
            </a:fld>
            <a:endParaRPr lang="en-US" altLang="zh-CN"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54</a:t>
            </a:fld>
            <a:endParaRPr lang="en-US"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7</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8</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9</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7390474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 xmlns:p14="http://schemas.microsoft.com/office/powerpoint/2010/main" val="370060623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48597528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 xmlns:a14="http://schemas.microsoft.com/office/drawing/2010/main"/>
              </a:ext>
            </a:extLst>
          </a:blip>
          <a:srcRect/>
          <a:stretch/>
        </p:blipFill>
        <p:spPr>
          <a:xfrm>
            <a:off x="7584061" y="116050"/>
            <a:ext cx="1097755" cy="288000"/>
          </a:xfrm>
          <a:prstGeom prst="rect">
            <a:avLst/>
          </a:prstGeom>
        </p:spPr>
      </p:pic>
    </p:spTree>
    <p:extLst>
      <p:ext uri="{BB962C8B-B14F-4D97-AF65-F5344CB8AC3E}">
        <p14:creationId xmlns="" xmlns:p14="http://schemas.microsoft.com/office/powerpoint/2010/main" val="228802479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7" cstate="screen">
            <a:extLst>
              <a:ext uri="{28A0092B-C50C-407E-A947-70E740481C1C}">
                <a14:useLocalDpi xmlns="" xmlns:a14="http://schemas.microsoft.com/office/drawing/2010/main"/>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8" cstate="screen">
              <a:extLst>
                <a:ext uri="{28A0092B-C50C-407E-A947-70E740481C1C}">
                  <a14:useLocalDpi xmlns="" xmlns:a14="http://schemas.microsoft.com/office/drawing/2010/main"/>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9" cstate="screen">
              <a:extLst>
                <a:ext uri="{28A0092B-C50C-407E-A947-70E740481C1C}">
                  <a14:useLocalDpi xmlns="" xmlns:a14="http://schemas.microsoft.com/office/drawing/2010/main"/>
                </a:ext>
              </a:extLst>
            </a:blip>
            <a:stretch>
              <a:fillRect/>
            </a:stretch>
          </p:blipFill>
          <p:spPr>
            <a:xfrm>
              <a:off x="6559883" y="4147099"/>
              <a:ext cx="1106244" cy="1106244"/>
            </a:xfrm>
            <a:prstGeom prst="rect">
              <a:avLst/>
            </a:prstGeom>
          </p:spPr>
        </p:pic>
      </p:grpSp>
    </p:spTree>
    <p:extLst>
      <p:ext uri="{BB962C8B-B14F-4D97-AF65-F5344CB8AC3E}">
        <p14:creationId xmlns="" xmlns:p14="http://schemas.microsoft.com/office/powerpoint/2010/main"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0"/>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image" Target="../media/image87.png"/></Relationships>
</file>

<file path=ppt/slides/_rels/slide4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92.png"/><Relationship Id="rId4" Type="http://schemas.openxmlformats.org/officeDocument/2006/relationships/image" Target="../media/image91.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95.png"/><Relationship Id="rId10" Type="http://schemas.openxmlformats.org/officeDocument/2006/relationships/image" Target="../media/image100.png"/><Relationship Id="rId4" Type="http://schemas.openxmlformats.org/officeDocument/2006/relationships/image" Target="../media/image94.png"/><Relationship Id="rId9" Type="http://schemas.openxmlformats.org/officeDocument/2006/relationships/image" Target="../media/image99.png"/></Relationships>
</file>

<file path=ppt/slides/_rels/slide5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a:stretch/>
        </p:blipFill>
        <p:spPr bwMode="auto">
          <a:xfrm>
            <a:off x="5724128" y="273937"/>
            <a:ext cx="1033302" cy="6120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smtClean="0">
                <a:latin typeface="Times New Roman" pitchFamily="18" charset="0"/>
                <a:ea typeface="微软雅黑" pitchFamily="34" charset="-122"/>
                <a:cs typeface="Times New Roman" pitchFamily="18" charset="0"/>
              </a:rPr>
              <a:t>范来华        </a:t>
            </a:r>
            <a:r>
              <a:rPr lang="en-US" altLang="zh-CN" dirty="0" smtClean="0">
                <a:latin typeface="Times New Roman" pitchFamily="18" charset="0"/>
                <a:ea typeface="微软雅黑" pitchFamily="34" charset="-122"/>
                <a:cs typeface="Times New Roman" pitchFamily="18" charset="0"/>
              </a:rPr>
              <a:t>2016.2</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en-US" altLang="zh-CN" dirty="0" smtClean="0"/>
              <a:t>EAS800 Web</a:t>
            </a:r>
            <a:r>
              <a:rPr lang="zh-CN" altLang="en-US" dirty="0" smtClean="0"/>
              <a:t>开发</a:t>
            </a:r>
            <a:r>
              <a:rPr lang="zh-CN" altLang="en-US" dirty="0"/>
              <a:t>培训</a:t>
            </a:r>
            <a:r>
              <a:rPr lang="en-US" altLang="zh-CN" dirty="0"/>
              <a:t/>
            </a:r>
            <a:br>
              <a:rPr lang="en-US" altLang="zh-CN" dirty="0"/>
            </a:br>
            <a:r>
              <a:rPr lang="en-US" altLang="zh-CN" dirty="0"/>
              <a:t>                   </a:t>
            </a:r>
            <a:r>
              <a:rPr lang="en-US" altLang="zh-CN" dirty="0" smtClean="0"/>
              <a:t>             </a:t>
            </a:r>
            <a:r>
              <a:rPr lang="en-US" altLang="zh-CN" sz="2000" dirty="0" smtClean="0"/>
              <a:t>---</a:t>
            </a:r>
            <a:r>
              <a:rPr lang="zh-CN" altLang="en-US" sz="2000" dirty="0">
                <a:latin typeface="楷体" pitchFamily="49" charset="-122"/>
                <a:ea typeface="楷体" pitchFamily="49" charset="-122"/>
              </a:rPr>
              <a:t>进阶</a:t>
            </a:r>
            <a:r>
              <a:rPr lang="zh-CN" altLang="en-US" sz="2000" dirty="0" smtClean="0">
                <a:latin typeface="楷体" pitchFamily="49" charset="-122"/>
                <a:ea typeface="楷体" pitchFamily="49" charset="-122"/>
              </a:rPr>
              <a:t>篇</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 xmlns:p14="http://schemas.microsoft.com/office/powerpoint/2010/main" val="27404744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a:t>WEB</a:t>
            </a:r>
            <a:r>
              <a:rPr lang="zh-CN" altLang="en-US" sz="2400" dirty="0"/>
              <a:t>页面的布局设计</a:t>
            </a:r>
            <a:r>
              <a:rPr lang="en-US" altLang="zh-CN" sz="2400" dirty="0"/>
              <a:t>--</a:t>
            </a:r>
            <a:r>
              <a:rPr lang="zh-CN" altLang="en-US" sz="2400" dirty="0" smtClean="0"/>
              <a:t>分录表格配置</a:t>
            </a:r>
            <a:endParaRPr lang="zh-CN" altLang="en-US" sz="2400" dirty="0"/>
          </a:p>
        </p:txBody>
      </p:sp>
      <p:pic>
        <p:nvPicPr>
          <p:cNvPr id="717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1986" y="555526"/>
            <a:ext cx="9046518" cy="39037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2008" y="680252"/>
            <a:ext cx="8964488" cy="39322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899592" y="915566"/>
            <a:ext cx="7703840" cy="11332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115616" y="1213256"/>
            <a:ext cx="3005951" cy="400110"/>
          </a:xfrm>
          <a:prstGeom prst="rect">
            <a:avLst/>
          </a:prstGeom>
          <a:noFill/>
        </p:spPr>
        <p:txBody>
          <a:bodyPr wrap="none" rtlCol="0">
            <a:spAutoFit/>
          </a:bodyPr>
          <a:lstStyle/>
          <a:p>
            <a:r>
              <a:rPr lang="zh-CN" altLang="en-US" dirty="0" smtClean="0"/>
              <a:t>值为</a:t>
            </a:r>
            <a:r>
              <a:rPr lang="en-US" altLang="zh-CN" dirty="0" smtClean="0"/>
              <a:t>【</a:t>
            </a:r>
            <a:r>
              <a:rPr lang="zh-CN" altLang="en-US" dirty="0" smtClean="0"/>
              <a:t>是</a:t>
            </a:r>
            <a:r>
              <a:rPr lang="en-US" altLang="zh-CN" dirty="0" smtClean="0"/>
              <a:t>】</a:t>
            </a:r>
            <a:r>
              <a:rPr lang="zh-CN" altLang="en-US" dirty="0" smtClean="0"/>
              <a:t>时出现该图标</a:t>
            </a:r>
            <a:endParaRPr lang="zh-CN" altLang="en-US" dirty="0"/>
          </a:p>
        </p:txBody>
      </p:sp>
      <p:cxnSp>
        <p:nvCxnSpPr>
          <p:cNvPr id="4" name="直接箭头连接符 3"/>
          <p:cNvCxnSpPr/>
          <p:nvPr/>
        </p:nvCxnSpPr>
        <p:spPr>
          <a:xfrm flipV="1">
            <a:off x="467544" y="1203598"/>
            <a:ext cx="648072" cy="23042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7172" name="Picture 4"/>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85253" y="903838"/>
            <a:ext cx="8999984" cy="3510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85253" y="1071576"/>
            <a:ext cx="8999984" cy="31952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9637019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1000"/>
                                        <p:tgtEl>
                                          <p:spTgt spid="7171"/>
                                        </p:tgtEl>
                                      </p:cBhvr>
                                    </p:animEffect>
                                    <p:anim calcmode="lin" valueType="num">
                                      <p:cBhvr>
                                        <p:cTn id="8" dur="1000" fill="hold"/>
                                        <p:tgtEl>
                                          <p:spTgt spid="7171"/>
                                        </p:tgtEl>
                                        <p:attrNameLst>
                                          <p:attrName>ppt_x</p:attrName>
                                        </p:attrNameLst>
                                      </p:cBhvr>
                                      <p:tavLst>
                                        <p:tav tm="0">
                                          <p:val>
                                            <p:strVal val="#ppt_x"/>
                                          </p:val>
                                        </p:tav>
                                        <p:tav tm="100000">
                                          <p:val>
                                            <p:strVal val="#ppt_x"/>
                                          </p:val>
                                        </p:tav>
                                      </p:tavLst>
                                    </p:anim>
                                    <p:anim calcmode="lin" valueType="num">
                                      <p:cBhvr>
                                        <p:cTn id="9" dur="1000" fill="hold"/>
                                        <p:tgtEl>
                                          <p:spTgt spid="717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fade">
                                      <p:cBhvr>
                                        <p:cTn id="17" dur="1000"/>
                                        <p:tgtEl>
                                          <p:spTgt spid="7174"/>
                                        </p:tgtEl>
                                      </p:cBhvr>
                                    </p:animEffect>
                                    <p:anim calcmode="lin" valueType="num">
                                      <p:cBhvr>
                                        <p:cTn id="18" dur="1000" fill="hold"/>
                                        <p:tgtEl>
                                          <p:spTgt spid="7174"/>
                                        </p:tgtEl>
                                        <p:attrNameLst>
                                          <p:attrName>ppt_x</p:attrName>
                                        </p:attrNameLst>
                                      </p:cBhvr>
                                      <p:tavLst>
                                        <p:tav tm="0">
                                          <p:val>
                                            <p:strVal val="#ppt_x"/>
                                          </p:val>
                                        </p:tav>
                                        <p:tav tm="100000">
                                          <p:val>
                                            <p:strVal val="#ppt_x"/>
                                          </p:val>
                                        </p:tav>
                                      </p:tavLst>
                                    </p:anim>
                                    <p:anim calcmode="lin" valueType="num">
                                      <p:cBhvr>
                                        <p:cTn id="19" dur="1000" fill="hold"/>
                                        <p:tgtEl>
                                          <p:spTgt spid="717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7172"/>
                                        </p:tgtEl>
                                        <p:attrNameLst>
                                          <p:attrName>style.visibility</p:attrName>
                                        </p:attrNameLst>
                                      </p:cBhvr>
                                      <p:to>
                                        <p:strVal val="visible"/>
                                      </p:to>
                                    </p:set>
                                    <p:animEffect transition="in" filter="fade">
                                      <p:cBhvr>
                                        <p:cTn id="29" dur="1000"/>
                                        <p:tgtEl>
                                          <p:spTgt spid="7172"/>
                                        </p:tgtEl>
                                      </p:cBhvr>
                                    </p:animEffect>
                                    <p:anim calcmode="lin" valueType="num">
                                      <p:cBhvr>
                                        <p:cTn id="30" dur="1000" fill="hold"/>
                                        <p:tgtEl>
                                          <p:spTgt spid="7172"/>
                                        </p:tgtEl>
                                        <p:attrNameLst>
                                          <p:attrName>ppt_x</p:attrName>
                                        </p:attrNameLst>
                                      </p:cBhvr>
                                      <p:tavLst>
                                        <p:tav tm="0">
                                          <p:val>
                                            <p:strVal val="#ppt_x"/>
                                          </p:val>
                                        </p:tav>
                                        <p:tav tm="100000">
                                          <p:val>
                                            <p:strVal val="#ppt_x"/>
                                          </p:val>
                                        </p:tav>
                                      </p:tavLst>
                                    </p:anim>
                                    <p:anim calcmode="lin" valueType="num">
                                      <p:cBhvr>
                                        <p:cTn id="31"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173"/>
                                        </p:tgtEl>
                                        <p:attrNameLst>
                                          <p:attrName>style.visibility</p:attrName>
                                        </p:attrNameLst>
                                      </p:cBhvr>
                                      <p:to>
                                        <p:strVal val="visible"/>
                                      </p:to>
                                    </p:set>
                                    <p:animEffect transition="in" filter="fade">
                                      <p:cBhvr>
                                        <p:cTn id="36" dur="1000"/>
                                        <p:tgtEl>
                                          <p:spTgt spid="7173"/>
                                        </p:tgtEl>
                                      </p:cBhvr>
                                    </p:animEffect>
                                    <p:anim calcmode="lin" valueType="num">
                                      <p:cBhvr>
                                        <p:cTn id="37" dur="1000" fill="hold"/>
                                        <p:tgtEl>
                                          <p:spTgt spid="7173"/>
                                        </p:tgtEl>
                                        <p:attrNameLst>
                                          <p:attrName>ppt_x</p:attrName>
                                        </p:attrNameLst>
                                      </p:cBhvr>
                                      <p:tavLst>
                                        <p:tav tm="0">
                                          <p:val>
                                            <p:strVal val="#ppt_x"/>
                                          </p:val>
                                        </p:tav>
                                        <p:tav tm="100000">
                                          <p:val>
                                            <p:strVal val="#ppt_x"/>
                                          </p:val>
                                        </p:tav>
                                      </p:tavLst>
                                    </p:anim>
                                    <p:anim calcmode="lin" valueType="num">
                                      <p:cBhvr>
                                        <p:cTn id="38" dur="1000" fill="hold"/>
                                        <p:tgtEl>
                                          <p:spTgt spid="71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err="1" smtClean="0"/>
              <a:t>eventbus</a:t>
            </a:r>
            <a:r>
              <a:rPr lang="zh-CN" altLang="en-US" sz="2400" dirty="0" smtClean="0"/>
              <a:t>的概念</a:t>
            </a:r>
            <a:endParaRPr lang="zh-CN" altLang="en-US" sz="2400" dirty="0"/>
          </a:p>
        </p:txBody>
      </p:sp>
      <p:sp>
        <p:nvSpPr>
          <p:cNvPr id="3" name="矩形 2"/>
          <p:cNvSpPr/>
          <p:nvPr/>
        </p:nvSpPr>
        <p:spPr>
          <a:xfrm>
            <a:off x="395536" y="664282"/>
            <a:ext cx="8640960" cy="3347628"/>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marL="0" indent="0">
              <a:buSzTx/>
              <a:buNone/>
            </a:pPr>
            <a:r>
              <a:rPr lang="zh-CN" altLang="en-US" dirty="0">
                <a:solidFill>
                  <a:srgbClr val="262626"/>
                </a:solidFill>
                <a:latin typeface="微软雅黑" pitchFamily="34" charset="-122"/>
                <a:ea typeface="微软雅黑" pitchFamily="34" charset="-122"/>
              </a:rPr>
              <a:t>事件处理总线    </a:t>
            </a:r>
            <a:endParaRPr lang="en-US" altLang="zh-CN" dirty="0" smtClean="0">
              <a:solidFill>
                <a:srgbClr val="262626"/>
              </a:solidFill>
              <a:latin typeface="微软雅黑" pitchFamily="34" charset="-122"/>
              <a:ea typeface="微软雅黑" pitchFamily="34" charset="-122"/>
            </a:endParaRPr>
          </a:p>
          <a:p>
            <a:pPr marL="0" indent="0">
              <a:buSzTx/>
              <a:buNone/>
            </a:pPr>
            <a:endParaRPr lang="en-US" altLang="zh-CN" dirty="0">
              <a:solidFill>
                <a:srgbClr val="262626"/>
              </a:solidFill>
              <a:latin typeface="微软雅黑" pitchFamily="34" charset="-122"/>
              <a:ea typeface="微软雅黑" pitchFamily="34" charset="-122"/>
            </a:endParaRPr>
          </a:p>
          <a:p>
            <a:pPr marL="0" indent="0">
              <a:buSzTx/>
              <a:buNone/>
            </a:pPr>
            <a:endParaRPr lang="en-US" altLang="zh-CN" dirty="0">
              <a:solidFill>
                <a:srgbClr val="262626"/>
              </a:solidFill>
              <a:latin typeface="微软雅黑" pitchFamily="34" charset="-122"/>
              <a:ea typeface="微软雅黑" pitchFamily="34" charset="-122"/>
            </a:endParaRPr>
          </a:p>
          <a:p>
            <a:pPr lvl="1">
              <a:lnSpc>
                <a:spcPct val="150000"/>
              </a:lnSpc>
            </a:pPr>
            <a:r>
              <a:rPr lang="zh-CN" altLang="en-US" dirty="0">
                <a:solidFill>
                  <a:srgbClr val="262626"/>
                </a:solidFill>
                <a:latin typeface="微软雅黑" pitchFamily="34" charset="-122"/>
                <a:ea typeface="微软雅黑" pitchFamily="34" charset="-122"/>
              </a:rPr>
              <a:t>目标：利用可插拔的插件机制，实现系统可扩展性及松</a:t>
            </a:r>
            <a:r>
              <a:rPr lang="zh-CN" altLang="en-US" dirty="0" smtClean="0">
                <a:solidFill>
                  <a:srgbClr val="262626"/>
                </a:solidFill>
                <a:latin typeface="微软雅黑" pitchFamily="34" charset="-122"/>
                <a:ea typeface="微软雅黑" pitchFamily="34" charset="-122"/>
              </a:rPr>
              <a:t>耦合</a:t>
            </a:r>
            <a:endParaRPr lang="en-US" altLang="zh-CN" dirty="0" smtClean="0">
              <a:solidFill>
                <a:srgbClr val="262626"/>
              </a:solidFill>
              <a:latin typeface="微软雅黑" pitchFamily="34" charset="-122"/>
              <a:ea typeface="微软雅黑" pitchFamily="34" charset="-122"/>
            </a:endParaRPr>
          </a:p>
          <a:p>
            <a:pPr lvl="1">
              <a:lnSpc>
                <a:spcPct val="150000"/>
              </a:lnSpc>
            </a:pPr>
            <a:endParaRPr lang="en-US" altLang="zh-CN" dirty="0">
              <a:solidFill>
                <a:srgbClr val="262626"/>
              </a:solidFill>
              <a:latin typeface="微软雅黑" pitchFamily="34" charset="-122"/>
              <a:ea typeface="微软雅黑" pitchFamily="34" charset="-122"/>
            </a:endParaRPr>
          </a:p>
          <a:p>
            <a:pPr lvl="1">
              <a:lnSpc>
                <a:spcPct val="150000"/>
              </a:lnSpc>
            </a:pPr>
            <a:r>
              <a:rPr lang="zh-CN" altLang="en-US" dirty="0">
                <a:solidFill>
                  <a:srgbClr val="262626"/>
                </a:solidFill>
                <a:latin typeface="微软雅黑" pitchFamily="34" charset="-122"/>
                <a:ea typeface="微软雅黑" pitchFamily="34" charset="-122"/>
              </a:rPr>
              <a:t>在</a:t>
            </a:r>
            <a:r>
              <a:rPr lang="en-US" altLang="zh-CN" dirty="0">
                <a:solidFill>
                  <a:srgbClr val="262626"/>
                </a:solidFill>
                <a:latin typeface="微软雅黑" pitchFamily="34" charset="-122"/>
                <a:ea typeface="微软雅黑" pitchFamily="34" charset="-122"/>
              </a:rPr>
              <a:t>JS</a:t>
            </a:r>
            <a:r>
              <a:rPr lang="zh-CN" altLang="en-US" dirty="0">
                <a:solidFill>
                  <a:srgbClr val="262626"/>
                </a:solidFill>
                <a:latin typeface="微软雅黑" pitchFamily="34" charset="-122"/>
                <a:ea typeface="微软雅黑" pitchFamily="34" charset="-122"/>
              </a:rPr>
              <a:t>层和</a:t>
            </a:r>
            <a:r>
              <a:rPr lang="en-US" altLang="zh-CN" dirty="0" err="1">
                <a:solidFill>
                  <a:srgbClr val="262626"/>
                </a:solidFill>
                <a:latin typeface="微软雅黑" pitchFamily="34" charset="-122"/>
                <a:ea typeface="微软雅黑" pitchFamily="34" charset="-122"/>
              </a:rPr>
              <a:t>WebServer</a:t>
            </a:r>
            <a:r>
              <a:rPr lang="zh-CN" altLang="en-US" dirty="0">
                <a:solidFill>
                  <a:srgbClr val="262626"/>
                </a:solidFill>
                <a:latin typeface="微软雅黑" pitchFamily="34" charset="-122"/>
                <a:ea typeface="微软雅黑" pitchFamily="34" charset="-122"/>
              </a:rPr>
              <a:t>层分别实现并提供插入机制</a:t>
            </a:r>
            <a:endParaRPr lang="en-US" altLang="zh-CN" dirty="0">
              <a:solidFill>
                <a:srgbClr val="262626"/>
              </a:solidFill>
              <a:latin typeface="微软雅黑" pitchFamily="34" charset="-122"/>
              <a:ea typeface="微软雅黑" pitchFamily="34" charset="-122"/>
            </a:endParaRPr>
          </a:p>
          <a:p>
            <a:pPr defTabSz="457200" fontAlgn="ctr"/>
            <a:endParaRPr lang="en-US" altLang="zh-CN" sz="1600" b="1" dirty="0" smtClean="0">
              <a:solidFill>
                <a:srgbClr val="FFFFFF"/>
              </a:solidFill>
              <a:latin typeface="微软雅黑" pitchFamily="34" charset="-122"/>
              <a:ea typeface="微软雅黑" pitchFamily="34" charset="-122"/>
            </a:endParaRPr>
          </a:p>
          <a:p>
            <a:pPr defTabSz="457200" fontAlgn="ctr"/>
            <a:endParaRPr lang="zh-CN" altLang="en-US" sz="1600" b="1" dirty="0">
              <a:solidFill>
                <a:srgbClr val="FFFFFF"/>
              </a:solidFill>
              <a:latin typeface="微软雅黑" pitchFamily="34" charset="-122"/>
              <a:ea typeface="微软雅黑" pitchFamily="34" charset="-122"/>
            </a:endParaRPr>
          </a:p>
        </p:txBody>
      </p:sp>
    </p:spTree>
    <p:extLst>
      <p:ext uri="{BB962C8B-B14F-4D97-AF65-F5344CB8AC3E}">
        <p14:creationId xmlns="" xmlns:p14="http://schemas.microsoft.com/office/powerpoint/2010/main" val="4494833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前台代码</a:t>
            </a:r>
            <a:r>
              <a:rPr lang="zh-CN" altLang="en-US" sz="2400" dirty="0" smtClean="0"/>
              <a:t>设计</a:t>
            </a:r>
            <a:r>
              <a:rPr lang="en-US" altLang="zh-CN" sz="2400" dirty="0" smtClean="0"/>
              <a:t>--</a:t>
            </a:r>
            <a:r>
              <a:rPr lang="zh-CN" altLang="en-US" sz="2400" dirty="0" smtClean="0"/>
              <a:t>新功能开发代码定义</a:t>
            </a:r>
            <a:endParaRPr lang="zh-CN" altLang="en-US" sz="2400" dirty="0"/>
          </a:p>
        </p:txBody>
      </p:sp>
      <p:pic>
        <p:nvPicPr>
          <p:cNvPr id="819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555526"/>
            <a:ext cx="6480722" cy="44436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51520" y="555526"/>
            <a:ext cx="6204736" cy="45004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611560" y="570079"/>
            <a:ext cx="6197352" cy="45233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899592" y="604841"/>
            <a:ext cx="4284484" cy="44538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139366" y="625802"/>
            <a:ext cx="5880906" cy="4322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8"/>
          <a:stretch>
            <a:fillRect/>
          </a:stretch>
        </p:blipFill>
        <p:spPr>
          <a:xfrm>
            <a:off x="1547664" y="600446"/>
            <a:ext cx="6709126" cy="4140998"/>
          </a:xfrm>
          <a:prstGeom prst="rect">
            <a:avLst/>
          </a:prstGeom>
        </p:spPr>
      </p:pic>
      <p:pic>
        <p:nvPicPr>
          <p:cNvPr id="8199" name="Picture 7"/>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1903645" y="555526"/>
            <a:ext cx="7377458" cy="44818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7650594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1000"/>
                                        <p:tgtEl>
                                          <p:spTgt spid="8195"/>
                                        </p:tgtEl>
                                      </p:cBhvr>
                                    </p:animEffect>
                                    <p:anim calcmode="lin" valueType="num">
                                      <p:cBhvr>
                                        <p:cTn id="8" dur="1000" fill="hold"/>
                                        <p:tgtEl>
                                          <p:spTgt spid="8195"/>
                                        </p:tgtEl>
                                        <p:attrNameLst>
                                          <p:attrName>ppt_x</p:attrName>
                                        </p:attrNameLst>
                                      </p:cBhvr>
                                      <p:tavLst>
                                        <p:tav tm="0">
                                          <p:val>
                                            <p:strVal val="#ppt_x"/>
                                          </p:val>
                                        </p:tav>
                                        <p:tav tm="100000">
                                          <p:val>
                                            <p:strVal val="#ppt_x"/>
                                          </p:val>
                                        </p:tav>
                                      </p:tavLst>
                                    </p:anim>
                                    <p:anim calcmode="lin" valueType="num">
                                      <p:cBhvr>
                                        <p:cTn id="9"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196"/>
                                        </p:tgtEl>
                                        <p:attrNameLst>
                                          <p:attrName>style.visibility</p:attrName>
                                        </p:attrNameLst>
                                      </p:cBhvr>
                                      <p:to>
                                        <p:strVal val="visible"/>
                                      </p:to>
                                    </p:set>
                                    <p:animEffect transition="in" filter="fade">
                                      <p:cBhvr>
                                        <p:cTn id="14" dur="1000"/>
                                        <p:tgtEl>
                                          <p:spTgt spid="8196"/>
                                        </p:tgtEl>
                                      </p:cBhvr>
                                    </p:animEffect>
                                    <p:anim calcmode="lin" valueType="num">
                                      <p:cBhvr>
                                        <p:cTn id="15" dur="1000" fill="hold"/>
                                        <p:tgtEl>
                                          <p:spTgt spid="8196"/>
                                        </p:tgtEl>
                                        <p:attrNameLst>
                                          <p:attrName>ppt_x</p:attrName>
                                        </p:attrNameLst>
                                      </p:cBhvr>
                                      <p:tavLst>
                                        <p:tav tm="0">
                                          <p:val>
                                            <p:strVal val="#ppt_x"/>
                                          </p:val>
                                        </p:tav>
                                        <p:tav tm="100000">
                                          <p:val>
                                            <p:strVal val="#ppt_x"/>
                                          </p:val>
                                        </p:tav>
                                      </p:tavLst>
                                    </p:anim>
                                    <p:anim calcmode="lin" valueType="num">
                                      <p:cBhvr>
                                        <p:cTn id="16"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197"/>
                                        </p:tgtEl>
                                        <p:attrNameLst>
                                          <p:attrName>style.visibility</p:attrName>
                                        </p:attrNameLst>
                                      </p:cBhvr>
                                      <p:to>
                                        <p:strVal val="visible"/>
                                      </p:to>
                                    </p:set>
                                    <p:animEffect transition="in" filter="fade">
                                      <p:cBhvr>
                                        <p:cTn id="21" dur="1000"/>
                                        <p:tgtEl>
                                          <p:spTgt spid="8197"/>
                                        </p:tgtEl>
                                      </p:cBhvr>
                                    </p:animEffect>
                                    <p:anim calcmode="lin" valueType="num">
                                      <p:cBhvr>
                                        <p:cTn id="22" dur="1000" fill="hold"/>
                                        <p:tgtEl>
                                          <p:spTgt spid="8197"/>
                                        </p:tgtEl>
                                        <p:attrNameLst>
                                          <p:attrName>ppt_x</p:attrName>
                                        </p:attrNameLst>
                                      </p:cBhvr>
                                      <p:tavLst>
                                        <p:tav tm="0">
                                          <p:val>
                                            <p:strVal val="#ppt_x"/>
                                          </p:val>
                                        </p:tav>
                                        <p:tav tm="100000">
                                          <p:val>
                                            <p:strVal val="#ppt_x"/>
                                          </p:val>
                                        </p:tav>
                                      </p:tavLst>
                                    </p:anim>
                                    <p:anim calcmode="lin" valueType="num">
                                      <p:cBhvr>
                                        <p:cTn id="23" dur="1000" fill="hold"/>
                                        <p:tgtEl>
                                          <p:spTgt spid="819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198"/>
                                        </p:tgtEl>
                                        <p:attrNameLst>
                                          <p:attrName>style.visibility</p:attrName>
                                        </p:attrNameLst>
                                      </p:cBhvr>
                                      <p:to>
                                        <p:strVal val="visible"/>
                                      </p:to>
                                    </p:set>
                                    <p:animEffect transition="in" filter="fade">
                                      <p:cBhvr>
                                        <p:cTn id="28" dur="1000"/>
                                        <p:tgtEl>
                                          <p:spTgt spid="8198"/>
                                        </p:tgtEl>
                                      </p:cBhvr>
                                    </p:animEffect>
                                    <p:anim calcmode="lin" valueType="num">
                                      <p:cBhvr>
                                        <p:cTn id="29" dur="1000" fill="hold"/>
                                        <p:tgtEl>
                                          <p:spTgt spid="8198"/>
                                        </p:tgtEl>
                                        <p:attrNameLst>
                                          <p:attrName>ppt_x</p:attrName>
                                        </p:attrNameLst>
                                      </p:cBhvr>
                                      <p:tavLst>
                                        <p:tav tm="0">
                                          <p:val>
                                            <p:strVal val="#ppt_x"/>
                                          </p:val>
                                        </p:tav>
                                        <p:tav tm="100000">
                                          <p:val>
                                            <p:strVal val="#ppt_x"/>
                                          </p:val>
                                        </p:tav>
                                      </p:tavLst>
                                    </p:anim>
                                    <p:anim calcmode="lin" valueType="num">
                                      <p:cBhvr>
                                        <p:cTn id="30"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199"/>
                                        </p:tgtEl>
                                        <p:attrNameLst>
                                          <p:attrName>style.visibility</p:attrName>
                                        </p:attrNameLst>
                                      </p:cBhvr>
                                      <p:to>
                                        <p:strVal val="visible"/>
                                      </p:to>
                                    </p:set>
                                    <p:animEffect transition="in" filter="fade">
                                      <p:cBhvr>
                                        <p:cTn id="42" dur="1000"/>
                                        <p:tgtEl>
                                          <p:spTgt spid="8199"/>
                                        </p:tgtEl>
                                      </p:cBhvr>
                                    </p:animEffect>
                                    <p:anim calcmode="lin" valueType="num">
                                      <p:cBhvr>
                                        <p:cTn id="43" dur="1000" fill="hold"/>
                                        <p:tgtEl>
                                          <p:spTgt spid="8199"/>
                                        </p:tgtEl>
                                        <p:attrNameLst>
                                          <p:attrName>ppt_x</p:attrName>
                                        </p:attrNameLst>
                                      </p:cBhvr>
                                      <p:tavLst>
                                        <p:tav tm="0">
                                          <p:val>
                                            <p:strVal val="#ppt_x"/>
                                          </p:val>
                                        </p:tav>
                                        <p:tav tm="100000">
                                          <p:val>
                                            <p:strVal val="#ppt_x"/>
                                          </p:val>
                                        </p:tav>
                                      </p:tavLst>
                                    </p:anim>
                                    <p:anim calcmode="lin" valueType="num">
                                      <p:cBhvr>
                                        <p:cTn id="44" dur="1000" fill="hold"/>
                                        <p:tgtEl>
                                          <p:spTgt spid="81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前台代码</a:t>
            </a:r>
            <a:r>
              <a:rPr lang="zh-CN" altLang="en-US" sz="2400" dirty="0" smtClean="0"/>
              <a:t>设计</a:t>
            </a:r>
            <a:r>
              <a:rPr lang="en-US" altLang="zh-CN" sz="2400" dirty="0" smtClean="0"/>
              <a:t>—</a:t>
            </a:r>
            <a:r>
              <a:rPr lang="zh-CN" altLang="en-US" sz="2400" dirty="0" smtClean="0"/>
              <a:t>扩展开发代码定义</a:t>
            </a:r>
            <a:endParaRPr lang="zh-CN" altLang="en-US" sz="2400" dirty="0"/>
          </a:p>
        </p:txBody>
      </p:sp>
      <p:pic>
        <p:nvPicPr>
          <p:cNvPr id="9220" name="Picture 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496" y="555526"/>
            <a:ext cx="7429500" cy="4276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79512" y="566436"/>
            <a:ext cx="8640960" cy="4453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矩形 4"/>
          <p:cNvSpPr/>
          <p:nvPr/>
        </p:nvSpPr>
        <p:spPr>
          <a:xfrm>
            <a:off x="575556" y="1923678"/>
            <a:ext cx="7848872" cy="111459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扩展页面无法新增前台功能，供按钮绑定，因此按钮只能执行</a:t>
            </a:r>
            <a:r>
              <a:rPr kumimoji="1" lang="en-US" altLang="zh-CN" sz="1800" dirty="0" smtClean="0">
                <a:solidFill>
                  <a:srgbClr val="FFFFFF"/>
                </a:solidFill>
                <a:latin typeface="微软雅黑"/>
                <a:ea typeface="微软雅黑"/>
                <a:cs typeface="微软雅黑"/>
              </a:rPr>
              <a:t>click</a:t>
            </a:r>
            <a:r>
              <a:rPr kumimoji="1" lang="zh-CN" altLang="en-US" sz="1800" dirty="0">
                <a:solidFill>
                  <a:srgbClr val="FFFFFF"/>
                </a:solidFill>
                <a:latin typeface="微软雅黑"/>
                <a:ea typeface="微软雅黑"/>
                <a:cs typeface="微软雅黑"/>
              </a:rPr>
              <a:t>事件</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235162537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21"/>
                                        </p:tgtEl>
                                        <p:attrNameLst>
                                          <p:attrName>style.visibility</p:attrName>
                                        </p:attrNameLst>
                                      </p:cBhvr>
                                      <p:to>
                                        <p:strVal val="visible"/>
                                      </p:to>
                                    </p:set>
                                    <p:animEffect transition="in" filter="fade">
                                      <p:cBhvr>
                                        <p:cTn id="7" dur="1000"/>
                                        <p:tgtEl>
                                          <p:spTgt spid="9221"/>
                                        </p:tgtEl>
                                      </p:cBhvr>
                                    </p:animEffect>
                                    <p:anim calcmode="lin" valueType="num">
                                      <p:cBhvr>
                                        <p:cTn id="8" dur="1000" fill="hold"/>
                                        <p:tgtEl>
                                          <p:spTgt spid="9221"/>
                                        </p:tgtEl>
                                        <p:attrNameLst>
                                          <p:attrName>ppt_x</p:attrName>
                                        </p:attrNameLst>
                                      </p:cBhvr>
                                      <p:tavLst>
                                        <p:tav tm="0">
                                          <p:val>
                                            <p:strVal val="#ppt_x"/>
                                          </p:val>
                                        </p:tav>
                                        <p:tav tm="100000">
                                          <p:val>
                                            <p:strVal val="#ppt_x"/>
                                          </p:val>
                                        </p:tav>
                                      </p:tavLst>
                                    </p:anim>
                                    <p:anim calcmode="lin" valueType="num">
                                      <p:cBhvr>
                                        <p:cTn id="9" dur="1000" fill="hold"/>
                                        <p:tgtEl>
                                          <p:spTgt spid="92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前台代码设计</a:t>
            </a:r>
            <a:r>
              <a:rPr lang="en-US" altLang="zh-CN" sz="2400" dirty="0" smtClean="0"/>
              <a:t>--</a:t>
            </a:r>
            <a:r>
              <a:rPr lang="zh-CN" altLang="en-US" sz="2400" dirty="0" smtClean="0"/>
              <a:t>加入业务逻辑</a:t>
            </a:r>
            <a:endParaRPr lang="zh-CN" altLang="en-US" sz="2400" dirty="0"/>
          </a:p>
        </p:txBody>
      </p:sp>
      <p:sp>
        <p:nvSpPr>
          <p:cNvPr id="3" name="矩形 2"/>
          <p:cNvSpPr/>
          <p:nvPr/>
        </p:nvSpPr>
        <p:spPr>
          <a:xfrm>
            <a:off x="251520" y="1131590"/>
            <a:ext cx="8640960" cy="3131604"/>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defTabSz="457200" fontAlgn="ctr"/>
            <a:r>
              <a:rPr lang="zh-CN" altLang="en-US" sz="1600" b="1" dirty="0" smtClean="0">
                <a:solidFill>
                  <a:srgbClr val="FFFFFF"/>
                </a:solidFill>
                <a:latin typeface="微软雅黑" pitchFamily="34" charset="-122"/>
                <a:ea typeface="微软雅黑" pitchFamily="34" charset="-122"/>
              </a:rPr>
              <a:t>页面的事件和功能：</a:t>
            </a:r>
            <a:r>
              <a:rPr lang="en-US" altLang="zh-CN" sz="1600" b="1" dirty="0" smtClean="0">
                <a:solidFill>
                  <a:srgbClr val="FFFFFF"/>
                </a:solidFill>
                <a:latin typeface="微软雅黑" pitchFamily="34" charset="-122"/>
                <a:ea typeface="微软雅黑" pitchFamily="34" charset="-122"/>
              </a:rPr>
              <a:t>Action</a:t>
            </a:r>
            <a:r>
              <a:rPr lang="zh-CN" altLang="en-US" sz="1600" b="1" dirty="0" smtClean="0">
                <a:solidFill>
                  <a:srgbClr val="FFFFFF"/>
                </a:solidFill>
                <a:latin typeface="微软雅黑" pitchFamily="34" charset="-122"/>
                <a:ea typeface="微软雅黑" pitchFamily="34" charset="-122"/>
              </a:rPr>
              <a:t>、</a:t>
            </a:r>
            <a:r>
              <a:rPr lang="en-US" altLang="zh-CN" sz="1600" b="1" dirty="0" smtClean="0">
                <a:solidFill>
                  <a:srgbClr val="FFFFFF"/>
                </a:solidFill>
                <a:latin typeface="微软雅黑" pitchFamily="34" charset="-122"/>
                <a:ea typeface="微软雅黑" pitchFamily="34" charset="-122"/>
              </a:rPr>
              <a:t>Event</a:t>
            </a:r>
            <a:r>
              <a:rPr lang="zh-CN" altLang="en-US" sz="1600" b="1" dirty="0" smtClean="0">
                <a:solidFill>
                  <a:srgbClr val="FFFFFF"/>
                </a:solidFill>
                <a:latin typeface="微软雅黑" pitchFamily="34" charset="-122"/>
                <a:ea typeface="微软雅黑" pitchFamily="34" charset="-122"/>
              </a:rPr>
              <a:t>和</a:t>
            </a:r>
            <a:r>
              <a:rPr lang="en-US" altLang="zh-CN" sz="1600" b="1" dirty="0" smtClean="0">
                <a:solidFill>
                  <a:srgbClr val="FFFFFF"/>
                </a:solidFill>
                <a:latin typeface="微软雅黑" pitchFamily="34" charset="-122"/>
                <a:ea typeface="微软雅黑" pitchFamily="34" charset="-122"/>
              </a:rPr>
              <a:t>Handler</a:t>
            </a:r>
            <a:r>
              <a:rPr lang="zh-CN" altLang="en-US" sz="1600" b="1" dirty="0" smtClean="0">
                <a:solidFill>
                  <a:srgbClr val="FFFFFF"/>
                </a:solidFill>
                <a:latin typeface="微软雅黑" pitchFamily="34" charset="-122"/>
                <a:ea typeface="微软雅黑" pitchFamily="34" charset="-122"/>
              </a:rPr>
              <a:t>的概念</a:t>
            </a:r>
            <a:endParaRPr lang="en-US" altLang="zh-CN" sz="1600" b="1" dirty="0" smtClean="0">
              <a:solidFill>
                <a:srgbClr val="FFFFFF"/>
              </a:solidFill>
              <a:latin typeface="微软雅黑" pitchFamily="34" charset="-122"/>
              <a:ea typeface="微软雅黑" pitchFamily="34" charset="-122"/>
            </a:endParaRPr>
          </a:p>
          <a:p>
            <a:pPr defTabSz="457200" fontAlgn="ctr"/>
            <a:r>
              <a:rPr lang="zh-CN" altLang="en-US" sz="1600" b="1" dirty="0" smtClean="0">
                <a:solidFill>
                  <a:srgbClr val="FFFFFF"/>
                </a:solidFill>
                <a:latin typeface="微软雅黑" pitchFamily="34" charset="-122"/>
                <a:ea typeface="微软雅黑" pitchFamily="34" charset="-122"/>
              </a:rPr>
              <a:t>新增页面定义生成在</a:t>
            </a:r>
            <a:r>
              <a:rPr lang="en-US" altLang="zh-CN" sz="1600" b="1" dirty="0" smtClean="0">
                <a:solidFill>
                  <a:srgbClr val="FFFFFF"/>
                </a:solidFill>
                <a:latin typeface="微软雅黑" pitchFamily="34" charset="-122"/>
                <a:ea typeface="微软雅黑" pitchFamily="34" charset="-122"/>
              </a:rPr>
              <a:t>public</a:t>
            </a:r>
            <a:r>
              <a:rPr lang="zh-CN" altLang="en-US" sz="1600" b="1" dirty="0" smtClean="0">
                <a:solidFill>
                  <a:srgbClr val="FFFFFF"/>
                </a:solidFill>
                <a:latin typeface="微软雅黑" pitchFamily="34" charset="-122"/>
                <a:ea typeface="微软雅黑" pitchFamily="34" charset="-122"/>
              </a:rPr>
              <a:t>区域</a:t>
            </a:r>
            <a:endParaRPr lang="en-US" altLang="zh-CN" sz="1600" b="1" dirty="0" smtClean="0">
              <a:solidFill>
                <a:srgbClr val="FFFFFF"/>
              </a:solidFill>
              <a:latin typeface="微软雅黑" pitchFamily="34" charset="-122"/>
              <a:ea typeface="微软雅黑" pitchFamily="34" charset="-122"/>
            </a:endParaRPr>
          </a:p>
          <a:p>
            <a:pPr defTabSz="457200" fontAlgn="ctr"/>
            <a:r>
              <a:rPr lang="zh-CN" altLang="en-US" sz="1600" b="1" dirty="0" smtClean="0">
                <a:solidFill>
                  <a:srgbClr val="FFFFFF"/>
                </a:solidFill>
                <a:latin typeface="微软雅黑" pitchFamily="34" charset="-122"/>
                <a:ea typeface="微软雅黑" pitchFamily="34" charset="-122"/>
              </a:rPr>
              <a:t>事件：</a:t>
            </a:r>
            <a:r>
              <a:rPr lang="en-US" altLang="zh-CN" sz="1600" b="1" dirty="0" smtClean="0">
                <a:solidFill>
                  <a:srgbClr val="FFFFFF"/>
                </a:solidFill>
                <a:latin typeface="微软雅黑" pitchFamily="34" charset="-122"/>
                <a:ea typeface="微软雅黑" pitchFamily="34" charset="-122"/>
              </a:rPr>
              <a:t>_</a:t>
            </a:r>
            <a:r>
              <a:rPr lang="en-US" altLang="zh-CN" sz="1600" b="1" dirty="0" err="1">
                <a:solidFill>
                  <a:srgbClr val="FFFFFF"/>
                </a:solidFill>
                <a:latin typeface="微软雅黑" pitchFamily="34" charset="-122"/>
                <a:ea typeface="微软雅黑" pitchFamily="34" charset="-122"/>
              </a:rPr>
              <a:t>self.subscribeEvent</a:t>
            </a:r>
            <a:r>
              <a:rPr lang="en-US" altLang="zh-CN" sz="1600" b="1" dirty="0">
                <a:solidFill>
                  <a:srgbClr val="FFFFFF"/>
                </a:solidFill>
                <a:latin typeface="微软雅黑" pitchFamily="34" charset="-122"/>
                <a:ea typeface="微软雅黑" pitchFamily="34" charset="-122"/>
              </a:rPr>
              <a:t>("</a:t>
            </a:r>
            <a:r>
              <a:rPr lang="en-US" altLang="zh-CN" sz="1600" b="1" dirty="0" err="1">
                <a:solidFill>
                  <a:srgbClr val="FFFFFF"/>
                </a:solidFill>
                <a:latin typeface="微软雅黑" pitchFamily="34" charset="-122"/>
                <a:ea typeface="微软雅黑" pitchFamily="34" charset="-122"/>
              </a:rPr>
              <a:t>pageOnLoadEvent</a:t>
            </a:r>
            <a:r>
              <a:rPr lang="en-US" altLang="zh-CN" sz="1600" b="1" dirty="0">
                <a:solidFill>
                  <a:srgbClr val="FFFFFF"/>
                </a:solidFill>
                <a:latin typeface="微软雅黑" pitchFamily="34" charset="-122"/>
                <a:ea typeface="微软雅黑" pitchFamily="34" charset="-122"/>
              </a:rPr>
              <a:t>",_public.</a:t>
            </a:r>
            <a:r>
              <a:rPr lang="en-US" altLang="zh-CN" sz="1600" b="1" dirty="0" err="1">
                <a:solidFill>
                  <a:srgbClr val="FFFFFF"/>
                </a:solidFill>
                <a:latin typeface="微软雅黑" pitchFamily="34" charset="-122"/>
                <a:ea typeface="微软雅黑" pitchFamily="34" charset="-122"/>
              </a:rPr>
              <a:t>pageOnLoadAfter</a:t>
            </a:r>
            <a:r>
              <a:rPr lang="en-US" altLang="zh-CN" sz="1600" b="1" dirty="0">
                <a:solidFill>
                  <a:srgbClr val="FFFFFF"/>
                </a:solidFill>
                <a:latin typeface="微软雅黑" pitchFamily="34" charset="-122"/>
                <a:ea typeface="微软雅黑" pitchFamily="34" charset="-122"/>
              </a:rPr>
              <a:t>,"after</a:t>
            </a:r>
            <a:r>
              <a:rPr lang="en-US" altLang="zh-CN" sz="1600" b="1" dirty="0" smtClean="0">
                <a:solidFill>
                  <a:srgbClr val="FFFFFF"/>
                </a:solidFill>
                <a:latin typeface="微软雅黑" pitchFamily="34" charset="-122"/>
                <a:ea typeface="微软雅黑" pitchFamily="34" charset="-122"/>
              </a:rPr>
              <a:t>");</a:t>
            </a:r>
          </a:p>
          <a:p>
            <a:pPr defTabSz="457200" fontAlgn="ctr"/>
            <a:r>
              <a:rPr lang="zh-CN" altLang="en-US" sz="1600" b="1" dirty="0" smtClean="0">
                <a:solidFill>
                  <a:srgbClr val="FFFFFF"/>
                </a:solidFill>
                <a:latin typeface="微软雅黑" pitchFamily="34" charset="-122"/>
                <a:ea typeface="微软雅黑" pitchFamily="34" charset="-122"/>
              </a:rPr>
              <a:t>功能：</a:t>
            </a:r>
            <a:r>
              <a:rPr lang="en-US" altLang="zh-CN" sz="1600" b="1" dirty="0">
                <a:solidFill>
                  <a:srgbClr val="FFFFFF"/>
                </a:solidFill>
                <a:latin typeface="微软雅黑" pitchFamily="34" charset="-122"/>
                <a:ea typeface="微软雅黑" pitchFamily="34" charset="-122"/>
              </a:rPr>
              <a:t>_</a:t>
            </a:r>
            <a:r>
              <a:rPr lang="en-US" altLang="zh-CN" sz="1600" b="1" dirty="0" err="1">
                <a:solidFill>
                  <a:srgbClr val="FFFFFF"/>
                </a:solidFill>
                <a:latin typeface="微软雅黑" pitchFamily="34" charset="-122"/>
                <a:ea typeface="微软雅黑" pitchFamily="34" charset="-122"/>
              </a:rPr>
              <a:t>self.subscribeEvent</a:t>
            </a:r>
            <a:r>
              <a:rPr lang="en-US" altLang="zh-CN" sz="1600" b="1" dirty="0">
                <a:solidFill>
                  <a:srgbClr val="FFFFFF"/>
                </a:solidFill>
                <a:latin typeface="微软雅黑" pitchFamily="34" charset="-122"/>
                <a:ea typeface="微软雅黑" pitchFamily="34" charset="-122"/>
              </a:rPr>
              <a:t>("</a:t>
            </a:r>
            <a:r>
              <a:rPr lang="en-US" altLang="zh-CN" sz="1600" b="1" dirty="0" err="1">
                <a:solidFill>
                  <a:srgbClr val="FFFFFF"/>
                </a:solidFill>
                <a:latin typeface="微软雅黑" pitchFamily="34" charset="-122"/>
                <a:ea typeface="微软雅黑" pitchFamily="34" charset="-122"/>
              </a:rPr>
              <a:t>submitActionEvent</a:t>
            </a:r>
            <a:r>
              <a:rPr lang="en-US" altLang="zh-CN" sz="1600" b="1" dirty="0">
                <a:solidFill>
                  <a:srgbClr val="FFFFFF"/>
                </a:solidFill>
                <a:latin typeface="微软雅黑" pitchFamily="34" charset="-122"/>
                <a:ea typeface="微软雅黑" pitchFamily="34" charset="-122"/>
              </a:rPr>
              <a:t>",_public.</a:t>
            </a:r>
            <a:r>
              <a:rPr lang="en-US" altLang="zh-CN" sz="1600" b="1" dirty="0" err="1">
                <a:solidFill>
                  <a:srgbClr val="FFFFFF"/>
                </a:solidFill>
                <a:latin typeface="微软雅黑" pitchFamily="34" charset="-122"/>
                <a:ea typeface="微软雅黑" pitchFamily="34" charset="-122"/>
              </a:rPr>
              <a:t>submitBefore</a:t>
            </a:r>
            <a:r>
              <a:rPr lang="en-US" altLang="zh-CN" sz="1600" b="1" dirty="0">
                <a:solidFill>
                  <a:srgbClr val="FFFFFF"/>
                </a:solidFill>
                <a:latin typeface="微软雅黑" pitchFamily="34" charset="-122"/>
                <a:ea typeface="微软雅黑" pitchFamily="34" charset="-122"/>
              </a:rPr>
              <a:t>,"before</a:t>
            </a:r>
            <a:r>
              <a:rPr lang="en-US" altLang="zh-CN" sz="1600" b="1" dirty="0" smtClean="0">
                <a:solidFill>
                  <a:srgbClr val="FFFFFF"/>
                </a:solidFill>
                <a:latin typeface="微软雅黑" pitchFamily="34" charset="-122"/>
                <a:ea typeface="微软雅黑" pitchFamily="34" charset="-122"/>
              </a:rPr>
              <a:t>");</a:t>
            </a:r>
          </a:p>
          <a:p>
            <a:pPr defTabSz="457200" fontAlgn="ctr"/>
            <a:endParaRPr lang="en-US" altLang="zh-CN" sz="1600" b="1" dirty="0">
              <a:solidFill>
                <a:srgbClr val="FFFFFF"/>
              </a:solidFill>
              <a:latin typeface="微软雅黑" pitchFamily="34" charset="-122"/>
              <a:ea typeface="微软雅黑" pitchFamily="34" charset="-122"/>
            </a:endParaRPr>
          </a:p>
          <a:p>
            <a:pPr defTabSz="457200" fontAlgn="ctr"/>
            <a:r>
              <a:rPr lang="zh-CN" altLang="en-US" sz="1600" b="1" dirty="0" smtClean="0">
                <a:solidFill>
                  <a:srgbClr val="FFFFFF"/>
                </a:solidFill>
                <a:latin typeface="微软雅黑" pitchFamily="34" charset="-122"/>
                <a:ea typeface="微软雅黑" pitchFamily="34" charset="-122"/>
              </a:rPr>
              <a:t>扩展页面手动在</a:t>
            </a:r>
            <a:r>
              <a:rPr lang="en-US" altLang="zh-CN" sz="1600" b="1" dirty="0" smtClean="0">
                <a:solidFill>
                  <a:srgbClr val="FFFFFF"/>
                </a:solidFill>
                <a:latin typeface="微软雅黑" pitchFamily="34" charset="-122"/>
                <a:ea typeface="微软雅黑" pitchFamily="34" charset="-122"/>
              </a:rPr>
              <a:t>JS</a:t>
            </a:r>
            <a:r>
              <a:rPr lang="zh-CN" altLang="en-US" sz="1600" b="1" dirty="0" smtClean="0">
                <a:solidFill>
                  <a:srgbClr val="FFFFFF"/>
                </a:solidFill>
                <a:latin typeface="微软雅黑" pitchFamily="34" charset="-122"/>
                <a:ea typeface="微软雅黑" pitchFamily="34" charset="-122"/>
              </a:rPr>
              <a:t>增加，写在</a:t>
            </a:r>
            <a:r>
              <a:rPr lang="en-US" altLang="zh-CN" sz="1600" b="1" dirty="0" smtClean="0">
                <a:solidFill>
                  <a:srgbClr val="FFFFFF"/>
                </a:solidFill>
                <a:latin typeface="微软雅黑" pitchFamily="34" charset="-122"/>
                <a:ea typeface="微软雅黑" pitchFamily="34" charset="-122"/>
              </a:rPr>
              <a:t>//@</a:t>
            </a:r>
            <a:r>
              <a:rPr lang="en-US" altLang="zh-CN" sz="1600" b="1" dirty="0" err="1" smtClean="0">
                <a:solidFill>
                  <a:srgbClr val="FFFFFF"/>
                </a:solidFill>
                <a:latin typeface="微软雅黑" pitchFamily="34" charset="-122"/>
                <a:ea typeface="微软雅黑" pitchFamily="34" charset="-122"/>
              </a:rPr>
              <a:t>endPrivate</a:t>
            </a:r>
            <a:r>
              <a:rPr lang="zh-CN" altLang="en-US" sz="1600" b="1" dirty="0" smtClean="0">
                <a:solidFill>
                  <a:srgbClr val="FFFFFF"/>
                </a:solidFill>
                <a:latin typeface="微软雅黑" pitchFamily="34" charset="-122"/>
                <a:ea typeface="微软雅黑" pitchFamily="34" charset="-122"/>
              </a:rPr>
              <a:t>前面的区域</a:t>
            </a:r>
            <a:endParaRPr lang="en-US" altLang="zh-CN" sz="1600" b="1" dirty="0" smtClean="0">
              <a:solidFill>
                <a:srgbClr val="FFFFFF"/>
              </a:solidFill>
              <a:latin typeface="微软雅黑" pitchFamily="34" charset="-122"/>
              <a:ea typeface="微软雅黑" pitchFamily="34" charset="-122"/>
            </a:endParaRPr>
          </a:p>
          <a:p>
            <a:pPr defTabSz="457200" fontAlgn="ctr"/>
            <a:r>
              <a:rPr lang="zh-CN" altLang="en-US" sz="1600" b="1" dirty="0">
                <a:solidFill>
                  <a:srgbClr val="FFFFFF"/>
                </a:solidFill>
                <a:latin typeface="微软雅黑" pitchFamily="34" charset="-122"/>
                <a:ea typeface="微软雅黑" pitchFamily="34" charset="-122"/>
              </a:rPr>
              <a:t>事件：</a:t>
            </a:r>
            <a:r>
              <a:rPr lang="en-US" altLang="zh-CN" sz="1600" b="1" dirty="0">
                <a:solidFill>
                  <a:srgbClr val="FFFFFF"/>
                </a:solidFill>
                <a:latin typeface="微软雅黑" pitchFamily="34" charset="-122"/>
                <a:ea typeface="微软雅黑" pitchFamily="34" charset="-122"/>
              </a:rPr>
              <a:t>_</a:t>
            </a:r>
            <a:r>
              <a:rPr lang="en-US" altLang="zh-CN" sz="1600" b="1" dirty="0" err="1">
                <a:solidFill>
                  <a:srgbClr val="FFFFFF"/>
                </a:solidFill>
                <a:latin typeface="微软雅黑" pitchFamily="34" charset="-122"/>
                <a:ea typeface="微软雅黑" pitchFamily="34" charset="-122"/>
              </a:rPr>
              <a:t>self.subscribeEvent</a:t>
            </a:r>
            <a:r>
              <a:rPr lang="en-US" altLang="zh-CN" sz="1600" b="1" dirty="0">
                <a:solidFill>
                  <a:srgbClr val="FFFFFF"/>
                </a:solidFill>
                <a:latin typeface="微软雅黑" pitchFamily="34" charset="-122"/>
                <a:ea typeface="微软雅黑" pitchFamily="34" charset="-122"/>
              </a:rPr>
              <a:t>("</a:t>
            </a:r>
            <a:r>
              <a:rPr lang="en-US" altLang="zh-CN" sz="1600" b="1" dirty="0" err="1">
                <a:solidFill>
                  <a:srgbClr val="FFFFFF"/>
                </a:solidFill>
                <a:latin typeface="微软雅黑" pitchFamily="34" charset="-122"/>
                <a:ea typeface="微软雅黑" pitchFamily="34" charset="-122"/>
              </a:rPr>
              <a:t>pageOnLoadEvent</a:t>
            </a:r>
            <a:r>
              <a:rPr lang="en-US" altLang="zh-CN" sz="1600" b="1" dirty="0">
                <a:solidFill>
                  <a:srgbClr val="FFFFFF"/>
                </a:solidFill>
                <a:latin typeface="微软雅黑" pitchFamily="34" charset="-122"/>
                <a:ea typeface="微软雅黑" pitchFamily="34" charset="-122"/>
              </a:rPr>
              <a:t>",_</a:t>
            </a:r>
            <a:r>
              <a:rPr lang="en-US" altLang="zh-CN" sz="1600" b="1" dirty="0" smtClean="0">
                <a:solidFill>
                  <a:srgbClr val="FFFFFF"/>
                </a:solidFill>
                <a:latin typeface="微软雅黑" pitchFamily="34" charset="-122"/>
                <a:ea typeface="微软雅黑" pitchFamily="34" charset="-122"/>
              </a:rPr>
              <a:t>private.</a:t>
            </a:r>
            <a:r>
              <a:rPr lang="en-US" altLang="zh-CN" sz="1600" b="1" dirty="0" err="1" smtClean="0">
                <a:solidFill>
                  <a:srgbClr val="FFFFFF"/>
                </a:solidFill>
                <a:latin typeface="微软雅黑" pitchFamily="34" charset="-122"/>
                <a:ea typeface="微软雅黑" pitchFamily="34" charset="-122"/>
              </a:rPr>
              <a:t>xxxx</a:t>
            </a:r>
            <a:r>
              <a:rPr lang="en-US" altLang="zh-CN" sz="1600" b="1" dirty="0" smtClean="0">
                <a:solidFill>
                  <a:srgbClr val="FFFFFF"/>
                </a:solidFill>
                <a:latin typeface="微软雅黑" pitchFamily="34" charset="-122"/>
                <a:ea typeface="微软雅黑" pitchFamily="34" charset="-122"/>
              </a:rPr>
              <a:t>,"</a:t>
            </a:r>
            <a:r>
              <a:rPr lang="en-US" altLang="zh-CN" sz="1600" b="1" dirty="0">
                <a:solidFill>
                  <a:srgbClr val="FFFFFF"/>
                </a:solidFill>
                <a:latin typeface="微软雅黑" pitchFamily="34" charset="-122"/>
                <a:ea typeface="微软雅黑" pitchFamily="34" charset="-122"/>
              </a:rPr>
              <a:t>after");</a:t>
            </a:r>
          </a:p>
          <a:p>
            <a:pPr defTabSz="457200" fontAlgn="ctr"/>
            <a:r>
              <a:rPr lang="zh-CN" altLang="en-US" sz="1600" b="1" dirty="0">
                <a:solidFill>
                  <a:srgbClr val="FFFFFF"/>
                </a:solidFill>
                <a:latin typeface="微软雅黑" pitchFamily="34" charset="-122"/>
                <a:ea typeface="微软雅黑" pitchFamily="34" charset="-122"/>
              </a:rPr>
              <a:t>功能：</a:t>
            </a:r>
            <a:r>
              <a:rPr lang="en-US" altLang="zh-CN" sz="1600" b="1" dirty="0">
                <a:solidFill>
                  <a:srgbClr val="FFFFFF"/>
                </a:solidFill>
                <a:latin typeface="微软雅黑" pitchFamily="34" charset="-122"/>
                <a:ea typeface="微软雅黑" pitchFamily="34" charset="-122"/>
              </a:rPr>
              <a:t>_</a:t>
            </a:r>
            <a:r>
              <a:rPr lang="en-US" altLang="zh-CN" sz="1600" b="1" dirty="0" err="1">
                <a:solidFill>
                  <a:srgbClr val="FFFFFF"/>
                </a:solidFill>
                <a:latin typeface="微软雅黑" pitchFamily="34" charset="-122"/>
                <a:ea typeface="微软雅黑" pitchFamily="34" charset="-122"/>
              </a:rPr>
              <a:t>self.subscribeEvent</a:t>
            </a:r>
            <a:r>
              <a:rPr lang="en-US" altLang="zh-CN" sz="1600" b="1" dirty="0">
                <a:solidFill>
                  <a:srgbClr val="FFFFFF"/>
                </a:solidFill>
                <a:latin typeface="微软雅黑" pitchFamily="34" charset="-122"/>
                <a:ea typeface="微软雅黑" pitchFamily="34" charset="-122"/>
              </a:rPr>
              <a:t>("</a:t>
            </a:r>
            <a:r>
              <a:rPr lang="en-US" altLang="zh-CN" sz="1600" b="1" dirty="0" err="1">
                <a:solidFill>
                  <a:srgbClr val="FFFFFF"/>
                </a:solidFill>
                <a:latin typeface="微软雅黑" pitchFamily="34" charset="-122"/>
                <a:ea typeface="微软雅黑" pitchFamily="34" charset="-122"/>
              </a:rPr>
              <a:t>submitActionEvent</a:t>
            </a:r>
            <a:r>
              <a:rPr lang="en-US" altLang="zh-CN" sz="1600" b="1" dirty="0">
                <a:solidFill>
                  <a:srgbClr val="FFFFFF"/>
                </a:solidFill>
                <a:latin typeface="微软雅黑" pitchFamily="34" charset="-122"/>
                <a:ea typeface="微软雅黑" pitchFamily="34" charset="-122"/>
              </a:rPr>
              <a:t>",_</a:t>
            </a:r>
            <a:r>
              <a:rPr lang="en-US" altLang="zh-CN" sz="1600" b="1" dirty="0" smtClean="0">
                <a:solidFill>
                  <a:srgbClr val="FFFFFF"/>
                </a:solidFill>
                <a:latin typeface="微软雅黑" pitchFamily="34" charset="-122"/>
                <a:ea typeface="微软雅黑" pitchFamily="34" charset="-122"/>
              </a:rPr>
              <a:t>private.</a:t>
            </a:r>
            <a:r>
              <a:rPr lang="en-US" altLang="zh-CN" sz="1600" b="1" dirty="0" err="1" smtClean="0">
                <a:solidFill>
                  <a:srgbClr val="FFFFFF"/>
                </a:solidFill>
                <a:latin typeface="微软雅黑" pitchFamily="34" charset="-122"/>
                <a:ea typeface="微软雅黑" pitchFamily="34" charset="-122"/>
              </a:rPr>
              <a:t>xxxx</a:t>
            </a:r>
            <a:r>
              <a:rPr lang="en-US" altLang="zh-CN" sz="1600" b="1" dirty="0" smtClean="0">
                <a:solidFill>
                  <a:srgbClr val="FFFFFF"/>
                </a:solidFill>
                <a:latin typeface="微软雅黑" pitchFamily="34" charset="-122"/>
                <a:ea typeface="微软雅黑" pitchFamily="34" charset="-122"/>
              </a:rPr>
              <a:t>,"</a:t>
            </a:r>
            <a:r>
              <a:rPr lang="en-US" altLang="zh-CN" sz="1600" b="1" dirty="0">
                <a:solidFill>
                  <a:srgbClr val="FFFFFF"/>
                </a:solidFill>
                <a:latin typeface="微软雅黑" pitchFamily="34" charset="-122"/>
                <a:ea typeface="微软雅黑" pitchFamily="34" charset="-122"/>
              </a:rPr>
              <a:t>before");</a:t>
            </a:r>
          </a:p>
          <a:p>
            <a:pPr defTabSz="457200" fontAlgn="ctr"/>
            <a:endParaRPr lang="en-US" altLang="zh-CN" sz="1600" b="1" dirty="0" smtClean="0">
              <a:solidFill>
                <a:srgbClr val="FFFFFF"/>
              </a:solidFill>
              <a:latin typeface="微软雅黑" pitchFamily="34" charset="-122"/>
              <a:ea typeface="微软雅黑" pitchFamily="34" charset="-122"/>
            </a:endParaRPr>
          </a:p>
          <a:p>
            <a:pPr defTabSz="457200" fontAlgn="ctr"/>
            <a:endParaRPr lang="zh-CN" altLang="en-US" sz="1600" b="1" dirty="0">
              <a:solidFill>
                <a:srgbClr val="FFFFFF"/>
              </a:solidFill>
              <a:latin typeface="微软雅黑" pitchFamily="34" charset="-122"/>
              <a:ea typeface="微软雅黑" pitchFamily="34" charset="-122"/>
            </a:endParaRPr>
          </a:p>
        </p:txBody>
      </p:sp>
    </p:spTree>
    <p:extLst>
      <p:ext uri="{BB962C8B-B14F-4D97-AF65-F5344CB8AC3E}">
        <p14:creationId xmlns="" xmlns:p14="http://schemas.microsoft.com/office/powerpoint/2010/main" val="418328935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后台</a:t>
            </a:r>
            <a:r>
              <a:rPr lang="zh-CN" altLang="en-US" sz="2400" dirty="0"/>
              <a:t>代码</a:t>
            </a:r>
            <a:r>
              <a:rPr lang="zh-CN" altLang="en-US" sz="2400" dirty="0" smtClean="0"/>
              <a:t>设计</a:t>
            </a:r>
            <a:r>
              <a:rPr lang="en-US" altLang="zh-CN" sz="2400" dirty="0" smtClean="0"/>
              <a:t>--</a:t>
            </a:r>
            <a:r>
              <a:rPr lang="zh-CN" altLang="en-US" sz="2400" dirty="0" smtClean="0"/>
              <a:t>新功能开发代码定义</a:t>
            </a:r>
            <a:endParaRPr lang="zh-CN" altLang="en-US" sz="2400" dirty="0"/>
          </a:p>
        </p:txBody>
      </p:sp>
      <p:pic>
        <p:nvPicPr>
          <p:cNvPr id="1024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496" y="573876"/>
            <a:ext cx="6081910" cy="44461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0567" y="627534"/>
            <a:ext cx="9134810" cy="37422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17646" y="598978"/>
            <a:ext cx="9062866" cy="39889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51520" y="627534"/>
            <a:ext cx="6226623" cy="42738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467544" y="627534"/>
            <a:ext cx="5977152" cy="43735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17646" y="1073797"/>
            <a:ext cx="8908708" cy="29959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8" name="Picture 8"/>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464833" y="1046141"/>
            <a:ext cx="8064896" cy="32583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8203737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fade">
                                      <p:cBhvr>
                                        <p:cTn id="7" dur="1000"/>
                                        <p:tgtEl>
                                          <p:spTgt spid="10243"/>
                                        </p:tgtEl>
                                      </p:cBhvr>
                                    </p:animEffect>
                                    <p:anim calcmode="lin" valueType="num">
                                      <p:cBhvr>
                                        <p:cTn id="8" dur="1000" fill="hold"/>
                                        <p:tgtEl>
                                          <p:spTgt spid="10243"/>
                                        </p:tgtEl>
                                        <p:attrNameLst>
                                          <p:attrName>ppt_x</p:attrName>
                                        </p:attrNameLst>
                                      </p:cBhvr>
                                      <p:tavLst>
                                        <p:tav tm="0">
                                          <p:val>
                                            <p:strVal val="#ppt_x"/>
                                          </p:val>
                                        </p:tav>
                                        <p:tav tm="100000">
                                          <p:val>
                                            <p:strVal val="#ppt_x"/>
                                          </p:val>
                                        </p:tav>
                                      </p:tavLst>
                                    </p:anim>
                                    <p:anim calcmode="lin" valueType="num">
                                      <p:cBhvr>
                                        <p:cTn id="9" dur="1000" fill="hold"/>
                                        <p:tgtEl>
                                          <p:spTgt spid="102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44"/>
                                        </p:tgtEl>
                                        <p:attrNameLst>
                                          <p:attrName>style.visibility</p:attrName>
                                        </p:attrNameLst>
                                      </p:cBhvr>
                                      <p:to>
                                        <p:strVal val="visible"/>
                                      </p:to>
                                    </p:set>
                                    <p:animEffect transition="in" filter="fade">
                                      <p:cBhvr>
                                        <p:cTn id="14" dur="1000"/>
                                        <p:tgtEl>
                                          <p:spTgt spid="10244"/>
                                        </p:tgtEl>
                                      </p:cBhvr>
                                    </p:animEffect>
                                    <p:anim calcmode="lin" valueType="num">
                                      <p:cBhvr>
                                        <p:cTn id="15" dur="1000" fill="hold"/>
                                        <p:tgtEl>
                                          <p:spTgt spid="10244"/>
                                        </p:tgtEl>
                                        <p:attrNameLst>
                                          <p:attrName>ppt_x</p:attrName>
                                        </p:attrNameLst>
                                      </p:cBhvr>
                                      <p:tavLst>
                                        <p:tav tm="0">
                                          <p:val>
                                            <p:strVal val="#ppt_x"/>
                                          </p:val>
                                        </p:tav>
                                        <p:tav tm="100000">
                                          <p:val>
                                            <p:strVal val="#ppt_x"/>
                                          </p:val>
                                        </p:tav>
                                      </p:tavLst>
                                    </p:anim>
                                    <p:anim calcmode="lin" valueType="num">
                                      <p:cBhvr>
                                        <p:cTn id="16" dur="1000" fill="hold"/>
                                        <p:tgtEl>
                                          <p:spTgt spid="1024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45"/>
                                        </p:tgtEl>
                                        <p:attrNameLst>
                                          <p:attrName>style.visibility</p:attrName>
                                        </p:attrNameLst>
                                      </p:cBhvr>
                                      <p:to>
                                        <p:strVal val="visible"/>
                                      </p:to>
                                    </p:set>
                                    <p:animEffect transition="in" filter="fade">
                                      <p:cBhvr>
                                        <p:cTn id="21" dur="1000"/>
                                        <p:tgtEl>
                                          <p:spTgt spid="10245"/>
                                        </p:tgtEl>
                                      </p:cBhvr>
                                    </p:animEffect>
                                    <p:anim calcmode="lin" valueType="num">
                                      <p:cBhvr>
                                        <p:cTn id="22" dur="1000" fill="hold"/>
                                        <p:tgtEl>
                                          <p:spTgt spid="10245"/>
                                        </p:tgtEl>
                                        <p:attrNameLst>
                                          <p:attrName>ppt_x</p:attrName>
                                        </p:attrNameLst>
                                      </p:cBhvr>
                                      <p:tavLst>
                                        <p:tav tm="0">
                                          <p:val>
                                            <p:strVal val="#ppt_x"/>
                                          </p:val>
                                        </p:tav>
                                        <p:tav tm="100000">
                                          <p:val>
                                            <p:strVal val="#ppt_x"/>
                                          </p:val>
                                        </p:tav>
                                      </p:tavLst>
                                    </p:anim>
                                    <p:anim calcmode="lin" valueType="num">
                                      <p:cBhvr>
                                        <p:cTn id="23" dur="1000" fill="hold"/>
                                        <p:tgtEl>
                                          <p:spTgt spid="1024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246"/>
                                        </p:tgtEl>
                                        <p:attrNameLst>
                                          <p:attrName>style.visibility</p:attrName>
                                        </p:attrNameLst>
                                      </p:cBhvr>
                                      <p:to>
                                        <p:strVal val="visible"/>
                                      </p:to>
                                    </p:set>
                                    <p:animEffect transition="in" filter="fade">
                                      <p:cBhvr>
                                        <p:cTn id="28" dur="1000"/>
                                        <p:tgtEl>
                                          <p:spTgt spid="10246"/>
                                        </p:tgtEl>
                                      </p:cBhvr>
                                    </p:animEffect>
                                    <p:anim calcmode="lin" valueType="num">
                                      <p:cBhvr>
                                        <p:cTn id="29" dur="1000" fill="hold"/>
                                        <p:tgtEl>
                                          <p:spTgt spid="10246"/>
                                        </p:tgtEl>
                                        <p:attrNameLst>
                                          <p:attrName>ppt_x</p:attrName>
                                        </p:attrNameLst>
                                      </p:cBhvr>
                                      <p:tavLst>
                                        <p:tav tm="0">
                                          <p:val>
                                            <p:strVal val="#ppt_x"/>
                                          </p:val>
                                        </p:tav>
                                        <p:tav tm="100000">
                                          <p:val>
                                            <p:strVal val="#ppt_x"/>
                                          </p:val>
                                        </p:tav>
                                      </p:tavLst>
                                    </p:anim>
                                    <p:anim calcmode="lin" valueType="num">
                                      <p:cBhvr>
                                        <p:cTn id="30" dur="1000" fill="hold"/>
                                        <p:tgtEl>
                                          <p:spTgt spid="1024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247"/>
                                        </p:tgtEl>
                                        <p:attrNameLst>
                                          <p:attrName>style.visibility</p:attrName>
                                        </p:attrNameLst>
                                      </p:cBhvr>
                                      <p:to>
                                        <p:strVal val="visible"/>
                                      </p:to>
                                    </p:set>
                                    <p:animEffect transition="in" filter="fade">
                                      <p:cBhvr>
                                        <p:cTn id="35" dur="1000"/>
                                        <p:tgtEl>
                                          <p:spTgt spid="10247"/>
                                        </p:tgtEl>
                                      </p:cBhvr>
                                    </p:animEffect>
                                    <p:anim calcmode="lin" valueType="num">
                                      <p:cBhvr>
                                        <p:cTn id="36" dur="1000" fill="hold"/>
                                        <p:tgtEl>
                                          <p:spTgt spid="10247"/>
                                        </p:tgtEl>
                                        <p:attrNameLst>
                                          <p:attrName>ppt_x</p:attrName>
                                        </p:attrNameLst>
                                      </p:cBhvr>
                                      <p:tavLst>
                                        <p:tav tm="0">
                                          <p:val>
                                            <p:strVal val="#ppt_x"/>
                                          </p:val>
                                        </p:tav>
                                        <p:tav tm="100000">
                                          <p:val>
                                            <p:strVal val="#ppt_x"/>
                                          </p:val>
                                        </p:tav>
                                      </p:tavLst>
                                    </p:anim>
                                    <p:anim calcmode="lin" valueType="num">
                                      <p:cBhvr>
                                        <p:cTn id="37" dur="1000" fill="hold"/>
                                        <p:tgtEl>
                                          <p:spTgt spid="1024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0248"/>
                                        </p:tgtEl>
                                        <p:attrNameLst>
                                          <p:attrName>style.visibility</p:attrName>
                                        </p:attrNameLst>
                                      </p:cBhvr>
                                      <p:to>
                                        <p:strVal val="visible"/>
                                      </p:to>
                                    </p:set>
                                    <p:animEffect transition="in" filter="fade">
                                      <p:cBhvr>
                                        <p:cTn id="42" dur="1000"/>
                                        <p:tgtEl>
                                          <p:spTgt spid="10248"/>
                                        </p:tgtEl>
                                      </p:cBhvr>
                                    </p:animEffect>
                                    <p:anim calcmode="lin" valueType="num">
                                      <p:cBhvr>
                                        <p:cTn id="43" dur="1000" fill="hold"/>
                                        <p:tgtEl>
                                          <p:spTgt spid="10248"/>
                                        </p:tgtEl>
                                        <p:attrNameLst>
                                          <p:attrName>ppt_x</p:attrName>
                                        </p:attrNameLst>
                                      </p:cBhvr>
                                      <p:tavLst>
                                        <p:tav tm="0">
                                          <p:val>
                                            <p:strVal val="#ppt_x"/>
                                          </p:val>
                                        </p:tav>
                                        <p:tav tm="100000">
                                          <p:val>
                                            <p:strVal val="#ppt_x"/>
                                          </p:val>
                                        </p:tav>
                                      </p:tavLst>
                                    </p:anim>
                                    <p:anim calcmode="lin" valueType="num">
                                      <p:cBhvr>
                                        <p:cTn id="44" dur="1000" fill="hold"/>
                                        <p:tgtEl>
                                          <p:spTgt spid="102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后台</a:t>
            </a:r>
            <a:r>
              <a:rPr lang="zh-CN" altLang="en-US" sz="2400" dirty="0"/>
              <a:t>代码</a:t>
            </a:r>
            <a:r>
              <a:rPr lang="zh-CN" altLang="en-US" sz="2400" dirty="0" smtClean="0"/>
              <a:t>设计</a:t>
            </a:r>
            <a:r>
              <a:rPr lang="en-US" altLang="zh-CN" sz="2400" dirty="0" smtClean="0"/>
              <a:t>—</a:t>
            </a:r>
            <a:r>
              <a:rPr lang="zh-CN" altLang="en-US" sz="2400" dirty="0" smtClean="0"/>
              <a:t>扩展开发代码定义</a:t>
            </a:r>
            <a:endParaRPr lang="zh-CN" altLang="en-US" sz="2400" dirty="0"/>
          </a:p>
        </p:txBody>
      </p:sp>
      <p:pic>
        <p:nvPicPr>
          <p:cNvPr id="1126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496" y="602010"/>
            <a:ext cx="9033254" cy="44180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5496" y="995384"/>
            <a:ext cx="8858000" cy="37366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35496" y="1131590"/>
            <a:ext cx="9073008" cy="34802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1530861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fade">
                                      <p:cBhvr>
                                        <p:cTn id="7" dur="1000"/>
                                        <p:tgtEl>
                                          <p:spTgt spid="11268"/>
                                        </p:tgtEl>
                                      </p:cBhvr>
                                    </p:animEffect>
                                    <p:anim calcmode="lin" valueType="num">
                                      <p:cBhvr>
                                        <p:cTn id="8" dur="1000" fill="hold"/>
                                        <p:tgtEl>
                                          <p:spTgt spid="11268"/>
                                        </p:tgtEl>
                                        <p:attrNameLst>
                                          <p:attrName>ppt_x</p:attrName>
                                        </p:attrNameLst>
                                      </p:cBhvr>
                                      <p:tavLst>
                                        <p:tav tm="0">
                                          <p:val>
                                            <p:strVal val="#ppt_x"/>
                                          </p:val>
                                        </p:tav>
                                        <p:tav tm="100000">
                                          <p:val>
                                            <p:strVal val="#ppt_x"/>
                                          </p:val>
                                        </p:tav>
                                      </p:tavLst>
                                    </p:anim>
                                    <p:anim calcmode="lin" valueType="num">
                                      <p:cBhvr>
                                        <p:cTn id="9" dur="1000" fill="hold"/>
                                        <p:tgtEl>
                                          <p:spTgt spid="1126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269"/>
                                        </p:tgtEl>
                                        <p:attrNameLst>
                                          <p:attrName>style.visibility</p:attrName>
                                        </p:attrNameLst>
                                      </p:cBhvr>
                                      <p:to>
                                        <p:strVal val="visible"/>
                                      </p:to>
                                    </p:set>
                                    <p:animEffect transition="in" filter="fade">
                                      <p:cBhvr>
                                        <p:cTn id="14" dur="1000"/>
                                        <p:tgtEl>
                                          <p:spTgt spid="11269"/>
                                        </p:tgtEl>
                                      </p:cBhvr>
                                    </p:animEffect>
                                    <p:anim calcmode="lin" valueType="num">
                                      <p:cBhvr>
                                        <p:cTn id="15" dur="1000" fill="hold"/>
                                        <p:tgtEl>
                                          <p:spTgt spid="11269"/>
                                        </p:tgtEl>
                                        <p:attrNameLst>
                                          <p:attrName>ppt_x</p:attrName>
                                        </p:attrNameLst>
                                      </p:cBhvr>
                                      <p:tavLst>
                                        <p:tav tm="0">
                                          <p:val>
                                            <p:strVal val="#ppt_x"/>
                                          </p:val>
                                        </p:tav>
                                        <p:tav tm="100000">
                                          <p:val>
                                            <p:strVal val="#ppt_x"/>
                                          </p:val>
                                        </p:tav>
                                      </p:tavLst>
                                    </p:anim>
                                    <p:anim calcmode="lin" valueType="num">
                                      <p:cBhvr>
                                        <p:cTn id="16" dur="1000" fill="hold"/>
                                        <p:tgtEl>
                                          <p:spTgt spid="112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前</a:t>
            </a:r>
            <a:r>
              <a:rPr lang="zh-CN" altLang="en-US" sz="2400" dirty="0" smtClean="0"/>
              <a:t>后台代码的调用逻辑</a:t>
            </a:r>
            <a:endParaRPr lang="zh-CN" altLang="en-US" sz="2400"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5536" y="604692"/>
            <a:ext cx="8208912" cy="41993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51520" y="1604293"/>
            <a:ext cx="8640960" cy="1934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3706821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前后台代码的调用逻辑</a:t>
            </a:r>
          </a:p>
        </p:txBody>
      </p:sp>
      <p:sp>
        <p:nvSpPr>
          <p:cNvPr id="7" name="矩形 6"/>
          <p:cNvSpPr/>
          <p:nvPr/>
        </p:nvSpPr>
        <p:spPr>
          <a:xfrm>
            <a:off x="359532" y="771550"/>
            <a:ext cx="7848872" cy="3312368"/>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注意</a:t>
            </a:r>
            <a:r>
              <a:rPr kumimoji="1" lang="en-US" altLang="zh-CN" sz="1800" dirty="0" smtClean="0">
                <a:solidFill>
                  <a:srgbClr val="FFFFFF"/>
                </a:solidFill>
                <a:latin typeface="微软雅黑"/>
                <a:ea typeface="微软雅黑"/>
                <a:cs typeface="微软雅黑"/>
              </a:rPr>
              <a:t>Action</a:t>
            </a:r>
            <a:r>
              <a:rPr kumimoji="1" lang="zh-CN" altLang="en-US" sz="1800" dirty="0" smtClean="0">
                <a:solidFill>
                  <a:srgbClr val="FFFFFF"/>
                </a:solidFill>
                <a:latin typeface="微软雅黑"/>
                <a:ea typeface="微软雅黑"/>
                <a:cs typeface="微软雅黑"/>
              </a:rPr>
              <a:t>及</a:t>
            </a:r>
            <a:r>
              <a:rPr kumimoji="1" lang="en-US" altLang="zh-CN" sz="1800" dirty="0" err="1" smtClean="0">
                <a:solidFill>
                  <a:srgbClr val="FFFFFF"/>
                </a:solidFill>
                <a:latin typeface="微软雅黑"/>
                <a:ea typeface="微软雅黑"/>
                <a:cs typeface="微软雅黑"/>
              </a:rPr>
              <a:t>ActionEvent</a:t>
            </a:r>
            <a:r>
              <a:rPr kumimoji="1" lang="zh-CN" altLang="en-US" sz="1800" dirty="0" smtClean="0">
                <a:solidFill>
                  <a:srgbClr val="FFFFFF"/>
                </a:solidFill>
                <a:latin typeface="微软雅黑"/>
                <a:ea typeface="微软雅黑"/>
                <a:cs typeface="微软雅黑"/>
              </a:rPr>
              <a:t>后缀</a:t>
            </a:r>
            <a:endParaRPr kumimoji="1" lang="en-US" altLang="zh-CN" sz="18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事件中后台功能扩展</a:t>
            </a:r>
            <a:r>
              <a:rPr kumimoji="1" lang="en-US" altLang="zh-CN" sz="1800" dirty="0" smtClean="0">
                <a:solidFill>
                  <a:srgbClr val="FFFFFF"/>
                </a:solidFill>
                <a:latin typeface="微软雅黑"/>
                <a:ea typeface="微软雅黑"/>
                <a:cs typeface="微软雅黑"/>
              </a:rPr>
              <a:t>java</a:t>
            </a:r>
            <a:r>
              <a:rPr kumimoji="1" lang="zh-CN" altLang="en-US" sz="1800" dirty="0" smtClean="0">
                <a:solidFill>
                  <a:srgbClr val="FFFFFF"/>
                </a:solidFill>
                <a:latin typeface="微软雅黑"/>
                <a:ea typeface="微软雅黑"/>
                <a:cs typeface="微软雅黑"/>
              </a:rPr>
              <a:t>代码如何返回数据给前台</a:t>
            </a:r>
            <a:endParaRPr kumimoji="1" lang="en-US" altLang="zh-CN" sz="1800" dirty="0" smtClean="0">
              <a:solidFill>
                <a:srgbClr val="FFFFFF"/>
              </a:solidFill>
              <a:latin typeface="微软雅黑"/>
              <a:ea typeface="微软雅黑"/>
              <a:cs typeface="微软雅黑"/>
            </a:endParaRPr>
          </a:p>
          <a:p>
            <a:pPr marL="799562" lvl="1" indent="-342900" defTabSz="457200">
              <a:lnSpc>
                <a:spcPct val="120000"/>
              </a:lnSpc>
              <a:spcBef>
                <a:spcPct val="20000"/>
              </a:spcBef>
              <a:buSzPct val="100000"/>
              <a:buFont typeface="Arial"/>
              <a:buChar char="•"/>
            </a:pPr>
            <a:r>
              <a:rPr kumimoji="1" lang="en-US" altLang="zh-CN" sz="1800" dirty="0" err="1">
                <a:solidFill>
                  <a:srgbClr val="FFFFFF"/>
                </a:solidFill>
                <a:latin typeface="微软雅黑"/>
                <a:ea typeface="微软雅黑"/>
                <a:cs typeface="微软雅黑"/>
              </a:rPr>
              <a:t>modelMap.put</a:t>
            </a:r>
            <a:r>
              <a:rPr kumimoji="1" lang="en-US" altLang="zh-CN" sz="1800" dirty="0" smtClean="0">
                <a:solidFill>
                  <a:srgbClr val="FFFFFF"/>
                </a:solidFill>
                <a:latin typeface="微软雅黑"/>
                <a:ea typeface="微软雅黑"/>
                <a:cs typeface="微软雅黑"/>
              </a:rPr>
              <a:t>(“model</a:t>
            </a:r>
            <a:r>
              <a:rPr kumimoji="1" lang="zh-CN" altLang="en-US" sz="1800" dirty="0" smtClean="0">
                <a:solidFill>
                  <a:srgbClr val="FFFFFF"/>
                </a:solidFill>
                <a:latin typeface="微软雅黑"/>
                <a:ea typeface="微软雅黑"/>
                <a:cs typeface="微软雅黑"/>
              </a:rPr>
              <a:t>”</a:t>
            </a:r>
            <a:r>
              <a:rPr kumimoji="1" lang="en-US" altLang="zh-CN" sz="1800" dirty="0" smtClean="0">
                <a:solidFill>
                  <a:srgbClr val="FFFFFF"/>
                </a:solidFill>
                <a:latin typeface="微软雅黑"/>
                <a:ea typeface="微软雅黑"/>
                <a:cs typeface="微软雅黑"/>
              </a:rPr>
              <a:t>)</a:t>
            </a:r>
            <a:endParaRPr kumimoji="1" lang="en-US" altLang="zh-CN" sz="1800" dirty="0">
              <a:solidFill>
                <a:srgbClr val="FFFFFF"/>
              </a:solidFill>
              <a:latin typeface="微软雅黑"/>
              <a:ea typeface="微软雅黑"/>
              <a:cs typeface="微软雅黑"/>
            </a:endParaRPr>
          </a:p>
          <a:p>
            <a:pPr marL="799562" lvl="1" indent="-342900" defTabSz="457200">
              <a:lnSpc>
                <a:spcPct val="120000"/>
              </a:lnSpc>
              <a:spcBef>
                <a:spcPct val="20000"/>
              </a:spcBef>
              <a:buSzPct val="100000"/>
              <a:buFont typeface="Arial"/>
              <a:buChar char="•"/>
            </a:pPr>
            <a:r>
              <a:rPr kumimoji="1" lang="en-US" altLang="zh-CN" sz="1800" dirty="0" err="1">
                <a:solidFill>
                  <a:srgbClr val="FFFFFF"/>
                </a:solidFill>
                <a:latin typeface="微软雅黑"/>
                <a:ea typeface="微软雅黑"/>
                <a:cs typeface="微软雅黑"/>
              </a:rPr>
              <a:t>modelMap.put</a:t>
            </a:r>
            <a:r>
              <a:rPr kumimoji="1" lang="en-US" altLang="zh-CN" sz="1800" dirty="0" smtClean="0">
                <a:solidFill>
                  <a:srgbClr val="FFFFFF"/>
                </a:solidFill>
                <a:latin typeface="微软雅黑"/>
                <a:ea typeface="微软雅黑"/>
                <a:cs typeface="微软雅黑"/>
              </a:rPr>
              <a:t>(“</a:t>
            </a:r>
            <a:r>
              <a:rPr kumimoji="1" lang="en-US" altLang="zh-CN" sz="1800" dirty="0" err="1" smtClean="0">
                <a:solidFill>
                  <a:srgbClr val="FFFFFF"/>
                </a:solidFill>
                <a:latin typeface="微软雅黑"/>
                <a:ea typeface="微软雅黑"/>
                <a:cs typeface="微软雅黑"/>
              </a:rPr>
              <a:t>initData</a:t>
            </a:r>
            <a:r>
              <a:rPr kumimoji="1" lang="zh-CN" altLang="en-US" sz="1800" dirty="0" smtClean="0">
                <a:solidFill>
                  <a:srgbClr val="FFFFFF"/>
                </a:solidFill>
                <a:latin typeface="微软雅黑"/>
                <a:ea typeface="微软雅黑"/>
                <a:cs typeface="微软雅黑"/>
              </a:rPr>
              <a:t>”</a:t>
            </a:r>
            <a:r>
              <a:rPr kumimoji="1" lang="en-US" altLang="zh-CN" sz="1800" dirty="0" smtClean="0">
                <a:solidFill>
                  <a:srgbClr val="FFFFFF"/>
                </a:solidFill>
                <a:latin typeface="微软雅黑"/>
                <a:ea typeface="微软雅黑"/>
                <a:cs typeface="微软雅黑"/>
              </a:rPr>
              <a:t>)</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140033880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如何主动触发一个事件或功能</a:t>
            </a:r>
            <a:endParaRPr lang="zh-CN" altLang="en-US" sz="2400" dirty="0"/>
          </a:p>
        </p:txBody>
      </p:sp>
      <p:sp>
        <p:nvSpPr>
          <p:cNvPr id="7" name="矩形 6"/>
          <p:cNvSpPr/>
          <p:nvPr/>
        </p:nvSpPr>
        <p:spPr>
          <a:xfrm>
            <a:off x="359532" y="771550"/>
            <a:ext cx="7848872" cy="3024336"/>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en-US" altLang="zh-CN" sz="1800" dirty="0" err="1" smtClean="0">
                <a:solidFill>
                  <a:srgbClr val="FFFFFF"/>
                </a:solidFill>
                <a:latin typeface="微软雅黑"/>
                <a:ea typeface="微软雅黑"/>
                <a:cs typeface="微软雅黑"/>
              </a:rPr>
              <a:t>fireEvent</a:t>
            </a:r>
            <a:r>
              <a:rPr kumimoji="1" lang="zh-CN" altLang="en-US" sz="1800" dirty="0" smtClean="0">
                <a:solidFill>
                  <a:srgbClr val="FFFFFF"/>
                </a:solidFill>
                <a:latin typeface="微软雅黑"/>
                <a:ea typeface="微软雅黑"/>
                <a:cs typeface="微软雅黑"/>
              </a:rPr>
              <a:t>的运用</a:t>
            </a:r>
            <a:endParaRPr kumimoji="1" lang="en-US" altLang="zh-CN" sz="18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打开新窗口与关闭新窗口</a:t>
            </a:r>
            <a:r>
              <a:rPr kumimoji="1" lang="en-US" altLang="zh-CN" sz="1800" dirty="0" smtClean="0">
                <a:solidFill>
                  <a:srgbClr val="FFFFFF"/>
                </a:solidFill>
                <a:latin typeface="微软雅黑"/>
                <a:ea typeface="微软雅黑"/>
                <a:cs typeface="微软雅黑"/>
              </a:rPr>
              <a:t>(</a:t>
            </a:r>
            <a:r>
              <a:rPr kumimoji="1" lang="en-US" altLang="zh-CN" sz="1800" dirty="0" err="1">
                <a:solidFill>
                  <a:srgbClr val="FFFFFF"/>
                </a:solidFill>
                <a:latin typeface="微软雅黑"/>
                <a:ea typeface="微软雅黑"/>
                <a:cs typeface="微软雅黑"/>
              </a:rPr>
              <a:t>addNewWindow</a:t>
            </a:r>
            <a:r>
              <a:rPr kumimoji="1" lang="en-US" altLang="zh-CN" sz="1800" dirty="0">
                <a:solidFill>
                  <a:srgbClr val="FFFFFF"/>
                </a:solidFill>
                <a:latin typeface="微软雅黑"/>
                <a:ea typeface="微软雅黑"/>
                <a:cs typeface="微软雅黑"/>
              </a:rPr>
              <a:t>, </a:t>
            </a:r>
            <a:r>
              <a:rPr kumimoji="1" lang="en-US" altLang="zh-CN" sz="1800" dirty="0" err="1">
                <a:solidFill>
                  <a:srgbClr val="FFFFFF"/>
                </a:solidFill>
                <a:latin typeface="微软雅黑"/>
                <a:ea typeface="微软雅黑"/>
                <a:cs typeface="微软雅黑"/>
              </a:rPr>
              <a:t>closeCurrentWindow</a:t>
            </a:r>
            <a:r>
              <a:rPr kumimoji="1" lang="en-US" altLang="zh-CN" sz="1800" dirty="0" smtClean="0">
                <a:solidFill>
                  <a:srgbClr val="FFFFFF"/>
                </a:solidFill>
                <a:latin typeface="微软雅黑"/>
                <a:ea typeface="微软雅黑"/>
                <a:cs typeface="微软雅黑"/>
              </a:rPr>
              <a:t>)</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309409817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15566"/>
            <a:ext cx="6480720" cy="3168352"/>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培训目标</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smtClean="0">
                <a:solidFill>
                  <a:srgbClr val="00B0F0"/>
                </a:solidFill>
                <a:latin typeface="微软雅黑" pitchFamily="34" charset="-122"/>
                <a:ea typeface="微软雅黑" pitchFamily="34" charset="-122"/>
              </a:rPr>
              <a:t>WEB</a:t>
            </a:r>
            <a:r>
              <a:rPr lang="zh-CN" altLang="en-US" sz="1600" b="1" dirty="0" smtClean="0">
                <a:solidFill>
                  <a:srgbClr val="00B0F0"/>
                </a:solidFill>
                <a:latin typeface="微软雅黑" pitchFamily="34" charset="-122"/>
                <a:ea typeface="微软雅黑" pitchFamily="34" charset="-122"/>
              </a:rPr>
              <a:t>页面</a:t>
            </a:r>
            <a:r>
              <a:rPr lang="zh-CN" altLang="en-US" sz="1600" b="1" dirty="0">
                <a:solidFill>
                  <a:srgbClr val="00B0F0"/>
                </a:solidFill>
                <a:latin typeface="微软雅黑" pitchFamily="34" charset="-122"/>
                <a:ea typeface="微软雅黑" pitchFamily="34" charset="-122"/>
              </a:rPr>
              <a:t>的布局</a:t>
            </a:r>
            <a:r>
              <a:rPr lang="zh-CN" altLang="en-US" sz="1600" b="1" dirty="0" smtClean="0">
                <a:solidFill>
                  <a:srgbClr val="00B0F0"/>
                </a:solidFill>
                <a:latin typeface="微软雅黑" pitchFamily="34" charset="-122"/>
                <a:ea typeface="微软雅黑" pitchFamily="34" charset="-122"/>
              </a:rPr>
              <a:t>设计</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前台代码设计</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后台代码设计</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调试</a:t>
            </a:r>
            <a:r>
              <a:rPr lang="zh-CN" altLang="en-US" sz="1600" b="1" dirty="0">
                <a:solidFill>
                  <a:srgbClr val="00B0F0"/>
                </a:solidFill>
                <a:latin typeface="微软雅黑" pitchFamily="34" charset="-122"/>
                <a:ea typeface="微软雅黑" pitchFamily="34" charset="-122"/>
              </a:rPr>
              <a:t>方式介绍</a:t>
            </a:r>
            <a:endParaRPr lang="en-US" altLang="zh-CN" sz="16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 xmlns:p14="http://schemas.microsoft.com/office/powerpoint/2010/main" val="20979189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后</a:t>
            </a:r>
            <a:r>
              <a:rPr lang="zh-CN" altLang="en-US" sz="2400" dirty="0" smtClean="0"/>
              <a:t>台代码设计</a:t>
            </a:r>
            <a:r>
              <a:rPr lang="en-US" altLang="zh-CN" sz="2400" dirty="0" smtClean="0"/>
              <a:t>--WEB Server</a:t>
            </a:r>
            <a:r>
              <a:rPr lang="zh-CN" altLang="en-US" sz="2400" dirty="0" smtClean="0"/>
              <a:t>层代码部署</a:t>
            </a:r>
            <a:endParaRPr lang="zh-CN" altLang="en-US" sz="2400" dirty="0"/>
          </a:p>
        </p:txBody>
      </p:sp>
      <p:pic>
        <p:nvPicPr>
          <p:cNvPr id="1229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07504" y="580320"/>
            <a:ext cx="4132708" cy="45837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11560" y="599644"/>
            <a:ext cx="7344816" cy="45643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矩形 6"/>
          <p:cNvSpPr/>
          <p:nvPr/>
        </p:nvSpPr>
        <p:spPr>
          <a:xfrm>
            <a:off x="359532" y="1757582"/>
            <a:ext cx="7848872" cy="111459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部署到服务器后，需重启服务器才可生效</a:t>
            </a:r>
            <a:endParaRPr kumimoji="1" lang="en-US" altLang="zh-CN" sz="18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在制作</a:t>
            </a:r>
            <a:r>
              <a:rPr kumimoji="1" lang="en-US" altLang="zh-CN" sz="1800" dirty="0" smtClean="0">
                <a:solidFill>
                  <a:srgbClr val="FFFFFF"/>
                </a:solidFill>
                <a:latin typeface="微软雅黑"/>
                <a:ea typeface="微软雅黑"/>
                <a:cs typeface="微软雅黑"/>
              </a:rPr>
              <a:t>WEB</a:t>
            </a:r>
            <a:r>
              <a:rPr kumimoji="1" lang="zh-CN" altLang="en-US" sz="1800" dirty="0" smtClean="0">
                <a:solidFill>
                  <a:srgbClr val="FFFFFF"/>
                </a:solidFill>
                <a:latin typeface="微软雅黑"/>
                <a:ea typeface="微软雅黑"/>
                <a:cs typeface="微软雅黑"/>
              </a:rPr>
              <a:t>补丁时，相关</a:t>
            </a:r>
            <a:r>
              <a:rPr kumimoji="1" lang="en-US" altLang="zh-CN" sz="1800" dirty="0" smtClean="0">
                <a:solidFill>
                  <a:srgbClr val="FFFFFF"/>
                </a:solidFill>
                <a:latin typeface="微软雅黑"/>
                <a:ea typeface="微软雅黑"/>
                <a:cs typeface="微软雅黑"/>
              </a:rPr>
              <a:t>jar</a:t>
            </a:r>
            <a:r>
              <a:rPr kumimoji="1" lang="zh-CN" altLang="en-US" sz="1800" dirty="0" smtClean="0">
                <a:solidFill>
                  <a:srgbClr val="FFFFFF"/>
                </a:solidFill>
                <a:latin typeface="微软雅黑"/>
                <a:ea typeface="微软雅黑"/>
                <a:cs typeface="微软雅黑"/>
              </a:rPr>
              <a:t>包，可选中该文件，安装补丁时就可自动部署</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21273331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1000"/>
                                        <p:tgtEl>
                                          <p:spTgt spid="12291"/>
                                        </p:tgtEl>
                                      </p:cBhvr>
                                    </p:animEffect>
                                    <p:anim calcmode="lin" valueType="num">
                                      <p:cBhvr>
                                        <p:cTn id="8" dur="1000" fill="hold"/>
                                        <p:tgtEl>
                                          <p:spTgt spid="12291"/>
                                        </p:tgtEl>
                                        <p:attrNameLst>
                                          <p:attrName>ppt_x</p:attrName>
                                        </p:attrNameLst>
                                      </p:cBhvr>
                                      <p:tavLst>
                                        <p:tav tm="0">
                                          <p:val>
                                            <p:strVal val="#ppt_x"/>
                                          </p:val>
                                        </p:tav>
                                        <p:tav tm="100000">
                                          <p:val>
                                            <p:strVal val="#ppt_x"/>
                                          </p:val>
                                        </p:tav>
                                      </p:tavLst>
                                    </p:anim>
                                    <p:anim calcmode="lin" valueType="num">
                                      <p:cBhvr>
                                        <p:cTn id="9" dur="1000" fill="hold"/>
                                        <p:tgtEl>
                                          <p:spTgt spid="1229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页面配置</a:t>
            </a:r>
            <a:r>
              <a:rPr lang="en-US" altLang="zh-CN" sz="2400" dirty="0" smtClean="0"/>
              <a:t>—</a:t>
            </a:r>
            <a:r>
              <a:rPr lang="zh-CN" altLang="en-US" sz="2400" dirty="0" smtClean="0"/>
              <a:t>组件配置</a:t>
            </a:r>
            <a:endParaRPr lang="zh-CN" altLang="en-US" sz="2400" dirty="0"/>
          </a:p>
        </p:txBody>
      </p:sp>
      <p:sp>
        <p:nvSpPr>
          <p:cNvPr id="4" name="矩形 3"/>
          <p:cNvSpPr/>
          <p:nvPr/>
        </p:nvSpPr>
        <p:spPr>
          <a:xfrm>
            <a:off x="1389948" y="627850"/>
            <a:ext cx="5845640"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en-US" altLang="zh-CN" sz="1600" b="1" dirty="0" smtClean="0">
                <a:solidFill>
                  <a:srgbClr val="FFFFFF"/>
                </a:solidFill>
                <a:latin typeface="微软雅黑" pitchFamily="34" charset="-122"/>
                <a:ea typeface="微软雅黑" pitchFamily="34" charset="-122"/>
              </a:rPr>
              <a:t>BOTP/DAP/</a:t>
            </a:r>
            <a:r>
              <a:rPr lang="zh-CN" altLang="en-US" sz="1600" b="1" dirty="0">
                <a:solidFill>
                  <a:srgbClr val="FFFFFF"/>
                </a:solidFill>
                <a:latin typeface="微软雅黑" pitchFamily="34" charset="-122"/>
                <a:ea typeface="微软雅黑" pitchFamily="34" charset="-122"/>
              </a:rPr>
              <a:t>工作流</a:t>
            </a:r>
            <a:r>
              <a:rPr lang="en-US" altLang="zh-CN" sz="1600" b="1" dirty="0">
                <a:solidFill>
                  <a:srgbClr val="FFFFFF"/>
                </a:solidFill>
                <a:latin typeface="微软雅黑" pitchFamily="34" charset="-122"/>
                <a:ea typeface="微软雅黑" pitchFamily="34" charset="-122"/>
              </a:rPr>
              <a:t>/</a:t>
            </a:r>
            <a:r>
              <a:rPr lang="zh-CN" altLang="en-US" sz="1600" b="1" dirty="0">
                <a:solidFill>
                  <a:srgbClr val="FFFFFF"/>
                </a:solidFill>
                <a:latin typeface="微软雅黑" pitchFamily="34" charset="-122"/>
                <a:ea typeface="微软雅黑" pitchFamily="34" charset="-122"/>
              </a:rPr>
              <a:t>引入引出</a:t>
            </a:r>
            <a:r>
              <a:rPr lang="en-US" altLang="zh-CN" sz="1600" b="1" dirty="0">
                <a:solidFill>
                  <a:srgbClr val="FFFFFF"/>
                </a:solidFill>
                <a:latin typeface="微软雅黑" pitchFamily="34" charset="-122"/>
                <a:ea typeface="微软雅黑" pitchFamily="34" charset="-122"/>
              </a:rPr>
              <a:t>/</a:t>
            </a:r>
            <a:r>
              <a:rPr lang="zh-CN" altLang="en-US" sz="1600" b="1" dirty="0">
                <a:solidFill>
                  <a:srgbClr val="FFFFFF"/>
                </a:solidFill>
                <a:latin typeface="微软雅黑" pitchFamily="34" charset="-122"/>
                <a:ea typeface="微软雅黑" pitchFamily="34" charset="-122"/>
              </a:rPr>
              <a:t>附件</a:t>
            </a:r>
            <a:r>
              <a:rPr lang="zh-CN" altLang="en-US" sz="1600" b="1" dirty="0" smtClean="0">
                <a:solidFill>
                  <a:srgbClr val="FFFFFF"/>
                </a:solidFill>
                <a:latin typeface="微软雅黑" pitchFamily="34" charset="-122"/>
                <a:ea typeface="微软雅黑" pitchFamily="34" charset="-122"/>
              </a:rPr>
              <a:t>管理</a:t>
            </a:r>
            <a:endParaRPr lang="zh-CN" altLang="en-US" sz="1600" b="1" dirty="0">
              <a:solidFill>
                <a:srgbClr val="FFFFFF"/>
              </a:solidFill>
              <a:latin typeface="微软雅黑" pitchFamily="34" charset="-122"/>
              <a:ea typeface="微软雅黑" pitchFamily="34" charset="-122"/>
            </a:endParaRPr>
          </a:p>
        </p:txBody>
      </p:sp>
      <p:pic>
        <p:nvPicPr>
          <p:cNvPr id="1433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259632" y="1131590"/>
            <a:ext cx="6392710" cy="33843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21908558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页面配置</a:t>
            </a:r>
            <a:r>
              <a:rPr lang="en-US" altLang="zh-CN" sz="2400" dirty="0" smtClean="0"/>
              <a:t>—</a:t>
            </a:r>
            <a:r>
              <a:rPr lang="zh-CN" altLang="en-US" sz="2400" dirty="0" smtClean="0"/>
              <a:t>资源配置</a:t>
            </a:r>
            <a:endParaRPr lang="zh-CN" altLang="en-US" sz="2400" dirty="0"/>
          </a:p>
        </p:txBody>
      </p:sp>
      <p:pic>
        <p:nvPicPr>
          <p:cNvPr id="1331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6622" y="699542"/>
            <a:ext cx="9031882" cy="4065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2078076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smtClean="0"/>
              <a:t>调试基础</a:t>
            </a:r>
            <a:r>
              <a:rPr lang="zh-CN" altLang="en-US" b="1" dirty="0"/>
              <a:t>介绍</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9036496" cy="4266474"/>
          </a:xfrm>
        </p:spPr>
        <p:txBody>
          <a:bodyPr>
            <a:normAutofit fontScale="92500" lnSpcReduction="20000"/>
          </a:bodyPr>
          <a:lstStyle/>
          <a:p>
            <a:pPr lvl="2">
              <a:lnSpc>
                <a:spcPct val="150000"/>
              </a:lnSpc>
            </a:pPr>
            <a:endParaRPr lang="en-US" altLang="zh-CN" dirty="0" smtClean="0">
              <a:solidFill>
                <a:schemeClr val="tx1"/>
              </a:solidFill>
            </a:endParaRPr>
          </a:p>
          <a:p>
            <a:pPr lvl="2">
              <a:lnSpc>
                <a:spcPct val="150000"/>
              </a:lnSpc>
            </a:pPr>
            <a:r>
              <a:rPr lang="zh-CN" altLang="en-US" b="1" dirty="0" smtClean="0">
                <a:solidFill>
                  <a:schemeClr val="tx1"/>
                </a:solidFill>
              </a:rPr>
              <a:t>产品模式</a:t>
            </a:r>
            <a:endParaRPr lang="en-US" altLang="zh-CN" b="1" dirty="0" smtClean="0">
              <a:solidFill>
                <a:schemeClr val="tx1"/>
              </a:solidFill>
            </a:endParaRPr>
          </a:p>
          <a:p>
            <a:pPr lvl="3">
              <a:lnSpc>
                <a:spcPct val="150000"/>
              </a:lnSpc>
            </a:pPr>
            <a:r>
              <a:rPr lang="zh-CN" altLang="en-US" dirty="0" smtClean="0">
                <a:solidFill>
                  <a:schemeClr val="tx1"/>
                </a:solidFill>
              </a:rPr>
              <a:t>默认以产品模式运行每个界面，产品模式运行时，每个界面的</a:t>
            </a:r>
            <a:r>
              <a:rPr lang="en-US" altLang="zh-CN" dirty="0" smtClean="0">
                <a:solidFill>
                  <a:schemeClr val="tx1"/>
                </a:solidFill>
              </a:rPr>
              <a:t>JS</a:t>
            </a:r>
            <a:r>
              <a:rPr lang="zh-CN" altLang="en-US" dirty="0" smtClean="0">
                <a:solidFill>
                  <a:schemeClr val="tx1"/>
                </a:solidFill>
              </a:rPr>
              <a:t>都会被打包并且混淆，并将多个</a:t>
            </a:r>
            <a:r>
              <a:rPr lang="en-US" altLang="zh-CN" dirty="0" smtClean="0">
                <a:solidFill>
                  <a:schemeClr val="tx1"/>
                </a:solidFill>
              </a:rPr>
              <a:t>JS</a:t>
            </a:r>
            <a:r>
              <a:rPr lang="zh-CN" altLang="en-US" dirty="0" smtClean="0">
                <a:solidFill>
                  <a:schemeClr val="tx1"/>
                </a:solidFill>
              </a:rPr>
              <a:t>压缩到一个链接中。</a:t>
            </a:r>
            <a:endParaRPr lang="en-US" altLang="zh-CN" dirty="0" smtClean="0">
              <a:solidFill>
                <a:schemeClr val="tx1"/>
              </a:solidFill>
            </a:endParaRPr>
          </a:p>
          <a:p>
            <a:pPr lvl="2">
              <a:lnSpc>
                <a:spcPct val="150000"/>
              </a:lnSpc>
            </a:pPr>
            <a:r>
              <a:rPr lang="en-US" altLang="zh-CN" b="1" dirty="0" smtClean="0">
                <a:solidFill>
                  <a:schemeClr val="tx1"/>
                </a:solidFill>
              </a:rPr>
              <a:t>Debug</a:t>
            </a:r>
            <a:r>
              <a:rPr lang="zh-CN" altLang="en-US" b="1" dirty="0" smtClean="0">
                <a:solidFill>
                  <a:schemeClr val="tx1"/>
                </a:solidFill>
              </a:rPr>
              <a:t>模式</a:t>
            </a:r>
            <a:endParaRPr lang="en-US" altLang="zh-CN" b="1" dirty="0" smtClean="0">
              <a:solidFill>
                <a:schemeClr val="tx1"/>
              </a:solidFill>
            </a:endParaRPr>
          </a:p>
          <a:p>
            <a:pPr lvl="3">
              <a:lnSpc>
                <a:spcPct val="150000"/>
              </a:lnSpc>
            </a:pPr>
            <a:r>
              <a:rPr lang="en-US" altLang="zh-CN" dirty="0">
                <a:solidFill>
                  <a:schemeClr val="tx1"/>
                </a:solidFill>
              </a:rPr>
              <a:t>Debug</a:t>
            </a:r>
            <a:r>
              <a:rPr lang="zh-CN" altLang="en-US" dirty="0">
                <a:solidFill>
                  <a:schemeClr val="tx1"/>
                </a:solidFill>
              </a:rPr>
              <a:t>模式时，</a:t>
            </a:r>
            <a:r>
              <a:rPr lang="en-US" altLang="zh-CN" dirty="0">
                <a:solidFill>
                  <a:schemeClr val="tx1"/>
                </a:solidFill>
              </a:rPr>
              <a:t>JS</a:t>
            </a:r>
            <a:r>
              <a:rPr lang="zh-CN" altLang="en-US" dirty="0">
                <a:solidFill>
                  <a:schemeClr val="tx1"/>
                </a:solidFill>
              </a:rPr>
              <a:t>的加载是单个加载的，如果想调试某个页面，可以在</a:t>
            </a:r>
            <a:r>
              <a:rPr lang="en-US" altLang="zh-CN" dirty="0">
                <a:solidFill>
                  <a:schemeClr val="tx1"/>
                </a:solidFill>
              </a:rPr>
              <a:t>URL</a:t>
            </a:r>
            <a:r>
              <a:rPr lang="zh-CN" altLang="en-US" dirty="0">
                <a:solidFill>
                  <a:schemeClr val="tx1"/>
                </a:solidFill>
              </a:rPr>
              <a:t>中加上</a:t>
            </a:r>
            <a:r>
              <a:rPr lang="en-US" altLang="zh-CN" dirty="0">
                <a:solidFill>
                  <a:schemeClr val="tx1"/>
                </a:solidFill>
              </a:rPr>
              <a:t>&amp;</a:t>
            </a:r>
            <a:r>
              <a:rPr lang="en-US" altLang="zh-CN" dirty="0" smtClean="0">
                <a:solidFill>
                  <a:schemeClr val="tx1"/>
                </a:solidFill>
              </a:rPr>
              <a:t>debug=true</a:t>
            </a:r>
            <a:r>
              <a:rPr lang="zh-CN" altLang="en-US" dirty="0" smtClean="0">
                <a:solidFill>
                  <a:schemeClr val="tx1"/>
                </a:solidFill>
              </a:rPr>
              <a:t>这样</a:t>
            </a:r>
            <a:r>
              <a:rPr lang="zh-CN" altLang="en-US" dirty="0">
                <a:solidFill>
                  <a:schemeClr val="tx1"/>
                </a:solidFill>
              </a:rPr>
              <a:t>所有页面都以</a:t>
            </a:r>
            <a:r>
              <a:rPr lang="en-US" altLang="zh-CN" dirty="0">
                <a:solidFill>
                  <a:schemeClr val="tx1"/>
                </a:solidFill>
              </a:rPr>
              <a:t>DEBUG</a:t>
            </a:r>
            <a:r>
              <a:rPr lang="zh-CN" altLang="en-US" dirty="0">
                <a:solidFill>
                  <a:schemeClr val="tx1"/>
                </a:solidFill>
              </a:rPr>
              <a:t>模式加载</a:t>
            </a:r>
            <a:r>
              <a:rPr lang="en-US" altLang="zh-CN" dirty="0" smtClean="0">
                <a:solidFill>
                  <a:schemeClr val="tx1"/>
                </a:solidFill>
              </a:rPr>
              <a:t>JS</a:t>
            </a:r>
            <a:r>
              <a:rPr dirty="0" smtClean="0">
                <a:solidFill>
                  <a:schemeClr val="tx1"/>
                </a:solidFill>
              </a:rPr>
              <a:t>。</a:t>
            </a:r>
            <a:endParaRPr lang="en-US" altLang="zh-CN" dirty="0">
              <a:solidFill>
                <a:schemeClr val="tx1"/>
              </a:solidFill>
            </a:endParaRPr>
          </a:p>
          <a:p>
            <a:pPr lvl="2">
              <a:lnSpc>
                <a:spcPct val="150000"/>
              </a:lnSpc>
            </a:pPr>
            <a:endParaRPr lang="en-US" altLang="zh-CN" sz="2000" dirty="0" smtClean="0">
              <a:solidFill>
                <a:schemeClr val="tx1"/>
              </a:solidFill>
            </a:endParaRPr>
          </a:p>
          <a:p>
            <a:pPr lvl="2">
              <a:lnSpc>
                <a:spcPct val="150000"/>
              </a:lnSpc>
            </a:pPr>
            <a:r>
              <a:rPr lang="zh-CN" altLang="en-US" b="1" dirty="0" smtClean="0">
                <a:solidFill>
                  <a:schemeClr val="tx1"/>
                </a:solidFill>
              </a:rPr>
              <a:t>静态化</a:t>
            </a:r>
            <a:endParaRPr lang="en-US" altLang="zh-CN" b="1" dirty="0" smtClean="0">
              <a:solidFill>
                <a:schemeClr val="tx1"/>
              </a:solidFill>
            </a:endParaRPr>
          </a:p>
          <a:p>
            <a:pPr lvl="3">
              <a:lnSpc>
                <a:spcPct val="150000"/>
              </a:lnSpc>
            </a:pPr>
            <a:r>
              <a:rPr lang="zh-CN" altLang="en-US" dirty="0">
                <a:solidFill>
                  <a:schemeClr val="tx1"/>
                </a:solidFill>
              </a:rPr>
              <a:t>静态</a:t>
            </a:r>
            <a:r>
              <a:rPr lang="zh-CN" altLang="en-US" dirty="0" smtClean="0">
                <a:solidFill>
                  <a:schemeClr val="tx1"/>
                </a:solidFill>
              </a:rPr>
              <a:t>化运行时，页面的</a:t>
            </a:r>
            <a:r>
              <a:rPr lang="en-US" altLang="zh-CN" dirty="0" smtClean="0">
                <a:solidFill>
                  <a:schemeClr val="tx1"/>
                </a:solidFill>
              </a:rPr>
              <a:t>HTML</a:t>
            </a:r>
            <a:r>
              <a:rPr lang="zh-CN" altLang="en-US" dirty="0" smtClean="0">
                <a:solidFill>
                  <a:schemeClr val="tx1"/>
                </a:solidFill>
              </a:rPr>
              <a:t>直接从服务器上加载，前台进行界面初始化，</a:t>
            </a:r>
            <a:r>
              <a:rPr lang="zh-CN" altLang="en-US" dirty="0">
                <a:solidFill>
                  <a:schemeClr val="tx1"/>
                </a:solidFill>
              </a:rPr>
              <a:t>要</a:t>
            </a:r>
            <a:r>
              <a:rPr lang="zh-CN" altLang="en-US" dirty="0" smtClean="0">
                <a:solidFill>
                  <a:schemeClr val="tx1"/>
                </a:solidFill>
              </a:rPr>
              <a:t>想某个页面非静态化运行，可以在</a:t>
            </a:r>
            <a:r>
              <a:rPr lang="en-US" altLang="zh-CN" dirty="0" err="1" smtClean="0">
                <a:solidFill>
                  <a:schemeClr val="tx1"/>
                </a:solidFill>
              </a:rPr>
              <a:t>url</a:t>
            </a:r>
            <a:r>
              <a:rPr lang="zh-CN" altLang="en-US" dirty="0" smtClean="0">
                <a:solidFill>
                  <a:schemeClr val="tx1"/>
                </a:solidFill>
              </a:rPr>
              <a:t>中增加参数</a:t>
            </a:r>
            <a:r>
              <a:rPr lang="en-US" altLang="zh-CN" dirty="0" smtClean="0">
                <a:solidFill>
                  <a:schemeClr val="tx1"/>
                </a:solidFill>
              </a:rPr>
              <a:t>&amp;</a:t>
            </a:r>
            <a:r>
              <a:rPr lang="en-US" altLang="zh-CN" dirty="0" err="1" smtClean="0">
                <a:solidFill>
                  <a:schemeClr val="tx1"/>
                </a:solidFill>
              </a:rPr>
              <a:t>renderModel</a:t>
            </a:r>
            <a:r>
              <a:rPr lang="en-US" altLang="zh-CN" dirty="0" smtClean="0">
                <a:solidFill>
                  <a:schemeClr val="tx1"/>
                </a:solidFill>
              </a:rPr>
              <a:t>=client</a:t>
            </a:r>
            <a:r>
              <a:rPr dirty="0" smtClean="0">
                <a:solidFill>
                  <a:schemeClr val="tx1"/>
                </a:solidFill>
              </a:rPr>
              <a:t>。</a:t>
            </a:r>
            <a:endParaRPr lang="en-US" altLang="zh-CN" dirty="0" smtClean="0">
              <a:solidFill>
                <a:schemeClr val="tx1"/>
              </a:solidFill>
            </a:endParaRPr>
          </a:p>
          <a:p>
            <a:pPr lvl="2">
              <a:lnSpc>
                <a:spcPct val="150000"/>
              </a:lnSpc>
            </a:pPr>
            <a:r>
              <a:rPr lang="zh-CN" altLang="en-US" b="1" dirty="0" smtClean="0">
                <a:solidFill>
                  <a:schemeClr val="tx1"/>
                </a:solidFill>
              </a:rPr>
              <a:t>非静态化</a:t>
            </a:r>
            <a:endParaRPr lang="en-US" altLang="zh-CN" b="1" dirty="0" smtClean="0">
              <a:solidFill>
                <a:schemeClr val="tx1"/>
              </a:solidFill>
            </a:endParaRPr>
          </a:p>
          <a:p>
            <a:pPr lvl="3">
              <a:lnSpc>
                <a:spcPct val="150000"/>
              </a:lnSpc>
            </a:pPr>
            <a:r>
              <a:rPr lang="zh-CN" altLang="en-US" dirty="0" smtClean="0">
                <a:solidFill>
                  <a:schemeClr val="tx1"/>
                </a:solidFill>
              </a:rPr>
              <a:t>非静态化运行时，界面的</a:t>
            </a:r>
            <a:r>
              <a:rPr lang="en-US" altLang="zh-CN" dirty="0" smtClean="0">
                <a:solidFill>
                  <a:schemeClr val="tx1"/>
                </a:solidFill>
              </a:rPr>
              <a:t>HTML</a:t>
            </a:r>
            <a:r>
              <a:rPr lang="zh-CN" altLang="en-US" dirty="0" smtClean="0">
                <a:solidFill>
                  <a:schemeClr val="tx1"/>
                </a:solidFill>
              </a:rPr>
              <a:t>根据元数据从前台渲染出来。</a:t>
            </a:r>
            <a:endParaRPr lang="en-US" altLang="zh-CN" dirty="0" smtClean="0">
              <a:solidFill>
                <a:schemeClr val="tx1"/>
              </a:solidFill>
            </a:endParaRPr>
          </a:p>
          <a:p>
            <a:pPr marL="1371600" lvl="3" indent="0">
              <a:lnSpc>
                <a:spcPct val="150000"/>
              </a:lnSpc>
              <a:buNone/>
            </a:pPr>
            <a:endParaRPr lang="en-US" altLang="zh-CN" sz="2000" dirty="0">
              <a:solidFill>
                <a:schemeClr val="tx1"/>
              </a:solidFill>
            </a:endParaRPr>
          </a:p>
        </p:txBody>
      </p:sp>
      <p:sp>
        <p:nvSpPr>
          <p:cNvPr id="7" name="矩形 6"/>
          <p:cNvSpPr/>
          <p:nvPr/>
        </p:nvSpPr>
        <p:spPr>
          <a:xfrm>
            <a:off x="539552" y="546981"/>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加载模式</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39552" y="2813273"/>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页面运行模式</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01840005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a:t>
            </a:r>
            <a:r>
              <a:rPr lang="zh-CN" altLang="en-US" b="1" dirty="0" smtClean="0"/>
              <a:t>技巧</a:t>
            </a:r>
            <a:r>
              <a:rPr lang="en-US" altLang="zh-CN" b="1" dirty="0" smtClean="0"/>
              <a:t>---</a:t>
            </a:r>
            <a:r>
              <a:rPr lang="zh-CN" altLang="en-US" b="1" dirty="0" smtClean="0"/>
              <a:t>（</a:t>
            </a:r>
            <a:r>
              <a:rPr lang="en-US" altLang="zh-CN" b="1" dirty="0" smtClean="0">
                <a:latin typeface="Times New Roman" pitchFamily="18" charset="0"/>
                <a:ea typeface="楷体" pitchFamily="49" charset="-122"/>
                <a:cs typeface="Times New Roman" pitchFamily="18" charset="0"/>
              </a:rPr>
              <a:t>Chrome</a:t>
            </a:r>
            <a:r>
              <a:rPr lang="zh-CN" altLang="en-US" b="1" dirty="0" smtClean="0">
                <a:latin typeface="楷体" pitchFamily="49" charset="-122"/>
                <a:ea typeface="楷体" pitchFamily="49" charset="-122"/>
              </a:rPr>
              <a:t>调试</a:t>
            </a:r>
            <a:r>
              <a:rPr lang="zh-CN" altLang="en-US" b="1" dirty="0" smtClean="0"/>
              <a:t>）</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107504" y="465516"/>
            <a:ext cx="8712968" cy="4212468"/>
          </a:xfrm>
        </p:spPr>
        <p:txBody>
          <a:bodyPr>
            <a:normAutofit fontScale="70000" lnSpcReduction="20000"/>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sz="1900" b="1" dirty="0">
                <a:solidFill>
                  <a:schemeClr val="tx1"/>
                </a:solidFill>
              </a:rPr>
              <a:t>JS</a:t>
            </a:r>
            <a:r>
              <a:rPr lang="zh-CN" altLang="en-US" sz="1900" b="1" dirty="0">
                <a:solidFill>
                  <a:schemeClr val="tx1"/>
                </a:solidFill>
              </a:rPr>
              <a:t>断点</a:t>
            </a:r>
            <a:r>
              <a:rPr lang="zh-CN" altLang="en-US" sz="1900" b="1" dirty="0" smtClean="0">
                <a:solidFill>
                  <a:schemeClr val="tx1"/>
                </a:solidFill>
              </a:rPr>
              <a:t>设置</a:t>
            </a:r>
            <a:endParaRPr lang="en-US" altLang="zh-CN" sz="1900" b="1" dirty="0">
              <a:solidFill>
                <a:schemeClr val="tx1"/>
              </a:solidFill>
            </a:endParaRPr>
          </a:p>
          <a:p>
            <a:pPr lvl="3">
              <a:lnSpc>
                <a:spcPct val="150000"/>
              </a:lnSpc>
            </a:pPr>
            <a:r>
              <a:rPr lang="zh-CN" altLang="en-US" sz="1700" dirty="0" smtClean="0">
                <a:solidFill>
                  <a:schemeClr val="tx1"/>
                </a:solidFill>
              </a:rPr>
              <a:t>断点类型</a:t>
            </a:r>
            <a:r>
              <a:rPr altLang="en-US" sz="1700" dirty="0" smtClean="0">
                <a:solidFill>
                  <a:schemeClr val="tx1"/>
                </a:solidFill>
              </a:rPr>
              <a:t>分三种：默认遇到异常不中断；遇到所有异常都会中断；仅在出现未捕获的异常时才中断。</a:t>
            </a:r>
            <a:endParaRPr lang="en-US" altLang="zh-CN" sz="1700" dirty="0">
              <a:solidFill>
                <a:schemeClr val="tx1"/>
              </a:solidFill>
            </a:endParaRPr>
          </a:p>
          <a:p>
            <a:pPr lvl="3">
              <a:lnSpc>
                <a:spcPct val="150000"/>
              </a:lnSpc>
            </a:pPr>
            <a:r>
              <a:rPr lang="zh-CN" altLang="en-US" sz="1700" dirty="0">
                <a:solidFill>
                  <a:schemeClr val="tx1"/>
                </a:solidFill>
              </a:rPr>
              <a:t>断点</a:t>
            </a:r>
            <a:r>
              <a:rPr lang="zh-CN" altLang="en-US" sz="1700" dirty="0" smtClean="0">
                <a:solidFill>
                  <a:schemeClr val="tx1"/>
                </a:solidFill>
              </a:rPr>
              <a:t>条件</a:t>
            </a:r>
            <a:r>
              <a:rPr altLang="en-US" sz="1700" dirty="0" smtClean="0">
                <a:solidFill>
                  <a:schemeClr val="tx1"/>
                </a:solidFill>
              </a:rPr>
              <a:t>，在断点位置的右键菜单中选择“</a:t>
            </a:r>
            <a:r>
              <a:rPr lang="en-US" altLang="en-US" sz="1700" dirty="0" err="1" smtClean="0">
                <a:solidFill>
                  <a:schemeClr val="tx1"/>
                </a:solidFill>
              </a:rPr>
              <a:t>E</a:t>
            </a:r>
            <a:r>
              <a:rPr lang="en-US" altLang="zh-CN" sz="1700" dirty="0" err="1" smtClean="0">
                <a:solidFill>
                  <a:schemeClr val="tx1"/>
                </a:solidFill>
              </a:rPr>
              <a:t>idt</a:t>
            </a:r>
            <a:r>
              <a:rPr lang="en-US" altLang="zh-CN" sz="1700" dirty="0" smtClean="0">
                <a:solidFill>
                  <a:schemeClr val="tx1"/>
                </a:solidFill>
              </a:rPr>
              <a:t> Breakpoint…</a:t>
            </a:r>
            <a:r>
              <a:rPr altLang="en-US" sz="1700" dirty="0" smtClean="0">
                <a:solidFill>
                  <a:schemeClr val="tx1"/>
                </a:solidFill>
              </a:rPr>
              <a:t>”可以设置触发断点的条件，即写一个表达式，表达式为</a:t>
            </a:r>
            <a:r>
              <a:rPr lang="en-US" altLang="zh-CN" sz="1700" dirty="0" smtClean="0">
                <a:solidFill>
                  <a:schemeClr val="tx1"/>
                </a:solidFill>
              </a:rPr>
              <a:t>true</a:t>
            </a:r>
            <a:r>
              <a:rPr sz="1700" dirty="0" smtClean="0">
                <a:solidFill>
                  <a:schemeClr val="tx1"/>
                </a:solidFill>
              </a:rPr>
              <a:t>时触发断点。</a:t>
            </a:r>
            <a:r>
              <a:rPr lang="zh-CN" altLang="en-US" dirty="0" smtClean="0">
                <a:solidFill>
                  <a:schemeClr val="tx1"/>
                </a:solidFill>
              </a:rPr>
              <a:t> </a:t>
            </a:r>
            <a:endParaRPr lang="en-US" altLang="zh-CN" dirty="0">
              <a:solidFill>
                <a:schemeClr val="tx1"/>
              </a:solidFill>
            </a:endParaRPr>
          </a:p>
          <a:p>
            <a:pPr lvl="2">
              <a:lnSpc>
                <a:spcPct val="150000"/>
              </a:lnSpc>
            </a:pPr>
            <a:r>
              <a:rPr sz="1900" b="1" dirty="0" smtClean="0">
                <a:solidFill>
                  <a:schemeClr val="tx1"/>
                </a:solidFill>
              </a:rPr>
              <a:t>调试技巧</a:t>
            </a:r>
            <a:endParaRPr lang="en-US" sz="1900" b="1" dirty="0" smtClean="0">
              <a:solidFill>
                <a:schemeClr val="tx1"/>
              </a:solidFill>
            </a:endParaRPr>
          </a:p>
          <a:p>
            <a:pPr lvl="3">
              <a:lnSpc>
                <a:spcPct val="150000"/>
              </a:lnSpc>
            </a:pPr>
            <a:r>
              <a:rPr sz="1700" dirty="0" smtClean="0">
                <a:solidFill>
                  <a:schemeClr val="tx1"/>
                </a:solidFill>
              </a:rPr>
              <a:t>开始调试：鼠标右键审查元素或</a:t>
            </a:r>
            <a:r>
              <a:rPr lang="en-US" sz="1700" dirty="0" smtClean="0">
                <a:solidFill>
                  <a:schemeClr val="tx1"/>
                </a:solidFill>
              </a:rPr>
              <a:t>F12</a:t>
            </a:r>
            <a:r>
              <a:rPr sz="1700" dirty="0" smtClean="0">
                <a:solidFill>
                  <a:schemeClr val="tx1"/>
                </a:solidFill>
              </a:rPr>
              <a:t>；</a:t>
            </a:r>
            <a:endParaRPr lang="en-US" sz="1700" dirty="0" smtClean="0">
              <a:solidFill>
                <a:schemeClr val="tx1"/>
              </a:solidFill>
            </a:endParaRPr>
          </a:p>
          <a:p>
            <a:pPr lvl="3">
              <a:lnSpc>
                <a:spcPct val="150000"/>
              </a:lnSpc>
            </a:pPr>
            <a:r>
              <a:rPr sz="1700" dirty="0" smtClean="0">
                <a:solidFill>
                  <a:schemeClr val="tx1"/>
                </a:solidFill>
              </a:rPr>
              <a:t>按钮功能：</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调出控制台；</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切换开发环境是全屏还是嵌入；</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清空当前显示；</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将压缩的</a:t>
            </a:r>
            <a:r>
              <a:rPr lang="en-US" sz="1700" dirty="0" smtClean="0">
                <a:solidFill>
                  <a:schemeClr val="tx1"/>
                </a:solidFill>
              </a:rPr>
              <a:t>JS</a:t>
            </a:r>
            <a:r>
              <a:rPr sz="1700" dirty="0" smtClean="0">
                <a:solidFill>
                  <a:schemeClr val="tx1"/>
                </a:solidFill>
              </a:rPr>
              <a:t>文件格式化；</a:t>
            </a:r>
            <a:endParaRPr lang="en-US" sz="1700" dirty="0" smtClean="0">
              <a:solidFill>
                <a:schemeClr val="tx1"/>
              </a:solidFill>
            </a:endParaRPr>
          </a:p>
          <a:p>
            <a:pPr lvl="4">
              <a:lnSpc>
                <a:spcPct val="150000"/>
              </a:lnSpc>
              <a:buFont typeface="Arial" pitchFamily="34" charset="0"/>
              <a:buChar char="•"/>
            </a:pPr>
            <a:r>
              <a:rPr sz="1700" dirty="0" smtClean="0">
                <a:solidFill>
                  <a:schemeClr val="tx1"/>
                </a:solidFill>
              </a:rPr>
              <a:t>      定位页面元素；</a:t>
            </a:r>
            <a:endParaRPr lang="en-US" altLang="zh-CN" sz="1700" dirty="0" smtClean="0">
              <a:solidFill>
                <a:schemeClr val="tx1"/>
              </a:solidFill>
            </a:endParaRPr>
          </a:p>
          <a:p>
            <a:pPr lvl="3">
              <a:lnSpc>
                <a:spcPct val="150000"/>
              </a:lnSpc>
            </a:pPr>
            <a:endParaRPr lang="en-US" altLang="zh-CN" dirty="0">
              <a:solidFill>
                <a:schemeClr val="tx1"/>
              </a:solidFill>
            </a:endParaRPr>
          </a:p>
        </p:txBody>
      </p:sp>
      <p:pic>
        <p:nvPicPr>
          <p:cNvPr id="9" name="图片 8" descr="2.png"/>
          <p:cNvPicPr>
            <a:picLocks/>
          </p:cNvPicPr>
          <p:nvPr/>
        </p:nvPicPr>
        <p:blipFill>
          <a:blip r:embed="rId3"/>
          <a:stretch>
            <a:fillRect/>
          </a:stretch>
        </p:blipFill>
        <p:spPr>
          <a:xfrm>
            <a:off x="2133363" y="3061497"/>
            <a:ext cx="288000" cy="162000"/>
          </a:xfrm>
          <a:prstGeom prst="rect">
            <a:avLst/>
          </a:prstGeom>
          <a:ln>
            <a:solidFill>
              <a:schemeClr val="tx1"/>
            </a:solidFill>
          </a:ln>
        </p:spPr>
      </p:pic>
      <p:pic>
        <p:nvPicPr>
          <p:cNvPr id="10" name="图片 9" descr="3.png"/>
          <p:cNvPicPr>
            <a:picLocks/>
          </p:cNvPicPr>
          <p:nvPr/>
        </p:nvPicPr>
        <p:blipFill>
          <a:blip r:embed="rId4"/>
          <a:stretch>
            <a:fillRect/>
          </a:stretch>
        </p:blipFill>
        <p:spPr>
          <a:xfrm>
            <a:off x="2135854" y="3353088"/>
            <a:ext cx="288000" cy="162000"/>
          </a:xfrm>
          <a:prstGeom prst="rect">
            <a:avLst/>
          </a:prstGeom>
          <a:ln>
            <a:solidFill>
              <a:schemeClr val="tx1"/>
            </a:solidFill>
          </a:ln>
        </p:spPr>
      </p:pic>
      <p:pic>
        <p:nvPicPr>
          <p:cNvPr id="11" name="图片 10" descr="5.png"/>
          <p:cNvPicPr>
            <a:picLocks/>
          </p:cNvPicPr>
          <p:nvPr/>
        </p:nvPicPr>
        <p:blipFill>
          <a:blip r:embed="rId5"/>
          <a:stretch>
            <a:fillRect/>
          </a:stretch>
        </p:blipFill>
        <p:spPr>
          <a:xfrm>
            <a:off x="2135854" y="3684427"/>
            <a:ext cx="288000" cy="162000"/>
          </a:xfrm>
          <a:prstGeom prst="rect">
            <a:avLst/>
          </a:prstGeom>
          <a:ln>
            <a:solidFill>
              <a:schemeClr val="tx1"/>
            </a:solidFill>
          </a:ln>
        </p:spPr>
      </p:pic>
      <p:pic>
        <p:nvPicPr>
          <p:cNvPr id="12" name="图片 11" descr="1.png"/>
          <p:cNvPicPr>
            <a:picLocks/>
          </p:cNvPicPr>
          <p:nvPr/>
        </p:nvPicPr>
        <p:blipFill>
          <a:blip r:embed="rId6"/>
          <a:stretch>
            <a:fillRect/>
          </a:stretch>
        </p:blipFill>
        <p:spPr>
          <a:xfrm>
            <a:off x="2120183" y="2787774"/>
            <a:ext cx="288000" cy="162000"/>
          </a:xfrm>
          <a:prstGeom prst="rect">
            <a:avLst/>
          </a:prstGeom>
          <a:ln>
            <a:solidFill>
              <a:schemeClr val="tx1"/>
            </a:solidFill>
          </a:ln>
        </p:spPr>
      </p:pic>
      <p:pic>
        <p:nvPicPr>
          <p:cNvPr id="13" name="图片 12" descr="4.png"/>
          <p:cNvPicPr>
            <a:picLocks/>
          </p:cNvPicPr>
          <p:nvPr/>
        </p:nvPicPr>
        <p:blipFill>
          <a:blip r:embed="rId7"/>
          <a:stretch>
            <a:fillRect/>
          </a:stretch>
        </p:blipFill>
        <p:spPr>
          <a:xfrm>
            <a:off x="2135854" y="3954457"/>
            <a:ext cx="288000" cy="162000"/>
          </a:xfrm>
          <a:prstGeom prst="rect">
            <a:avLst/>
          </a:prstGeom>
          <a:ln>
            <a:solidFill>
              <a:schemeClr val="tx1"/>
            </a:solidFill>
          </a:ln>
        </p:spPr>
      </p:pic>
      <p:sp>
        <p:nvSpPr>
          <p:cNvPr id="14" name="矩形 13"/>
          <p:cNvSpPr/>
          <p:nvPr/>
        </p:nvSpPr>
        <p:spPr>
          <a:xfrm>
            <a:off x="523344" y="530038"/>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Chrome</a:t>
            </a:r>
            <a:r>
              <a:rPr lang="zh-CN" altLang="en-US" b="1" kern="0" dirty="0" smtClean="0">
                <a:solidFill>
                  <a:schemeClr val="bg1"/>
                </a:solidFill>
                <a:latin typeface="微软雅黑" panose="020B0503020204020204" pitchFamily="34" charset="-122"/>
                <a:ea typeface="微软雅黑" panose="020B0503020204020204" pitchFamily="34" charset="-122"/>
              </a:rPr>
              <a:t>调试</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28974752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smtClean="0">
                <a:solidFill>
                  <a:schemeClr val="tx1"/>
                </a:solidFill>
              </a:rPr>
              <a:t>Elements Panel</a:t>
            </a:r>
          </a:p>
          <a:p>
            <a:pPr lvl="3">
              <a:lnSpc>
                <a:spcPct val="150000"/>
              </a:lnSpc>
            </a:pPr>
            <a:r>
              <a:rPr dirty="0" smtClean="0">
                <a:solidFill>
                  <a:schemeClr val="tx1"/>
                </a:solidFill>
              </a:rPr>
              <a:t>查看当前选中元素的嵌套路径</a:t>
            </a:r>
            <a:endParaRPr lang="en-US" dirty="0" smtClean="0">
              <a:solidFill>
                <a:schemeClr val="tx1"/>
              </a:solidFill>
            </a:endParaRPr>
          </a:p>
          <a:p>
            <a:pPr lvl="3">
              <a:lnSpc>
                <a:spcPct val="150000"/>
              </a:lnSpc>
            </a:pPr>
            <a:r>
              <a:rPr dirty="0" smtClean="0">
                <a:solidFill>
                  <a:schemeClr val="tx1"/>
                </a:solidFill>
              </a:rPr>
              <a:t>查看或编辑当前选中元素的样式</a:t>
            </a:r>
            <a:endParaRPr lang="en-US" dirty="0" smtClean="0">
              <a:solidFill>
                <a:schemeClr val="tx1"/>
              </a:solidFill>
            </a:endParaRPr>
          </a:p>
          <a:p>
            <a:pPr lvl="3">
              <a:lnSpc>
                <a:spcPct val="150000"/>
              </a:lnSpc>
            </a:pPr>
            <a:r>
              <a:rPr dirty="0" smtClean="0">
                <a:solidFill>
                  <a:schemeClr val="tx1"/>
                </a:solidFill>
              </a:rPr>
              <a:t>查看选中元素的盒模型</a:t>
            </a:r>
            <a:endParaRPr lang="en-US" dirty="0" smtClean="0">
              <a:solidFill>
                <a:schemeClr val="tx1"/>
              </a:solidFill>
            </a:endParaRPr>
          </a:p>
          <a:p>
            <a:pPr lvl="3">
              <a:lnSpc>
                <a:spcPct val="150000"/>
              </a:lnSpc>
            </a:pPr>
            <a:r>
              <a:rPr dirty="0" smtClean="0">
                <a:solidFill>
                  <a:schemeClr val="tx1"/>
                </a:solidFill>
              </a:rPr>
              <a:t>监听事件</a:t>
            </a:r>
            <a:endParaRPr lang="en-US" altLang="zh-CN" dirty="0" smtClean="0">
              <a:solidFill>
                <a:schemeClr val="tx1"/>
              </a:solidFill>
            </a:endParaRPr>
          </a:p>
        </p:txBody>
      </p:sp>
      <p:sp>
        <p:nvSpPr>
          <p:cNvPr id="7" name="矩形 6"/>
          <p:cNvSpPr/>
          <p:nvPr/>
        </p:nvSpPr>
        <p:spPr>
          <a:xfrm>
            <a:off x="467544" y="573528"/>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1953165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66474"/>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smtClean="0">
                <a:solidFill>
                  <a:schemeClr val="tx1"/>
                </a:solidFill>
              </a:rPr>
              <a:t>Network Panel</a:t>
            </a:r>
          </a:p>
          <a:p>
            <a:pPr lvl="3">
              <a:lnSpc>
                <a:spcPct val="150000"/>
              </a:lnSpc>
            </a:pPr>
            <a:r>
              <a:rPr dirty="0" smtClean="0">
                <a:solidFill>
                  <a:schemeClr val="tx1"/>
                </a:solidFill>
              </a:rPr>
              <a:t>查看站点在一个动作时都加载了哪些文件</a:t>
            </a:r>
            <a:endParaRPr lang="en-US" dirty="0" smtClean="0">
              <a:solidFill>
                <a:schemeClr val="tx1"/>
              </a:solidFill>
            </a:endParaRPr>
          </a:p>
          <a:p>
            <a:pPr lvl="3">
              <a:lnSpc>
                <a:spcPct val="150000"/>
              </a:lnSpc>
            </a:pPr>
            <a:r>
              <a:rPr dirty="0" smtClean="0">
                <a:solidFill>
                  <a:schemeClr val="tx1"/>
                </a:solidFill>
              </a:rPr>
              <a:t>查看文件有没有正确加载、加载方式、状态、类型、大小、所用时间</a:t>
            </a:r>
            <a:endParaRPr lang="en-US" dirty="0" smtClean="0">
              <a:solidFill>
                <a:schemeClr val="tx1"/>
              </a:solidFill>
            </a:endParaRPr>
          </a:p>
          <a:p>
            <a:pPr lvl="3">
              <a:lnSpc>
                <a:spcPct val="150000"/>
              </a:lnSpc>
            </a:pPr>
            <a:r>
              <a:rPr dirty="0" smtClean="0">
                <a:solidFill>
                  <a:schemeClr val="tx1"/>
                </a:solidFill>
              </a:rPr>
              <a:t>点击查看该文件的具体情况</a:t>
            </a:r>
            <a:endParaRPr lang="en-US" dirty="0" smtClean="0">
              <a:solidFill>
                <a:schemeClr val="tx1"/>
              </a:solidFill>
            </a:endParaRPr>
          </a:p>
        </p:txBody>
      </p:sp>
      <p:pic>
        <p:nvPicPr>
          <p:cNvPr id="6" name="图片 5" descr="b2.pmg.bmp"/>
          <p:cNvPicPr>
            <a:picLocks noChangeAspect="1"/>
          </p:cNvPicPr>
          <p:nvPr/>
        </p:nvPicPr>
        <p:blipFill>
          <a:blip r:embed="rId3"/>
          <a:stretch>
            <a:fillRect/>
          </a:stretch>
        </p:blipFill>
        <p:spPr>
          <a:xfrm>
            <a:off x="1236887" y="2427734"/>
            <a:ext cx="6572296" cy="1350720"/>
          </a:xfrm>
          <a:prstGeom prst="rect">
            <a:avLst/>
          </a:prstGeom>
          <a:ln>
            <a:solidFill>
              <a:schemeClr val="tx1">
                <a:alpha val="50000"/>
              </a:schemeClr>
            </a:solidFill>
          </a:ln>
        </p:spPr>
      </p:pic>
      <p:pic>
        <p:nvPicPr>
          <p:cNvPr id="7" name="图片 6" descr="b3.png"/>
          <p:cNvPicPr>
            <a:picLocks noChangeAspect="1"/>
          </p:cNvPicPr>
          <p:nvPr/>
        </p:nvPicPr>
        <p:blipFill>
          <a:blip r:embed="rId4"/>
          <a:stretch>
            <a:fillRect/>
          </a:stretch>
        </p:blipFill>
        <p:spPr>
          <a:xfrm>
            <a:off x="1226221" y="3893733"/>
            <a:ext cx="6572296" cy="1170915"/>
          </a:xfrm>
          <a:prstGeom prst="rect">
            <a:avLst/>
          </a:prstGeom>
          <a:ln>
            <a:solidFill>
              <a:schemeClr val="tx1">
                <a:alpha val="50000"/>
              </a:schemeClr>
            </a:solidFill>
          </a:ln>
        </p:spPr>
      </p:pic>
      <p:sp>
        <p:nvSpPr>
          <p:cNvPr id="8" name="矩形 7"/>
          <p:cNvSpPr/>
          <p:nvPr/>
        </p:nvSpPr>
        <p:spPr>
          <a:xfrm>
            <a:off x="467544" y="558125"/>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26196344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altLang="zh-CN" sz="2000" dirty="0" smtClean="0">
              <a:solidFill>
                <a:schemeClr val="tx1"/>
              </a:solidFill>
            </a:endParaRPr>
          </a:p>
          <a:p>
            <a:pPr lvl="2">
              <a:lnSpc>
                <a:spcPct val="150000"/>
              </a:lnSpc>
            </a:pPr>
            <a:r>
              <a:rPr lang="en-US" altLang="zh-CN" b="1" dirty="0" smtClean="0">
                <a:solidFill>
                  <a:schemeClr val="tx1"/>
                </a:solidFill>
              </a:rPr>
              <a:t>Source Panel</a:t>
            </a:r>
          </a:p>
          <a:p>
            <a:pPr lvl="3">
              <a:lnSpc>
                <a:spcPct val="150000"/>
              </a:lnSpc>
            </a:pPr>
            <a:r>
              <a:rPr dirty="0" smtClean="0">
                <a:solidFill>
                  <a:schemeClr val="tx1"/>
                </a:solidFill>
              </a:rPr>
              <a:t>查看当前站点的</a:t>
            </a:r>
            <a:r>
              <a:rPr lang="en-US" dirty="0" smtClean="0">
                <a:solidFill>
                  <a:schemeClr val="tx1"/>
                </a:solidFill>
              </a:rPr>
              <a:t>CSS</a:t>
            </a:r>
            <a:r>
              <a:rPr dirty="0" smtClean="0">
                <a:solidFill>
                  <a:schemeClr val="tx1"/>
                </a:solidFill>
              </a:rPr>
              <a:t>、</a:t>
            </a:r>
            <a:r>
              <a:rPr lang="en-US" dirty="0" smtClean="0">
                <a:solidFill>
                  <a:schemeClr val="tx1"/>
                </a:solidFill>
              </a:rPr>
              <a:t>JS</a:t>
            </a:r>
            <a:r>
              <a:rPr dirty="0" smtClean="0">
                <a:solidFill>
                  <a:schemeClr val="tx1"/>
                </a:solidFill>
              </a:rPr>
              <a:t>文件</a:t>
            </a:r>
            <a:endParaRPr lang="en-US" dirty="0" smtClean="0">
              <a:solidFill>
                <a:schemeClr val="tx1"/>
              </a:solidFill>
            </a:endParaRPr>
          </a:p>
          <a:p>
            <a:pPr lvl="3">
              <a:lnSpc>
                <a:spcPct val="150000"/>
              </a:lnSpc>
            </a:pPr>
            <a:r>
              <a:rPr dirty="0" smtClean="0">
                <a:solidFill>
                  <a:schemeClr val="tx1"/>
                </a:solidFill>
              </a:rPr>
              <a:t>加断点调试</a:t>
            </a:r>
            <a:r>
              <a:rPr lang="en-US" dirty="0" smtClean="0">
                <a:solidFill>
                  <a:schemeClr val="tx1"/>
                </a:solidFill>
              </a:rPr>
              <a:t>JS</a:t>
            </a:r>
            <a:r>
              <a:rPr dirty="0" smtClean="0">
                <a:solidFill>
                  <a:schemeClr val="tx1"/>
                </a:solidFill>
              </a:rPr>
              <a:t>代码：单步、跳出跳入循环、调用堆栈、查看变量值</a:t>
            </a:r>
            <a:endParaRPr lang="en-US" dirty="0" smtClean="0">
              <a:solidFill>
                <a:schemeClr val="tx1"/>
              </a:solidFill>
            </a:endParaRPr>
          </a:p>
        </p:txBody>
      </p:sp>
      <p:pic>
        <p:nvPicPr>
          <p:cNvPr id="6" name="图片 5" descr="b4.png"/>
          <p:cNvPicPr>
            <a:picLocks noChangeAspect="1"/>
          </p:cNvPicPr>
          <p:nvPr/>
        </p:nvPicPr>
        <p:blipFill>
          <a:blip r:embed="rId3"/>
          <a:stretch>
            <a:fillRect/>
          </a:stretch>
        </p:blipFill>
        <p:spPr>
          <a:xfrm>
            <a:off x="1000100" y="2211710"/>
            <a:ext cx="7358114" cy="2552068"/>
          </a:xfrm>
          <a:prstGeom prst="rect">
            <a:avLst/>
          </a:prstGeom>
          <a:ln>
            <a:solidFill>
              <a:schemeClr val="tx1">
                <a:alpha val="50000"/>
              </a:schemeClr>
            </a:solidFill>
          </a:ln>
        </p:spPr>
      </p:pic>
      <p:sp>
        <p:nvSpPr>
          <p:cNvPr id="7" name="矩形 6"/>
          <p:cNvSpPr/>
          <p:nvPr/>
        </p:nvSpPr>
        <p:spPr>
          <a:xfrm>
            <a:off x="467544" y="558125"/>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91244493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latin typeface="Times New Roman" pitchFamily="18" charset="0"/>
                <a:ea typeface="楷体" pitchFamily="49" charset="-122"/>
                <a:cs typeface="Times New Roman" pitchFamily="18" charset="0"/>
              </a:rPr>
              <a:t>Chrome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12468"/>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smtClean="0">
                <a:solidFill>
                  <a:schemeClr val="tx1"/>
                </a:solidFill>
              </a:rPr>
              <a:t>Console Panel</a:t>
            </a:r>
          </a:p>
          <a:p>
            <a:pPr lvl="3">
              <a:lnSpc>
                <a:spcPct val="150000"/>
              </a:lnSpc>
            </a:pPr>
            <a:r>
              <a:rPr dirty="0" smtClean="0">
                <a:solidFill>
                  <a:schemeClr val="tx1"/>
                </a:solidFill>
              </a:rPr>
              <a:t>控制台输出值打印</a:t>
            </a:r>
            <a:endParaRPr lang="en-US" dirty="0" smtClean="0">
              <a:solidFill>
                <a:schemeClr val="tx1"/>
              </a:solidFill>
            </a:endParaRPr>
          </a:p>
          <a:p>
            <a:pPr lvl="3">
              <a:lnSpc>
                <a:spcPct val="150000"/>
              </a:lnSpc>
            </a:pPr>
            <a:r>
              <a:rPr dirty="0" smtClean="0">
                <a:solidFill>
                  <a:schemeClr val="tx1"/>
                </a:solidFill>
              </a:rPr>
              <a:t>查看或更改代码调试过程的值</a:t>
            </a:r>
            <a:endParaRPr lang="en-US" dirty="0" smtClean="0">
              <a:solidFill>
                <a:schemeClr val="tx1"/>
              </a:solidFill>
            </a:endParaRPr>
          </a:p>
        </p:txBody>
      </p:sp>
      <p:pic>
        <p:nvPicPr>
          <p:cNvPr id="7" name="图片 6" descr="b7.png"/>
          <p:cNvPicPr>
            <a:picLocks noChangeAspect="1"/>
          </p:cNvPicPr>
          <p:nvPr/>
        </p:nvPicPr>
        <p:blipFill>
          <a:blip r:embed="rId3"/>
          <a:stretch>
            <a:fillRect/>
          </a:stretch>
        </p:blipFill>
        <p:spPr>
          <a:xfrm>
            <a:off x="892943" y="2195371"/>
            <a:ext cx="7358114" cy="2464611"/>
          </a:xfrm>
          <a:prstGeom prst="rect">
            <a:avLst/>
          </a:prstGeom>
          <a:ln>
            <a:solidFill>
              <a:schemeClr val="tx1">
                <a:alpha val="50000"/>
              </a:schemeClr>
            </a:solidFill>
          </a:ln>
        </p:spPr>
      </p:pic>
      <p:sp>
        <p:nvSpPr>
          <p:cNvPr id="6" name="矩形 5"/>
          <p:cNvSpPr/>
          <p:nvPr/>
        </p:nvSpPr>
        <p:spPr>
          <a:xfrm>
            <a:off x="467544" y="573145"/>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2712720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smtClean="0"/>
              <a:t>（</a:t>
            </a:r>
            <a:r>
              <a:rPr lang="en-US" altLang="zh-CN" b="1" dirty="0" smtClean="0"/>
              <a:t>IE</a:t>
            </a:r>
            <a:r>
              <a:rPr lang="zh-CN" altLang="en-US" b="1" dirty="0" smtClean="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107504" y="813981"/>
            <a:ext cx="8712968" cy="3990017"/>
          </a:xfrm>
        </p:spPr>
        <p:txBody>
          <a:bodyPr>
            <a:normAutofit lnSpcReduction="10000"/>
          </a:bodyPr>
          <a:lstStyle/>
          <a:p>
            <a:pPr marL="457200" lvl="1" indent="0">
              <a:lnSpc>
                <a:spcPct val="150000"/>
              </a:lnSpc>
              <a:buNone/>
            </a:pPr>
            <a:endParaRPr lang="en-US" altLang="zh-CN" dirty="0" smtClean="0">
              <a:solidFill>
                <a:schemeClr val="tx1"/>
              </a:solidFill>
            </a:endParaRPr>
          </a:p>
          <a:p>
            <a:pPr lvl="2">
              <a:lnSpc>
                <a:spcPct val="150000"/>
              </a:lnSpc>
            </a:pPr>
            <a:r>
              <a:rPr lang="en-US" altLang="zh-CN" b="1" dirty="0">
                <a:solidFill>
                  <a:schemeClr val="tx1"/>
                </a:solidFill>
              </a:rPr>
              <a:t>JS</a:t>
            </a:r>
            <a:r>
              <a:rPr lang="zh-CN" altLang="en-US" b="1" dirty="0">
                <a:solidFill>
                  <a:schemeClr val="tx1"/>
                </a:solidFill>
              </a:rPr>
              <a:t>断点</a:t>
            </a:r>
            <a:r>
              <a:rPr lang="zh-CN" altLang="en-US" b="1" dirty="0" smtClean="0">
                <a:solidFill>
                  <a:schemeClr val="tx1"/>
                </a:solidFill>
              </a:rPr>
              <a:t>设置</a:t>
            </a:r>
            <a:endParaRPr lang="en-US" altLang="zh-CN" b="1" dirty="0">
              <a:solidFill>
                <a:schemeClr val="tx1"/>
              </a:solidFill>
            </a:endParaRPr>
          </a:p>
          <a:p>
            <a:pPr lvl="3">
              <a:lnSpc>
                <a:spcPct val="150000"/>
              </a:lnSpc>
            </a:pPr>
            <a:r>
              <a:rPr lang="zh-CN" altLang="en-US" dirty="0" smtClean="0">
                <a:solidFill>
                  <a:schemeClr val="tx1"/>
                </a:solidFill>
              </a:rPr>
              <a:t>断点条件</a:t>
            </a:r>
            <a:r>
              <a:rPr altLang="en-US" dirty="0" smtClean="0">
                <a:solidFill>
                  <a:schemeClr val="tx1"/>
                </a:solidFill>
              </a:rPr>
              <a:t>，在断点位置的右键菜单中选择“条件”可以设置触发断点的条件，即写一个表达式，表达式为</a:t>
            </a:r>
            <a:r>
              <a:rPr lang="en-US" altLang="zh-CN" dirty="0" smtClean="0">
                <a:solidFill>
                  <a:schemeClr val="tx1"/>
                </a:solidFill>
              </a:rPr>
              <a:t>true</a:t>
            </a:r>
            <a:r>
              <a:rPr dirty="0" smtClean="0">
                <a:solidFill>
                  <a:schemeClr val="tx1"/>
                </a:solidFill>
              </a:rPr>
              <a:t>时触发断点。</a:t>
            </a:r>
            <a:r>
              <a:rPr lang="zh-CN" altLang="en-US" dirty="0" smtClean="0">
                <a:solidFill>
                  <a:schemeClr val="tx1"/>
                </a:solidFill>
              </a:rPr>
              <a:t> </a:t>
            </a:r>
            <a:endParaRPr lang="en-US" altLang="zh-CN" dirty="0">
              <a:solidFill>
                <a:schemeClr val="tx1"/>
              </a:solidFill>
            </a:endParaRPr>
          </a:p>
          <a:p>
            <a:pPr lvl="2">
              <a:lnSpc>
                <a:spcPct val="150000"/>
              </a:lnSpc>
            </a:pPr>
            <a:r>
              <a:rPr b="1" dirty="0" smtClean="0">
                <a:solidFill>
                  <a:schemeClr val="tx1"/>
                </a:solidFill>
              </a:rPr>
              <a:t>调试技巧</a:t>
            </a:r>
            <a:endParaRPr lang="en-US" b="1" dirty="0" smtClean="0">
              <a:solidFill>
                <a:schemeClr val="tx1"/>
              </a:solidFill>
            </a:endParaRPr>
          </a:p>
          <a:p>
            <a:pPr lvl="3">
              <a:lnSpc>
                <a:spcPct val="150000"/>
              </a:lnSpc>
            </a:pPr>
            <a:r>
              <a:rPr dirty="0" smtClean="0">
                <a:solidFill>
                  <a:schemeClr val="tx1"/>
                </a:solidFill>
              </a:rPr>
              <a:t>开始调试：按</a:t>
            </a:r>
            <a:r>
              <a:rPr lang="en-US" dirty="0" smtClean="0">
                <a:solidFill>
                  <a:schemeClr val="tx1"/>
                </a:solidFill>
              </a:rPr>
              <a:t>F12</a:t>
            </a:r>
            <a:r>
              <a:rPr dirty="0" smtClean="0">
                <a:solidFill>
                  <a:schemeClr val="tx1"/>
                </a:solidFill>
              </a:rPr>
              <a:t>；</a:t>
            </a:r>
            <a:endParaRPr lang="en-US" dirty="0" smtClean="0">
              <a:solidFill>
                <a:schemeClr val="tx1"/>
              </a:solidFill>
            </a:endParaRPr>
          </a:p>
          <a:p>
            <a:pPr lvl="3">
              <a:lnSpc>
                <a:spcPct val="150000"/>
              </a:lnSpc>
            </a:pPr>
            <a:r>
              <a:rPr dirty="0" smtClean="0">
                <a:solidFill>
                  <a:schemeClr val="tx1"/>
                </a:solidFill>
              </a:rPr>
              <a:t>选择浏览器的版本：选择浏览器模式和文档模式；</a:t>
            </a:r>
            <a:endParaRPr lang="en-US" dirty="0" smtClean="0">
              <a:solidFill>
                <a:schemeClr val="tx1"/>
              </a:solidFill>
            </a:endParaRPr>
          </a:p>
          <a:p>
            <a:pPr lvl="3">
              <a:lnSpc>
                <a:spcPct val="150000"/>
              </a:lnSpc>
            </a:pPr>
            <a:r>
              <a:rPr dirty="0" smtClean="0">
                <a:solidFill>
                  <a:schemeClr val="tx1"/>
                </a:solidFill>
              </a:rPr>
              <a:t>按钮功能：    </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切换开发环境是全屏还是嵌入；</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将压缩的</a:t>
            </a:r>
            <a:r>
              <a:rPr lang="en-US" dirty="0" smtClean="0">
                <a:solidFill>
                  <a:schemeClr val="tx1"/>
                </a:solidFill>
              </a:rPr>
              <a:t>JS</a:t>
            </a:r>
            <a:r>
              <a:rPr dirty="0" smtClean="0">
                <a:solidFill>
                  <a:schemeClr val="tx1"/>
                </a:solidFill>
              </a:rPr>
              <a:t>文件格式化；</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定位页面元素；</a:t>
            </a:r>
            <a:endParaRPr lang="en-US" altLang="zh-CN" dirty="0" smtClean="0">
              <a:solidFill>
                <a:schemeClr val="tx1"/>
              </a:solidFill>
            </a:endParaRPr>
          </a:p>
          <a:p>
            <a:pPr lvl="3">
              <a:lnSpc>
                <a:spcPct val="150000"/>
              </a:lnSpc>
            </a:pPr>
            <a:endParaRPr lang="en-US" altLang="zh-CN" dirty="0">
              <a:solidFill>
                <a:schemeClr val="tx1"/>
              </a:solidFill>
            </a:endParaRPr>
          </a:p>
        </p:txBody>
      </p:sp>
      <p:pic>
        <p:nvPicPr>
          <p:cNvPr id="14" name="图片 13" descr="e5.png"/>
          <p:cNvPicPr>
            <a:picLocks/>
          </p:cNvPicPr>
          <p:nvPr/>
        </p:nvPicPr>
        <p:blipFill>
          <a:blip r:embed="rId3"/>
          <a:stretch>
            <a:fillRect/>
          </a:stretch>
        </p:blipFill>
        <p:spPr>
          <a:xfrm>
            <a:off x="2215670" y="3809139"/>
            <a:ext cx="288000" cy="162000"/>
          </a:xfrm>
          <a:prstGeom prst="rect">
            <a:avLst/>
          </a:prstGeom>
          <a:ln>
            <a:solidFill>
              <a:schemeClr val="tx1"/>
            </a:solidFill>
          </a:ln>
        </p:spPr>
      </p:pic>
      <p:pic>
        <p:nvPicPr>
          <p:cNvPr id="15" name="图片 14" descr="e6.png"/>
          <p:cNvPicPr>
            <a:picLocks/>
          </p:cNvPicPr>
          <p:nvPr/>
        </p:nvPicPr>
        <p:blipFill>
          <a:blip r:embed="rId4"/>
          <a:stretch>
            <a:fillRect/>
          </a:stretch>
        </p:blipFill>
        <p:spPr>
          <a:xfrm>
            <a:off x="2215670" y="4130610"/>
            <a:ext cx="288000" cy="162000"/>
          </a:xfrm>
          <a:prstGeom prst="rect">
            <a:avLst/>
          </a:prstGeom>
          <a:ln>
            <a:solidFill>
              <a:schemeClr val="tx1"/>
            </a:solidFill>
          </a:ln>
        </p:spPr>
      </p:pic>
      <p:pic>
        <p:nvPicPr>
          <p:cNvPr id="16" name="图片 15" descr="e7.png"/>
          <p:cNvPicPr>
            <a:picLocks/>
          </p:cNvPicPr>
          <p:nvPr/>
        </p:nvPicPr>
        <p:blipFill>
          <a:blip r:embed="rId5"/>
          <a:stretch>
            <a:fillRect/>
          </a:stretch>
        </p:blipFill>
        <p:spPr>
          <a:xfrm>
            <a:off x="2215670" y="4425974"/>
            <a:ext cx="288000" cy="162000"/>
          </a:xfrm>
          <a:prstGeom prst="rect">
            <a:avLst/>
          </a:prstGeom>
          <a:ln>
            <a:solidFill>
              <a:schemeClr val="tx1"/>
            </a:solidFill>
          </a:ln>
        </p:spPr>
      </p:pic>
      <p:sp>
        <p:nvSpPr>
          <p:cNvPr id="8" name="矩形 7"/>
          <p:cNvSpPr/>
          <p:nvPr/>
        </p:nvSpPr>
        <p:spPr>
          <a:xfrm>
            <a:off x="539552" y="573528"/>
            <a:ext cx="108012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IE</a:t>
            </a:r>
            <a:r>
              <a:rPr lang="zh-CN" altLang="en-US" b="1" kern="0" dirty="0" smtClean="0">
                <a:solidFill>
                  <a:schemeClr val="bg1"/>
                </a:solidFill>
                <a:latin typeface="微软雅黑" panose="020B0503020204020204" pitchFamily="34" charset="-122"/>
                <a:ea typeface="微软雅黑" panose="020B0503020204020204" pitchFamily="34" charset="-122"/>
              </a:rPr>
              <a:t>调试</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28992013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lang="zh-CN" altLang="en-US" dirty="0" smtClean="0"/>
              <a:t>培训目标</a:t>
            </a:r>
            <a:r>
              <a:rPr lang="zh-CN" altLang="en-US" dirty="0" smtClean="0">
                <a:solidFill>
                  <a:schemeClr val="bg1"/>
                </a:solidFill>
              </a:rPr>
              <a:t>六大增长动力：</a:t>
            </a:r>
            <a:r>
              <a:rPr lang="zh-CN" altLang="en-US" dirty="0">
                <a:solidFill>
                  <a:schemeClr val="bg1"/>
                </a:solidFill>
              </a:rPr>
              <a:t>财务共享推广</a:t>
            </a:r>
            <a:r>
              <a:rPr lang="zh-CN" altLang="en-US" dirty="0" smtClean="0">
                <a:solidFill>
                  <a:schemeClr val="bg1"/>
                </a:solidFill>
              </a:rPr>
              <a:t>策略</a:t>
            </a:r>
            <a:endParaRPr kumimoji="1" lang="zh-CN" altLang="en-US" dirty="0">
              <a:solidFill>
                <a:schemeClr val="bg1"/>
              </a:solidFill>
            </a:endParaRPr>
          </a:p>
        </p:txBody>
      </p:sp>
      <p:grpSp>
        <p:nvGrpSpPr>
          <p:cNvPr id="16" name="组合 15"/>
          <p:cNvGrpSpPr/>
          <p:nvPr/>
        </p:nvGrpSpPr>
        <p:grpSpPr>
          <a:xfrm>
            <a:off x="539552" y="843558"/>
            <a:ext cx="8064896" cy="3528392"/>
            <a:chOff x="3347864" y="1347614"/>
            <a:chExt cx="5184576" cy="2308900"/>
          </a:xfrm>
        </p:grpSpPr>
        <p:sp>
          <p:nvSpPr>
            <p:cNvPr id="18" name="矩形 17"/>
            <p:cNvSpPr/>
            <p:nvPr/>
          </p:nvSpPr>
          <p:spPr>
            <a:xfrm>
              <a:off x="4548503" y="2130414"/>
              <a:ext cx="3983937" cy="72936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了解</a:t>
              </a:r>
              <a:r>
                <a:rPr kumimoji="1" lang="en-US" altLang="zh-CN" sz="1400" dirty="0" err="1" smtClean="0">
                  <a:solidFill>
                    <a:srgbClr val="FFFFFF"/>
                  </a:solidFill>
                  <a:latin typeface="微软雅黑"/>
                  <a:ea typeface="微软雅黑"/>
                  <a:cs typeface="微软雅黑"/>
                </a:rPr>
                <a:t>Eventbus</a:t>
              </a:r>
              <a:r>
                <a:rPr kumimoji="1" lang="zh-CN" altLang="en-US" sz="1400" dirty="0" smtClean="0">
                  <a:solidFill>
                    <a:srgbClr val="FFFFFF"/>
                  </a:solidFill>
                  <a:latin typeface="微软雅黑"/>
                  <a:ea typeface="微软雅黑"/>
                  <a:cs typeface="微软雅黑"/>
                </a:rPr>
                <a:t>的概念</a:t>
              </a:r>
              <a:endParaRPr kumimoji="1" lang="en-US" altLang="zh-CN" sz="14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掌握如何实现前台</a:t>
              </a:r>
              <a:r>
                <a:rPr kumimoji="1" lang="en-US" altLang="zh-CN" sz="1400" dirty="0" smtClean="0">
                  <a:solidFill>
                    <a:srgbClr val="FFFFFF"/>
                  </a:solidFill>
                  <a:latin typeface="微软雅黑"/>
                  <a:ea typeface="微软雅黑"/>
                  <a:cs typeface="微软雅黑"/>
                </a:rPr>
                <a:t>JS</a:t>
              </a:r>
              <a:r>
                <a:rPr kumimoji="1" lang="zh-CN" altLang="en-US" sz="1400" dirty="0" smtClean="0">
                  <a:solidFill>
                    <a:srgbClr val="FFFFFF"/>
                  </a:solidFill>
                  <a:latin typeface="微软雅黑"/>
                  <a:ea typeface="微软雅黑"/>
                  <a:cs typeface="微软雅黑"/>
                </a:rPr>
                <a:t>逻辑</a:t>
              </a:r>
              <a:endParaRPr kumimoji="1" lang="en-US" altLang="zh-CN" sz="14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掌握如何实现</a:t>
              </a:r>
              <a:r>
                <a:rPr kumimoji="1" lang="en-US" altLang="zh-CN" sz="1400" dirty="0" smtClean="0">
                  <a:solidFill>
                    <a:srgbClr val="FFFFFF"/>
                  </a:solidFill>
                  <a:latin typeface="微软雅黑"/>
                  <a:ea typeface="微软雅黑"/>
                  <a:cs typeface="微软雅黑"/>
                </a:rPr>
                <a:t>WEB</a:t>
              </a:r>
              <a:r>
                <a:rPr kumimoji="1" lang="zh-CN" altLang="en-US" sz="1400" dirty="0" smtClean="0">
                  <a:solidFill>
                    <a:srgbClr val="FFFFFF"/>
                  </a:solidFill>
                  <a:latin typeface="微软雅黑"/>
                  <a:ea typeface="微软雅黑"/>
                  <a:cs typeface="微软雅黑"/>
                </a:rPr>
                <a:t>服务层逻辑</a:t>
              </a:r>
              <a:endParaRPr kumimoji="1" lang="en-US" altLang="zh-CN" sz="1400" dirty="0">
                <a:solidFill>
                  <a:srgbClr val="FFFFFF"/>
                </a:solidFill>
                <a:latin typeface="微软雅黑"/>
                <a:ea typeface="微软雅黑"/>
                <a:cs typeface="微软雅黑"/>
              </a:endParaRPr>
            </a:p>
          </p:txBody>
        </p:sp>
        <p:sp>
          <p:nvSpPr>
            <p:cNvPr id="21" name="矩形 20"/>
            <p:cNvSpPr/>
            <p:nvPr/>
          </p:nvSpPr>
          <p:spPr>
            <a:xfrm>
              <a:off x="3347864" y="2130414"/>
              <a:ext cx="1138159" cy="729368"/>
            </a:xfrm>
            <a:prstGeom prst="rect">
              <a:avLst/>
            </a:prstGeom>
            <a:solidFill>
              <a:srgbClr val="EA8A1C"/>
            </a:solidFill>
          </p:spPr>
          <p:txBody>
            <a:bodyPr vert="horz" lIns="91440" tIns="45720" rIns="91440" bIns="45720" rtlCol="0" anchor="ctr">
              <a:normAutofit/>
            </a:bodyPr>
            <a:lstStyle/>
            <a:p>
              <a:pPr algn="ctr" defTabSz="457200">
                <a:spcBef>
                  <a:spcPct val="20000"/>
                </a:spcBef>
                <a:buSzPct val="100000"/>
              </a:pPr>
              <a:r>
                <a:rPr kumimoji="1" lang="zh-CN" altLang="en-US" sz="2000" b="1" dirty="0" smtClean="0">
                  <a:solidFill>
                    <a:srgbClr val="FFFFFF"/>
                  </a:solidFill>
                  <a:latin typeface="微软雅黑"/>
                  <a:ea typeface="微软雅黑"/>
                  <a:cs typeface="微软雅黑"/>
                </a:rPr>
                <a:t>掌握单据的业务逻辑实现</a:t>
              </a:r>
              <a:endParaRPr kumimoji="1" lang="en-US" altLang="zh-CN" sz="2000" b="1" dirty="0">
                <a:solidFill>
                  <a:srgbClr val="FFFFFF"/>
                </a:solidFill>
                <a:latin typeface="微软雅黑"/>
                <a:ea typeface="微软雅黑"/>
                <a:cs typeface="微软雅黑"/>
              </a:endParaRPr>
            </a:p>
          </p:txBody>
        </p:sp>
        <p:sp>
          <p:nvSpPr>
            <p:cNvPr id="25" name="矩形 24"/>
            <p:cNvSpPr/>
            <p:nvPr/>
          </p:nvSpPr>
          <p:spPr>
            <a:xfrm>
              <a:off x="3347864" y="1347614"/>
              <a:ext cx="1138159" cy="729368"/>
            </a:xfrm>
            <a:prstGeom prst="rect">
              <a:avLst/>
            </a:prstGeom>
            <a:solidFill>
              <a:srgbClr val="00B0F0"/>
            </a:solidFill>
          </p:spPr>
          <p:txBody>
            <a:bodyPr vert="horz" lIns="91440" tIns="45720" rIns="91440" bIns="45720" rtlCol="0" anchor="ctr">
              <a:normAutofit/>
            </a:bodyPr>
            <a:lstStyle/>
            <a:p>
              <a:pPr algn="ctr" defTabSz="457200">
                <a:spcBef>
                  <a:spcPct val="20000"/>
                </a:spcBef>
                <a:buSzPct val="100000"/>
              </a:pPr>
              <a:r>
                <a:rPr kumimoji="1" lang="zh-CN" altLang="en-US" b="1" dirty="0">
                  <a:solidFill>
                    <a:srgbClr val="FFFFFF"/>
                  </a:solidFill>
                  <a:latin typeface="微软雅黑"/>
                  <a:ea typeface="微软雅黑"/>
                  <a:cs typeface="微软雅黑"/>
                </a:rPr>
                <a:t>掌握页面基本</a:t>
              </a:r>
              <a:r>
                <a:rPr kumimoji="1" lang="zh-CN" altLang="en-US" b="1" dirty="0" smtClean="0">
                  <a:solidFill>
                    <a:srgbClr val="FFFFFF"/>
                  </a:solidFill>
                  <a:latin typeface="微软雅黑"/>
                  <a:ea typeface="微软雅黑"/>
                  <a:cs typeface="微软雅黑"/>
                </a:rPr>
                <a:t>布局</a:t>
              </a:r>
              <a:endParaRPr kumimoji="1" lang="en-US" altLang="zh-CN" sz="2000" b="1" dirty="0">
                <a:solidFill>
                  <a:srgbClr val="FFFFFF"/>
                </a:solidFill>
                <a:latin typeface="微软雅黑"/>
                <a:ea typeface="微软雅黑"/>
                <a:cs typeface="微软雅黑"/>
              </a:endParaRPr>
            </a:p>
          </p:txBody>
        </p:sp>
        <p:sp>
          <p:nvSpPr>
            <p:cNvPr id="26" name="矩形 25"/>
            <p:cNvSpPr/>
            <p:nvPr/>
          </p:nvSpPr>
          <p:spPr>
            <a:xfrm>
              <a:off x="4548503" y="1347615"/>
              <a:ext cx="3983937" cy="729367"/>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r>
                <a:rPr lang="zh-CN" altLang="en-US" sz="1400" dirty="0" smtClean="0">
                  <a:solidFill>
                    <a:srgbClr val="FFFFFF"/>
                  </a:solidFill>
                  <a:latin typeface="微软雅黑"/>
                  <a:ea typeface="微软雅黑"/>
                  <a:cs typeface="微软雅黑"/>
                </a:rPr>
                <a:t>按钮</a:t>
              </a:r>
              <a:endParaRPr lang="en-US" altLang="zh-CN" sz="1400" dirty="0" smtClean="0">
                <a:solidFill>
                  <a:srgbClr val="FFFFFF"/>
                </a:solidFill>
                <a:latin typeface="微软雅黑"/>
                <a:ea typeface="微软雅黑"/>
                <a:cs typeface="微软雅黑"/>
              </a:endParaRPr>
            </a:p>
            <a:p>
              <a:pPr marL="342900" lvl="0" indent="-342900" defTabSz="457200">
                <a:lnSpc>
                  <a:spcPct val="120000"/>
                </a:lnSpc>
                <a:spcBef>
                  <a:spcPct val="20000"/>
                </a:spcBef>
                <a:buSzPct val="100000"/>
                <a:buFont typeface="Arial"/>
                <a:buChar char="•"/>
              </a:pPr>
              <a:r>
                <a:rPr lang="zh-CN" altLang="en-US" sz="1400" dirty="0" smtClean="0">
                  <a:solidFill>
                    <a:srgbClr val="FFFFFF"/>
                  </a:solidFill>
                  <a:latin typeface="微软雅黑"/>
                  <a:ea typeface="微软雅黑"/>
                  <a:cs typeface="微软雅黑"/>
                </a:rPr>
                <a:t>通用查询</a:t>
              </a:r>
              <a:r>
                <a:rPr lang="zh-CN" altLang="en-US" sz="1400" dirty="0">
                  <a:solidFill>
                    <a:srgbClr val="FFFFFF"/>
                  </a:solidFill>
                  <a:latin typeface="微软雅黑"/>
                  <a:ea typeface="微软雅黑"/>
                  <a:cs typeface="微软雅黑"/>
                </a:rPr>
                <a:t>与</a:t>
              </a:r>
              <a:r>
                <a:rPr lang="zh-CN" altLang="en-US" sz="1400" dirty="0" smtClean="0">
                  <a:solidFill>
                    <a:srgbClr val="FFFFFF"/>
                  </a:solidFill>
                  <a:latin typeface="微软雅黑"/>
                  <a:ea typeface="微软雅黑"/>
                  <a:cs typeface="微软雅黑"/>
                </a:rPr>
                <a:t>查询表格</a:t>
              </a:r>
              <a:endParaRPr lang="en-US" altLang="zh-CN" sz="1400" dirty="0" smtClean="0">
                <a:solidFill>
                  <a:srgbClr val="FFFFFF"/>
                </a:solidFill>
                <a:latin typeface="微软雅黑"/>
                <a:ea typeface="微软雅黑"/>
                <a:cs typeface="微软雅黑"/>
              </a:endParaRPr>
            </a:p>
            <a:p>
              <a:pPr marL="342900" lvl="0" indent="-342900" defTabSz="457200">
                <a:lnSpc>
                  <a:spcPct val="120000"/>
                </a:lnSpc>
                <a:spcBef>
                  <a:spcPct val="20000"/>
                </a:spcBef>
                <a:buSzPct val="100000"/>
                <a:buFont typeface="Arial"/>
                <a:buChar char="•"/>
              </a:pPr>
              <a:r>
                <a:rPr lang="en-US" altLang="zh-CN" sz="1400" dirty="0" smtClean="0">
                  <a:solidFill>
                    <a:srgbClr val="FFFFFF"/>
                  </a:solidFill>
                  <a:latin typeface="微软雅黑"/>
                  <a:ea typeface="微软雅黑"/>
                  <a:cs typeface="微软雅黑"/>
                </a:rPr>
                <a:t>Form</a:t>
              </a:r>
              <a:r>
                <a:rPr lang="zh-CN" altLang="en-US" sz="1400" dirty="0" smtClean="0">
                  <a:solidFill>
                    <a:srgbClr val="FFFFFF"/>
                  </a:solidFill>
                  <a:latin typeface="微软雅黑"/>
                  <a:ea typeface="微软雅黑"/>
                  <a:cs typeface="微软雅黑"/>
                </a:rPr>
                <a:t>控件</a:t>
              </a:r>
              <a:r>
                <a:rPr lang="zh-CN" altLang="en-US" sz="1400" dirty="0">
                  <a:solidFill>
                    <a:srgbClr val="FFFFFF"/>
                  </a:solidFill>
                  <a:latin typeface="微软雅黑"/>
                  <a:ea typeface="微软雅黑"/>
                  <a:cs typeface="微软雅黑"/>
                </a:rPr>
                <a:t>与</a:t>
              </a:r>
              <a:r>
                <a:rPr lang="zh-CN" altLang="en-US" sz="1400" dirty="0" smtClean="0">
                  <a:solidFill>
                    <a:srgbClr val="FFFFFF"/>
                  </a:solidFill>
                  <a:latin typeface="微软雅黑"/>
                  <a:ea typeface="微软雅黑"/>
                  <a:cs typeface="微软雅黑"/>
                </a:rPr>
                <a:t>分录表格</a:t>
              </a:r>
              <a:endParaRPr lang="en-US" altLang="zh-CN" sz="1400" dirty="0" smtClean="0">
                <a:solidFill>
                  <a:srgbClr val="FFFFFF"/>
                </a:solidFill>
                <a:latin typeface="微软雅黑"/>
                <a:ea typeface="微软雅黑"/>
                <a:cs typeface="微软雅黑"/>
              </a:endParaRPr>
            </a:p>
          </p:txBody>
        </p:sp>
        <p:sp>
          <p:nvSpPr>
            <p:cNvPr id="27" name="矩形 26"/>
            <p:cNvSpPr/>
            <p:nvPr/>
          </p:nvSpPr>
          <p:spPr>
            <a:xfrm>
              <a:off x="4548503" y="2927146"/>
              <a:ext cx="3983937" cy="729367"/>
            </a:xfrm>
            <a:prstGeom prst="rect">
              <a:avLst/>
            </a:prstGeom>
            <a:solidFill>
              <a:srgbClr val="00CC00"/>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en-US" altLang="zh-CN" sz="1400" dirty="0" err="1" smtClean="0">
                  <a:solidFill>
                    <a:srgbClr val="FFFFFF"/>
                  </a:solidFill>
                  <a:latin typeface="微软雅黑"/>
                  <a:ea typeface="微软雅黑"/>
                  <a:cs typeface="微软雅黑"/>
                </a:rPr>
                <a:t>Js</a:t>
              </a:r>
              <a:r>
                <a:rPr kumimoji="1" lang="zh-CN" altLang="en-US" sz="1400" dirty="0" smtClean="0">
                  <a:solidFill>
                    <a:srgbClr val="FFFFFF"/>
                  </a:solidFill>
                  <a:latin typeface="微软雅黑"/>
                  <a:ea typeface="微软雅黑"/>
                  <a:cs typeface="微软雅黑"/>
                </a:rPr>
                <a:t>调试方法</a:t>
              </a:r>
              <a:endParaRPr kumimoji="1" lang="en-US" altLang="zh-CN" sz="14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en-US" altLang="zh-CN" sz="1400" dirty="0" smtClean="0">
                  <a:solidFill>
                    <a:srgbClr val="FFFFFF"/>
                  </a:solidFill>
                  <a:latin typeface="微软雅黑"/>
                  <a:ea typeface="微软雅黑"/>
                  <a:cs typeface="微软雅黑"/>
                </a:rPr>
                <a:t>Java</a:t>
              </a:r>
              <a:r>
                <a:rPr kumimoji="1" lang="zh-CN" altLang="en-US" sz="1400" dirty="0" smtClean="0">
                  <a:solidFill>
                    <a:srgbClr val="FFFFFF"/>
                  </a:solidFill>
                  <a:latin typeface="微软雅黑"/>
                  <a:ea typeface="微软雅黑"/>
                  <a:cs typeface="微软雅黑"/>
                </a:rPr>
                <a:t>调试方法</a:t>
              </a:r>
              <a:endParaRPr kumimoji="1" lang="en-US" altLang="zh-CN" sz="1400" dirty="0">
                <a:solidFill>
                  <a:srgbClr val="FFFFFF"/>
                </a:solidFill>
                <a:latin typeface="微软雅黑"/>
                <a:ea typeface="微软雅黑"/>
                <a:cs typeface="微软雅黑"/>
              </a:endParaRPr>
            </a:p>
          </p:txBody>
        </p:sp>
        <p:sp>
          <p:nvSpPr>
            <p:cNvPr id="28" name="矩形 27"/>
            <p:cNvSpPr/>
            <p:nvPr/>
          </p:nvSpPr>
          <p:spPr>
            <a:xfrm>
              <a:off x="3347864" y="2927146"/>
              <a:ext cx="1138159" cy="729368"/>
            </a:xfrm>
            <a:prstGeom prst="rect">
              <a:avLst/>
            </a:prstGeom>
            <a:solidFill>
              <a:srgbClr val="00CC0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solidFill>
                    <a:srgbClr val="FFFFFF"/>
                  </a:solidFill>
                  <a:latin typeface="微软雅黑"/>
                  <a:ea typeface="微软雅黑"/>
                  <a:cs typeface="微软雅黑"/>
                </a:rPr>
                <a:t>掌握调试方法</a:t>
              </a:r>
              <a:endParaRPr kumimoji="1" lang="en-US" altLang="zh-CN" sz="2000" b="1" dirty="0">
                <a:solidFill>
                  <a:srgbClr val="FFFFFF"/>
                </a:solidFill>
                <a:latin typeface="微软雅黑"/>
                <a:ea typeface="微软雅黑"/>
                <a:cs typeface="微软雅黑"/>
              </a:endParaRPr>
            </a:p>
          </p:txBody>
        </p:sp>
      </p:grpSp>
    </p:spTree>
    <p:extLst>
      <p:ext uri="{BB962C8B-B14F-4D97-AF65-F5344CB8AC3E}">
        <p14:creationId xmlns="" xmlns:p14="http://schemas.microsoft.com/office/powerpoint/2010/main" val="250772906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t>IE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158462"/>
          </a:xfrm>
        </p:spPr>
        <p:txBody>
          <a:bodyPr>
            <a:normAutofit/>
          </a:bodyPr>
          <a:lstStyle/>
          <a:p>
            <a:pPr lvl="2">
              <a:lnSpc>
                <a:spcPct val="150000"/>
              </a:lnSpc>
            </a:pPr>
            <a:endParaRPr lang="en-US" altLang="zh-CN" sz="2000" dirty="0" smtClean="0">
              <a:solidFill>
                <a:schemeClr val="tx1"/>
              </a:solidFill>
            </a:endParaRPr>
          </a:p>
          <a:p>
            <a:pPr lvl="2">
              <a:lnSpc>
                <a:spcPct val="150000"/>
              </a:lnSpc>
            </a:pPr>
            <a:r>
              <a:rPr lang="en-US" altLang="zh-CN" b="1" dirty="0" smtClean="0">
                <a:solidFill>
                  <a:schemeClr val="tx1"/>
                </a:solidFill>
              </a:rPr>
              <a:t>HTML </a:t>
            </a:r>
            <a:r>
              <a:rPr lang="zh-CN" altLang="en-US" b="1" dirty="0">
                <a:solidFill>
                  <a:schemeClr val="tx1"/>
                </a:solidFill>
              </a:rPr>
              <a:t>面板</a:t>
            </a:r>
            <a:endParaRPr lang="en-US" altLang="zh-CN" b="1" dirty="0" smtClean="0">
              <a:solidFill>
                <a:schemeClr val="tx1"/>
              </a:solidFill>
            </a:endParaRPr>
          </a:p>
          <a:p>
            <a:pPr lvl="3">
              <a:lnSpc>
                <a:spcPct val="150000"/>
              </a:lnSpc>
            </a:pPr>
            <a:r>
              <a:rPr dirty="0" smtClean="0">
                <a:solidFill>
                  <a:schemeClr val="tx1"/>
                </a:solidFill>
              </a:rPr>
              <a:t>查看当前选中元素的嵌套路径</a:t>
            </a:r>
            <a:endParaRPr lang="en-US" dirty="0" smtClean="0">
              <a:solidFill>
                <a:schemeClr val="tx1"/>
              </a:solidFill>
            </a:endParaRPr>
          </a:p>
          <a:p>
            <a:pPr lvl="3">
              <a:lnSpc>
                <a:spcPct val="150000"/>
              </a:lnSpc>
            </a:pPr>
            <a:r>
              <a:rPr dirty="0" smtClean="0">
                <a:solidFill>
                  <a:schemeClr val="tx1"/>
                </a:solidFill>
              </a:rPr>
              <a:t>查看或编辑当前选中元素的样式</a:t>
            </a:r>
            <a:endParaRPr lang="en-US" dirty="0" smtClean="0">
              <a:solidFill>
                <a:schemeClr val="tx1"/>
              </a:solidFill>
            </a:endParaRPr>
          </a:p>
          <a:p>
            <a:pPr lvl="3">
              <a:lnSpc>
                <a:spcPct val="150000"/>
              </a:lnSpc>
            </a:pPr>
            <a:r>
              <a:rPr dirty="0" smtClean="0">
                <a:solidFill>
                  <a:schemeClr val="tx1"/>
                </a:solidFill>
              </a:rPr>
              <a:t>查看选中元素的布局</a:t>
            </a:r>
            <a:endParaRPr lang="en-US" altLang="zh-CN" dirty="0" smtClean="0">
              <a:solidFill>
                <a:schemeClr val="tx1"/>
              </a:solidFill>
            </a:endParaRPr>
          </a:p>
        </p:txBody>
      </p:sp>
      <p:pic>
        <p:nvPicPr>
          <p:cNvPr id="8" name="图片 7" descr="e1.png"/>
          <p:cNvPicPr>
            <a:picLocks noChangeAspect="1"/>
          </p:cNvPicPr>
          <p:nvPr/>
        </p:nvPicPr>
        <p:blipFill>
          <a:blip r:embed="rId3"/>
          <a:stretch>
            <a:fillRect/>
          </a:stretch>
        </p:blipFill>
        <p:spPr>
          <a:xfrm>
            <a:off x="1000100" y="2638438"/>
            <a:ext cx="7429552" cy="2093552"/>
          </a:xfrm>
          <a:prstGeom prst="rect">
            <a:avLst/>
          </a:prstGeom>
        </p:spPr>
      </p:pic>
      <p:sp>
        <p:nvSpPr>
          <p:cNvPr id="6" name="矩形 5"/>
          <p:cNvSpPr/>
          <p:nvPr/>
        </p:nvSpPr>
        <p:spPr>
          <a:xfrm>
            <a:off x="539552" y="573144"/>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97644940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t>IE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脚本</a:t>
            </a:r>
            <a:r>
              <a:rPr lang="zh-CN" altLang="en-US" b="1" dirty="0" smtClean="0">
                <a:solidFill>
                  <a:schemeClr val="tx1"/>
                </a:solidFill>
              </a:rPr>
              <a:t>面板</a:t>
            </a:r>
            <a:endParaRPr lang="en-US" altLang="zh-CN" b="1" dirty="0" smtClean="0">
              <a:solidFill>
                <a:schemeClr val="tx1"/>
              </a:solidFill>
            </a:endParaRPr>
          </a:p>
          <a:p>
            <a:pPr lvl="3">
              <a:lnSpc>
                <a:spcPct val="150000"/>
              </a:lnSpc>
            </a:pPr>
            <a:r>
              <a:rPr dirty="0" smtClean="0">
                <a:solidFill>
                  <a:schemeClr val="tx1"/>
                </a:solidFill>
              </a:rPr>
              <a:t>查看当前站点的</a:t>
            </a:r>
            <a:r>
              <a:rPr lang="en-US" dirty="0" smtClean="0">
                <a:solidFill>
                  <a:schemeClr val="tx1"/>
                </a:solidFill>
              </a:rPr>
              <a:t>CSS</a:t>
            </a:r>
            <a:r>
              <a:rPr dirty="0" smtClean="0">
                <a:solidFill>
                  <a:schemeClr val="tx1"/>
                </a:solidFill>
              </a:rPr>
              <a:t>、</a:t>
            </a:r>
            <a:r>
              <a:rPr lang="en-US" dirty="0" smtClean="0">
                <a:solidFill>
                  <a:schemeClr val="tx1"/>
                </a:solidFill>
              </a:rPr>
              <a:t>JS</a:t>
            </a:r>
            <a:r>
              <a:rPr dirty="0" smtClean="0">
                <a:solidFill>
                  <a:schemeClr val="tx1"/>
                </a:solidFill>
              </a:rPr>
              <a:t>文件</a:t>
            </a:r>
            <a:endParaRPr lang="en-US" dirty="0" smtClean="0">
              <a:solidFill>
                <a:schemeClr val="tx1"/>
              </a:solidFill>
            </a:endParaRPr>
          </a:p>
          <a:p>
            <a:pPr lvl="3">
              <a:lnSpc>
                <a:spcPct val="150000"/>
              </a:lnSpc>
            </a:pPr>
            <a:r>
              <a:rPr dirty="0" smtClean="0">
                <a:solidFill>
                  <a:schemeClr val="tx1"/>
                </a:solidFill>
              </a:rPr>
              <a:t>加断点调试</a:t>
            </a:r>
            <a:r>
              <a:rPr lang="en-US" dirty="0" smtClean="0">
                <a:solidFill>
                  <a:schemeClr val="tx1"/>
                </a:solidFill>
              </a:rPr>
              <a:t>JS</a:t>
            </a:r>
            <a:r>
              <a:rPr dirty="0" smtClean="0">
                <a:solidFill>
                  <a:schemeClr val="tx1"/>
                </a:solidFill>
              </a:rPr>
              <a:t>代码：单步、跳出跳入循环、调用堆栈、查看变量值</a:t>
            </a:r>
            <a:endParaRPr lang="en-US" dirty="0" smtClean="0">
              <a:solidFill>
                <a:schemeClr val="tx1"/>
              </a:solidFill>
            </a:endParaRPr>
          </a:p>
        </p:txBody>
      </p:sp>
      <p:pic>
        <p:nvPicPr>
          <p:cNvPr id="8" name="图片 7" descr="e2.png"/>
          <p:cNvPicPr>
            <a:picLocks noChangeAspect="1"/>
          </p:cNvPicPr>
          <p:nvPr/>
        </p:nvPicPr>
        <p:blipFill>
          <a:blip r:embed="rId3"/>
          <a:stretch>
            <a:fillRect/>
          </a:stretch>
        </p:blipFill>
        <p:spPr>
          <a:xfrm>
            <a:off x="857224" y="2283718"/>
            <a:ext cx="7786742" cy="2518190"/>
          </a:xfrm>
          <a:prstGeom prst="rect">
            <a:avLst/>
          </a:prstGeom>
        </p:spPr>
      </p:pic>
      <p:sp>
        <p:nvSpPr>
          <p:cNvPr id="6" name="矩形 5"/>
          <p:cNvSpPr/>
          <p:nvPr/>
        </p:nvSpPr>
        <p:spPr>
          <a:xfrm>
            <a:off x="539552" y="563611"/>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36599980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t>（</a:t>
            </a:r>
            <a:r>
              <a:rPr lang="en-US" altLang="zh-CN" b="1" dirty="0"/>
              <a:t>IE</a:t>
            </a:r>
            <a:r>
              <a:rPr lang="zh-CN" altLang="en-US" b="1" dirty="0">
                <a:latin typeface="楷体" pitchFamily="49" charset="-122"/>
                <a:ea typeface="楷体" pitchFamily="49" charset="-122"/>
              </a:rPr>
              <a:t>调试</a:t>
            </a:r>
            <a:r>
              <a:rPr lang="zh-CN" altLang="en-US" b="1" dirty="0"/>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66474"/>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网络</a:t>
            </a:r>
            <a:r>
              <a:rPr lang="zh-CN" altLang="en-US" b="1" dirty="0" smtClean="0">
                <a:solidFill>
                  <a:schemeClr val="tx1"/>
                </a:solidFill>
              </a:rPr>
              <a:t>面板</a:t>
            </a:r>
            <a:endParaRPr lang="en-US" altLang="zh-CN" b="1" dirty="0" smtClean="0">
              <a:solidFill>
                <a:schemeClr val="tx1"/>
              </a:solidFill>
            </a:endParaRPr>
          </a:p>
          <a:p>
            <a:pPr lvl="3">
              <a:lnSpc>
                <a:spcPct val="150000"/>
              </a:lnSpc>
            </a:pPr>
            <a:r>
              <a:rPr dirty="0" smtClean="0">
                <a:solidFill>
                  <a:schemeClr val="tx1"/>
                </a:solidFill>
              </a:rPr>
              <a:t>点击开始捕捉，可以查看站点在一个动作时都加载了哪些文件</a:t>
            </a:r>
            <a:endParaRPr lang="en-US" dirty="0" smtClean="0">
              <a:solidFill>
                <a:schemeClr val="tx1"/>
              </a:solidFill>
            </a:endParaRPr>
          </a:p>
          <a:p>
            <a:pPr lvl="3">
              <a:lnSpc>
                <a:spcPct val="150000"/>
              </a:lnSpc>
            </a:pPr>
            <a:r>
              <a:rPr dirty="0" smtClean="0">
                <a:solidFill>
                  <a:schemeClr val="tx1"/>
                </a:solidFill>
              </a:rPr>
              <a:t>查看文件有没有正确加载、加载方式、状态、类型、大小、所用时间</a:t>
            </a:r>
            <a:endParaRPr lang="en-US" dirty="0" smtClean="0">
              <a:solidFill>
                <a:schemeClr val="tx1"/>
              </a:solidFill>
            </a:endParaRPr>
          </a:p>
          <a:p>
            <a:pPr lvl="3">
              <a:lnSpc>
                <a:spcPct val="150000"/>
              </a:lnSpc>
            </a:pPr>
            <a:r>
              <a:rPr dirty="0" smtClean="0">
                <a:solidFill>
                  <a:schemeClr val="tx1"/>
                </a:solidFill>
              </a:rPr>
              <a:t>点击转到详细视图，查看该文件的具体情况</a:t>
            </a:r>
            <a:endParaRPr lang="en-US" dirty="0" smtClean="0">
              <a:solidFill>
                <a:schemeClr val="tx1"/>
              </a:solidFill>
            </a:endParaRPr>
          </a:p>
        </p:txBody>
      </p:sp>
      <p:pic>
        <p:nvPicPr>
          <p:cNvPr id="11" name="图片 10" descr="e3.png"/>
          <p:cNvPicPr>
            <a:picLocks noChangeAspect="1"/>
          </p:cNvPicPr>
          <p:nvPr/>
        </p:nvPicPr>
        <p:blipFill>
          <a:blip r:embed="rId3"/>
          <a:stretch>
            <a:fillRect/>
          </a:stretch>
        </p:blipFill>
        <p:spPr>
          <a:xfrm>
            <a:off x="899592" y="2571750"/>
            <a:ext cx="7643866" cy="1232306"/>
          </a:xfrm>
          <a:prstGeom prst="rect">
            <a:avLst/>
          </a:prstGeom>
        </p:spPr>
      </p:pic>
      <p:pic>
        <p:nvPicPr>
          <p:cNvPr id="12" name="图片 11" descr="e4.png"/>
          <p:cNvPicPr>
            <a:picLocks noChangeAspect="1"/>
          </p:cNvPicPr>
          <p:nvPr/>
        </p:nvPicPr>
        <p:blipFill>
          <a:blip r:embed="rId4"/>
          <a:stretch>
            <a:fillRect/>
          </a:stretch>
        </p:blipFill>
        <p:spPr>
          <a:xfrm>
            <a:off x="895400" y="3871074"/>
            <a:ext cx="7643866" cy="1104972"/>
          </a:xfrm>
          <a:prstGeom prst="rect">
            <a:avLst/>
          </a:prstGeom>
        </p:spPr>
      </p:pic>
      <p:sp>
        <p:nvSpPr>
          <p:cNvPr id="7" name="矩形 6"/>
          <p:cNvSpPr/>
          <p:nvPr/>
        </p:nvSpPr>
        <p:spPr>
          <a:xfrm>
            <a:off x="539552" y="554053"/>
            <a:ext cx="18268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常用调试面板</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29827259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smtClean="0">
                <a:latin typeface="Times New Roman" pitchFamily="18" charset="0"/>
                <a:cs typeface="Times New Roman" pitchFamily="18" charset="0"/>
              </a:rPr>
              <a:t>（</a:t>
            </a:r>
            <a:r>
              <a:rPr lang="en-US" altLang="zh-CN" b="1" dirty="0" smtClean="0">
                <a:latin typeface="Times New Roman" pitchFamily="18" charset="0"/>
                <a:cs typeface="Times New Roman" pitchFamily="18" charset="0"/>
              </a:rPr>
              <a:t>Fiddler</a:t>
            </a:r>
            <a:r>
              <a:rPr lang="zh-CN" altLang="en-US" b="1" dirty="0" smtClean="0">
                <a:latin typeface="Times New Roman" pitchFamily="18" charset="0"/>
                <a:cs typeface="Times New Roman" pitchFamily="18" charset="0"/>
              </a:rPr>
              <a:t>）</a:t>
            </a:r>
            <a:endParaRPr lang="en-US" altLang="zh-CN" dirty="0">
              <a:latin typeface="Times New Roman" pitchFamily="18" charset="0"/>
              <a:cs typeface="Times New Roman" pitchFamily="18" charset="0"/>
            </a:endParaRPr>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dirty="0" smtClean="0">
              <a:solidFill>
                <a:schemeClr val="tx1"/>
              </a:solidFill>
            </a:endParaRPr>
          </a:p>
          <a:p>
            <a:pPr lvl="2">
              <a:lnSpc>
                <a:spcPct val="150000"/>
              </a:lnSpc>
            </a:pPr>
            <a:r>
              <a:rPr b="1" dirty="0" smtClean="0">
                <a:solidFill>
                  <a:schemeClr val="tx1"/>
                </a:solidFill>
              </a:rPr>
              <a:t>功能</a:t>
            </a:r>
          </a:p>
          <a:p>
            <a:pPr lvl="3">
              <a:lnSpc>
                <a:spcPct val="150000"/>
              </a:lnSpc>
            </a:pPr>
            <a:r>
              <a:rPr lang="en-US" altLang="zh-CN" sz="1400" dirty="0" smtClean="0">
                <a:solidFill>
                  <a:schemeClr val="tx1"/>
                </a:solidFill>
              </a:rPr>
              <a:t>Fiddler</a:t>
            </a:r>
            <a:r>
              <a:rPr sz="1400" dirty="0" smtClean="0">
                <a:solidFill>
                  <a:schemeClr val="tx1"/>
                </a:solidFill>
              </a:rPr>
              <a:t>临时更改服务器静态资源，包括</a:t>
            </a:r>
            <a:r>
              <a:rPr lang="en-US" sz="1400" dirty="0" smtClean="0">
                <a:solidFill>
                  <a:schemeClr val="tx1"/>
                </a:solidFill>
              </a:rPr>
              <a:t>JS</a:t>
            </a:r>
            <a:r>
              <a:rPr sz="1400" dirty="0" smtClean="0">
                <a:solidFill>
                  <a:schemeClr val="tx1"/>
                </a:solidFill>
              </a:rPr>
              <a:t>或</a:t>
            </a:r>
            <a:r>
              <a:rPr lang="en-US" sz="1400" dirty="0" smtClean="0">
                <a:solidFill>
                  <a:schemeClr val="tx1"/>
                </a:solidFill>
              </a:rPr>
              <a:t>CSS</a:t>
            </a:r>
            <a:r>
              <a:rPr sz="1400" dirty="0" smtClean="0">
                <a:solidFill>
                  <a:schemeClr val="tx1"/>
                </a:solidFill>
              </a:rPr>
              <a:t>文件。</a:t>
            </a:r>
          </a:p>
          <a:p>
            <a:pPr lvl="2">
              <a:lnSpc>
                <a:spcPct val="150000"/>
              </a:lnSpc>
            </a:pPr>
            <a:r>
              <a:rPr b="1" dirty="0" smtClean="0">
                <a:solidFill>
                  <a:schemeClr val="tx1"/>
                </a:solidFill>
              </a:rPr>
              <a:t>使用步骤</a:t>
            </a:r>
          </a:p>
          <a:p>
            <a:pPr marL="1714500" lvl="3" indent="-342900">
              <a:lnSpc>
                <a:spcPct val="150000"/>
              </a:lnSpc>
              <a:buFont typeface="+mj-lt"/>
              <a:buAutoNum type="arabicPeriod"/>
            </a:pPr>
            <a:r>
              <a:rPr dirty="0" smtClean="0">
                <a:solidFill>
                  <a:schemeClr val="tx1"/>
                </a:solidFill>
              </a:rPr>
              <a:t>打开</a:t>
            </a:r>
            <a:r>
              <a:rPr lang="en-US" altLang="zh-CN" dirty="0" smtClean="0">
                <a:solidFill>
                  <a:schemeClr val="tx1"/>
                </a:solidFill>
              </a:rPr>
              <a:t>Fiddler</a:t>
            </a:r>
            <a:r>
              <a:rPr lang="en-US" dirty="0" smtClean="0">
                <a:solidFill>
                  <a:schemeClr val="tx1"/>
                </a:solidFill>
              </a:rPr>
              <a:t>，</a:t>
            </a:r>
            <a:r>
              <a:rPr dirty="0" smtClean="0">
                <a:solidFill>
                  <a:schemeClr val="tx1"/>
                </a:solidFill>
              </a:rPr>
              <a:t>清空浏览器缓存，刷新页面；</a:t>
            </a:r>
          </a:p>
        </p:txBody>
      </p:sp>
      <p:pic>
        <p:nvPicPr>
          <p:cNvPr id="8" name="图片 7" descr="f1.png"/>
          <p:cNvPicPr>
            <a:picLocks noChangeAspect="1"/>
          </p:cNvPicPr>
          <p:nvPr/>
        </p:nvPicPr>
        <p:blipFill>
          <a:blip r:embed="rId3"/>
          <a:stretch>
            <a:fillRect/>
          </a:stretch>
        </p:blipFill>
        <p:spPr>
          <a:xfrm>
            <a:off x="1098178" y="2531196"/>
            <a:ext cx="7000924" cy="2056778"/>
          </a:xfrm>
          <a:prstGeom prst="rect">
            <a:avLst/>
          </a:prstGeom>
        </p:spPr>
      </p:pic>
      <p:sp>
        <p:nvSpPr>
          <p:cNvPr id="6" name="矩形 5"/>
          <p:cNvSpPr/>
          <p:nvPr/>
        </p:nvSpPr>
        <p:spPr>
          <a:xfrm>
            <a:off x="467544" y="554053"/>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38061452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Times New Roman" pitchFamily="18" charset="0"/>
                <a:cs typeface="Times New Roman" pitchFamily="18" charset="0"/>
              </a:rPr>
              <a:t>（</a:t>
            </a:r>
            <a:r>
              <a:rPr lang="en-US" altLang="zh-CN" b="1" dirty="0">
                <a:latin typeface="Times New Roman" pitchFamily="18" charset="0"/>
                <a:cs typeface="Times New Roman" pitchFamily="18" charset="0"/>
              </a:rPr>
              <a:t>Fiddler</a:t>
            </a:r>
            <a:r>
              <a:rPr lang="zh-CN" altLang="en-US" b="1" dirty="0">
                <a:latin typeface="Times New Roman" pitchFamily="18" charset="0"/>
                <a:cs typeface="Times New Roman" pitchFamily="18" charset="0"/>
              </a:rPr>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158462"/>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b="1" dirty="0" smtClean="0">
                <a:solidFill>
                  <a:schemeClr val="tx1"/>
                </a:solidFill>
              </a:rPr>
              <a:t>使用步骤</a:t>
            </a:r>
          </a:p>
          <a:p>
            <a:pPr marL="1714500" lvl="3" indent="-342900">
              <a:lnSpc>
                <a:spcPct val="150000"/>
              </a:lnSpc>
              <a:buNone/>
            </a:pPr>
            <a:r>
              <a:rPr lang="en-US" sz="1400" dirty="0" smtClean="0">
                <a:solidFill>
                  <a:schemeClr val="tx1"/>
                </a:solidFill>
              </a:rPr>
              <a:t>2.  </a:t>
            </a:r>
            <a:r>
              <a:rPr dirty="0" smtClean="0">
                <a:solidFill>
                  <a:schemeClr val="tx1"/>
                </a:solidFill>
              </a:rPr>
              <a:t>在</a:t>
            </a:r>
            <a:r>
              <a:rPr lang="en-US" dirty="0" smtClean="0">
                <a:solidFill>
                  <a:schemeClr val="tx1"/>
                </a:solidFill>
              </a:rPr>
              <a:t>F</a:t>
            </a:r>
            <a:r>
              <a:rPr lang="en-US" altLang="zh-CN" dirty="0" smtClean="0">
                <a:solidFill>
                  <a:schemeClr val="tx1"/>
                </a:solidFill>
              </a:rPr>
              <a:t>iddler</a:t>
            </a:r>
            <a:r>
              <a:rPr dirty="0" smtClean="0">
                <a:solidFill>
                  <a:schemeClr val="tx1"/>
                </a:solidFill>
              </a:rPr>
              <a:t>的左侧找到指定的文件，在右侧</a:t>
            </a:r>
            <a:r>
              <a:rPr lang="en-US" dirty="0" err="1" smtClean="0">
                <a:solidFill>
                  <a:schemeClr val="tx1"/>
                </a:solidFill>
              </a:rPr>
              <a:t>AutoResponder</a:t>
            </a:r>
            <a:r>
              <a:rPr dirty="0" smtClean="0">
                <a:solidFill>
                  <a:schemeClr val="tx1"/>
                </a:solidFill>
              </a:rPr>
              <a:t>面版中点击按钮</a:t>
            </a:r>
            <a:r>
              <a:rPr lang="en-US" dirty="0" smtClean="0">
                <a:solidFill>
                  <a:schemeClr val="tx1"/>
                </a:solidFill>
              </a:rPr>
              <a:t>Add R</a:t>
            </a:r>
            <a:r>
              <a:rPr lang="en-US" altLang="zh-CN" dirty="0" smtClean="0">
                <a:solidFill>
                  <a:schemeClr val="tx1"/>
                </a:solidFill>
              </a:rPr>
              <a:t>ule</a:t>
            </a:r>
            <a:r>
              <a:rPr lang="en-US" dirty="0" smtClean="0">
                <a:solidFill>
                  <a:schemeClr val="tx1"/>
                </a:solidFill>
              </a:rPr>
              <a:t>，</a:t>
            </a:r>
            <a:r>
              <a:rPr dirty="0" smtClean="0">
                <a:solidFill>
                  <a:schemeClr val="tx1"/>
                </a:solidFill>
              </a:rPr>
              <a:t>将左侧的文件添加到右侧中；</a:t>
            </a:r>
          </a:p>
        </p:txBody>
      </p:sp>
      <p:pic>
        <p:nvPicPr>
          <p:cNvPr id="7" name="图片 6" descr="f2.bmp"/>
          <p:cNvPicPr>
            <a:picLocks noChangeAspect="1"/>
          </p:cNvPicPr>
          <p:nvPr/>
        </p:nvPicPr>
        <p:blipFill>
          <a:blip r:embed="rId3"/>
          <a:stretch>
            <a:fillRect/>
          </a:stretch>
        </p:blipFill>
        <p:spPr>
          <a:xfrm>
            <a:off x="1187624" y="2211710"/>
            <a:ext cx="7358114" cy="2625347"/>
          </a:xfrm>
          <a:prstGeom prst="rect">
            <a:avLst/>
          </a:prstGeom>
        </p:spPr>
      </p:pic>
      <p:sp>
        <p:nvSpPr>
          <p:cNvPr id="6" name="矩形 5"/>
          <p:cNvSpPr/>
          <p:nvPr/>
        </p:nvSpPr>
        <p:spPr>
          <a:xfrm>
            <a:off x="467544" y="543862"/>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3393344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Times New Roman" pitchFamily="18" charset="0"/>
                <a:cs typeface="Times New Roman" pitchFamily="18" charset="0"/>
              </a:rPr>
              <a:t>（</a:t>
            </a:r>
            <a:r>
              <a:rPr lang="en-US" altLang="zh-CN" b="1" dirty="0">
                <a:latin typeface="Times New Roman" pitchFamily="18" charset="0"/>
                <a:cs typeface="Times New Roman" pitchFamily="18" charset="0"/>
              </a:rPr>
              <a:t>Fiddler</a:t>
            </a:r>
            <a:r>
              <a:rPr lang="zh-CN" altLang="en-US" b="1" dirty="0">
                <a:latin typeface="Times New Roman" pitchFamily="18" charset="0"/>
                <a:cs typeface="Times New Roman" pitchFamily="18" charset="0"/>
              </a:rPr>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12468"/>
          </a:xfrm>
        </p:spPr>
        <p:txBody>
          <a:bodyPr>
            <a:normAutofit/>
          </a:bodyPr>
          <a:lstStyle/>
          <a:p>
            <a:pPr marL="457200" lvl="1" indent="0">
              <a:lnSpc>
                <a:spcPct val="150000"/>
              </a:lnSpc>
              <a:buNone/>
            </a:pPr>
            <a:endParaRPr lang="en-US" altLang="zh-CN" dirty="0" smtClean="0">
              <a:solidFill>
                <a:schemeClr val="tx1"/>
              </a:solidFill>
            </a:endParaRPr>
          </a:p>
          <a:p>
            <a:pPr lvl="2">
              <a:lnSpc>
                <a:spcPct val="150000"/>
              </a:lnSpc>
            </a:pPr>
            <a:r>
              <a:rPr b="1" dirty="0" smtClean="0">
                <a:solidFill>
                  <a:schemeClr val="tx1"/>
                </a:solidFill>
              </a:rPr>
              <a:t>使用步骤</a:t>
            </a:r>
          </a:p>
          <a:p>
            <a:pPr marL="1714500" lvl="3" indent="-342900">
              <a:lnSpc>
                <a:spcPct val="150000"/>
              </a:lnSpc>
              <a:buNone/>
            </a:pPr>
            <a:r>
              <a:rPr lang="en-US" dirty="0" smtClean="0">
                <a:solidFill>
                  <a:schemeClr val="tx1"/>
                </a:solidFill>
              </a:rPr>
              <a:t>3. </a:t>
            </a:r>
            <a:r>
              <a:rPr dirty="0" smtClean="0">
                <a:solidFill>
                  <a:schemeClr val="tx1"/>
                </a:solidFill>
              </a:rPr>
              <a:t>在</a:t>
            </a:r>
            <a:r>
              <a:rPr lang="en-US" dirty="0" smtClean="0">
                <a:solidFill>
                  <a:schemeClr val="tx1"/>
                </a:solidFill>
              </a:rPr>
              <a:t>F</a:t>
            </a:r>
            <a:r>
              <a:rPr lang="en-US" altLang="zh-CN" dirty="0" smtClean="0">
                <a:solidFill>
                  <a:schemeClr val="tx1"/>
                </a:solidFill>
              </a:rPr>
              <a:t>iddler</a:t>
            </a:r>
            <a:r>
              <a:rPr dirty="0" smtClean="0">
                <a:solidFill>
                  <a:schemeClr val="tx1"/>
                </a:solidFill>
              </a:rPr>
              <a:t>的右侧选中刚添加的文件，在右侧的底部</a:t>
            </a:r>
            <a:r>
              <a:rPr lang="en-US" dirty="0" smtClean="0">
                <a:solidFill>
                  <a:schemeClr val="tx1"/>
                </a:solidFill>
              </a:rPr>
              <a:t>Rule Editor</a:t>
            </a:r>
            <a:r>
              <a:rPr dirty="0" smtClean="0">
                <a:solidFill>
                  <a:schemeClr val="tx1"/>
                </a:solidFill>
              </a:rPr>
              <a:t>第二个下拉框中选中</a:t>
            </a:r>
            <a:r>
              <a:rPr lang="en-US" altLang="zh-CN" dirty="0" smtClean="0">
                <a:solidFill>
                  <a:schemeClr val="tx1"/>
                </a:solidFill>
              </a:rPr>
              <a:t>find a file…</a:t>
            </a:r>
            <a:r>
              <a:rPr dirty="0" smtClean="0">
                <a:solidFill>
                  <a:schemeClr val="tx1"/>
                </a:solidFill>
              </a:rPr>
              <a:t>指定本地的文件；</a:t>
            </a:r>
          </a:p>
        </p:txBody>
      </p:sp>
      <p:pic>
        <p:nvPicPr>
          <p:cNvPr id="7" name="图片 6" descr="f3.bmp"/>
          <p:cNvPicPr>
            <a:picLocks noChangeAspect="1"/>
          </p:cNvPicPr>
          <p:nvPr/>
        </p:nvPicPr>
        <p:blipFill>
          <a:blip r:embed="rId3"/>
          <a:stretch>
            <a:fillRect/>
          </a:stretch>
        </p:blipFill>
        <p:spPr>
          <a:xfrm>
            <a:off x="1115616" y="2067694"/>
            <a:ext cx="7215238" cy="2732504"/>
          </a:xfrm>
          <a:prstGeom prst="rect">
            <a:avLst/>
          </a:prstGeom>
        </p:spPr>
      </p:pic>
      <p:sp>
        <p:nvSpPr>
          <p:cNvPr id="6" name="矩形 5"/>
          <p:cNvSpPr/>
          <p:nvPr/>
        </p:nvSpPr>
        <p:spPr>
          <a:xfrm>
            <a:off x="395536" y="565874"/>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02038237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Times New Roman" pitchFamily="18" charset="0"/>
                <a:cs typeface="Times New Roman" pitchFamily="18" charset="0"/>
              </a:rPr>
              <a:t>（</a:t>
            </a:r>
            <a:r>
              <a:rPr lang="en-US" altLang="zh-CN" b="1" dirty="0">
                <a:latin typeface="Times New Roman" pitchFamily="18" charset="0"/>
                <a:cs typeface="Times New Roman" pitchFamily="18" charset="0"/>
              </a:rPr>
              <a:t>Fiddler</a:t>
            </a:r>
            <a:r>
              <a:rPr lang="zh-CN" altLang="en-US" b="1" dirty="0">
                <a:latin typeface="Times New Roman" pitchFamily="18" charset="0"/>
                <a:cs typeface="Times New Roman" pitchFamily="18" charset="0"/>
              </a:rPr>
              <a:t>）</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fontScale="85000" lnSpcReduction="20000"/>
          </a:bodyPr>
          <a:lstStyle/>
          <a:p>
            <a:pPr lvl="2">
              <a:lnSpc>
                <a:spcPct val="150000"/>
              </a:lnSpc>
            </a:pPr>
            <a:endParaRPr lang="en-US" dirty="0" smtClean="0">
              <a:solidFill>
                <a:schemeClr val="tx1"/>
              </a:solidFill>
            </a:endParaRPr>
          </a:p>
          <a:p>
            <a:pPr lvl="2">
              <a:lnSpc>
                <a:spcPct val="150000"/>
              </a:lnSpc>
            </a:pPr>
            <a:r>
              <a:rPr b="1" dirty="0" smtClean="0">
                <a:solidFill>
                  <a:schemeClr val="tx1"/>
                </a:solidFill>
              </a:rPr>
              <a:t>使用步骤</a:t>
            </a:r>
          </a:p>
          <a:p>
            <a:pPr marL="1714500" lvl="3" indent="-342900">
              <a:lnSpc>
                <a:spcPct val="150000"/>
              </a:lnSpc>
              <a:buNone/>
            </a:pPr>
            <a:r>
              <a:rPr lang="en-US" dirty="0" smtClean="0">
                <a:solidFill>
                  <a:schemeClr val="tx1"/>
                </a:solidFill>
              </a:rPr>
              <a:t>4. </a:t>
            </a:r>
            <a:r>
              <a:rPr dirty="0" smtClean="0">
                <a:solidFill>
                  <a:schemeClr val="tx1"/>
                </a:solidFill>
              </a:rPr>
              <a:t>如此反复添加一个或多个文件；</a:t>
            </a:r>
          </a:p>
          <a:p>
            <a:pPr marL="1714500" lvl="3" indent="-342900">
              <a:lnSpc>
                <a:spcPct val="150000"/>
              </a:lnSpc>
              <a:buNone/>
            </a:pPr>
            <a:r>
              <a:rPr lang="en-US" dirty="0" smtClean="0">
                <a:solidFill>
                  <a:schemeClr val="tx1"/>
                </a:solidFill>
              </a:rPr>
              <a:t>5. </a:t>
            </a:r>
            <a:r>
              <a:rPr dirty="0" smtClean="0">
                <a:solidFill>
                  <a:schemeClr val="tx1"/>
                </a:solidFill>
              </a:rPr>
              <a:t>在</a:t>
            </a:r>
            <a:r>
              <a:rPr lang="en-US" dirty="0" smtClean="0">
                <a:solidFill>
                  <a:schemeClr val="tx1"/>
                </a:solidFill>
              </a:rPr>
              <a:t>F</a:t>
            </a:r>
            <a:r>
              <a:rPr lang="en-US" altLang="zh-CN" dirty="0" smtClean="0">
                <a:solidFill>
                  <a:schemeClr val="tx1"/>
                </a:solidFill>
              </a:rPr>
              <a:t>iddler</a:t>
            </a:r>
            <a:r>
              <a:rPr dirty="0" smtClean="0">
                <a:solidFill>
                  <a:schemeClr val="tx1"/>
                </a:solidFill>
              </a:rPr>
              <a:t>右侧</a:t>
            </a:r>
            <a:r>
              <a:rPr lang="en-US" dirty="0" err="1" smtClean="0">
                <a:solidFill>
                  <a:schemeClr val="tx1"/>
                </a:solidFill>
              </a:rPr>
              <a:t>AutoResponder</a:t>
            </a:r>
            <a:r>
              <a:rPr dirty="0" smtClean="0">
                <a:solidFill>
                  <a:schemeClr val="tx1"/>
                </a:solidFill>
              </a:rPr>
              <a:t>面版中，选中复选框</a:t>
            </a:r>
            <a:r>
              <a:rPr lang="en-US" dirty="0" smtClean="0">
                <a:solidFill>
                  <a:schemeClr val="tx1"/>
                </a:solidFill>
              </a:rPr>
              <a:t>E</a:t>
            </a:r>
            <a:r>
              <a:rPr lang="en-US" altLang="zh-CN" dirty="0" smtClean="0">
                <a:solidFill>
                  <a:schemeClr val="tx1"/>
                </a:solidFill>
              </a:rPr>
              <a:t>nable automatic responses </a:t>
            </a:r>
            <a:r>
              <a:rPr dirty="0" smtClean="0">
                <a:solidFill>
                  <a:schemeClr val="tx1"/>
                </a:solidFill>
              </a:rPr>
              <a:t>和 </a:t>
            </a:r>
            <a:r>
              <a:rPr lang="en-US" dirty="0" smtClean="0">
                <a:solidFill>
                  <a:schemeClr val="tx1"/>
                </a:solidFill>
              </a:rPr>
              <a:t>Unmatched requests </a:t>
            </a:r>
            <a:r>
              <a:rPr lang="en-US" dirty="0" err="1" smtClean="0">
                <a:solidFill>
                  <a:schemeClr val="tx1"/>
                </a:solidFill>
              </a:rPr>
              <a:t>passthrough</a:t>
            </a:r>
            <a:r>
              <a:rPr lang="en-US" sz="1400" dirty="0" smtClean="0">
                <a:solidFill>
                  <a:schemeClr val="tx1"/>
                </a:solidFill>
              </a:rPr>
              <a:t>；</a:t>
            </a: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endParaRPr lang="en-US" sz="1400" dirty="0" smtClean="0">
              <a:solidFill>
                <a:schemeClr val="tx1"/>
              </a:solidFill>
            </a:endParaRPr>
          </a:p>
          <a:p>
            <a:pPr marL="1714500" lvl="3" indent="-342900">
              <a:lnSpc>
                <a:spcPct val="150000"/>
              </a:lnSpc>
              <a:buNone/>
            </a:pPr>
            <a:r>
              <a:rPr lang="en-US" dirty="0" smtClean="0">
                <a:solidFill>
                  <a:schemeClr val="tx1"/>
                </a:solidFill>
              </a:rPr>
              <a:t>6. </a:t>
            </a:r>
            <a:r>
              <a:rPr dirty="0" smtClean="0">
                <a:solidFill>
                  <a:schemeClr val="tx1"/>
                </a:solidFill>
              </a:rPr>
              <a:t>点击右下角的</a:t>
            </a:r>
            <a:r>
              <a:rPr lang="en-US" altLang="zh-CN" dirty="0" smtClean="0">
                <a:solidFill>
                  <a:schemeClr val="tx1"/>
                </a:solidFill>
              </a:rPr>
              <a:t>save,</a:t>
            </a:r>
            <a:r>
              <a:rPr dirty="0" smtClean="0">
                <a:solidFill>
                  <a:schemeClr val="tx1"/>
                </a:solidFill>
              </a:rPr>
              <a:t>刷新页面即可</a:t>
            </a:r>
            <a:endParaRPr lang="en-US" altLang="zh-CN" dirty="0" smtClean="0">
              <a:solidFill>
                <a:schemeClr val="tx1"/>
              </a:solidFill>
            </a:endParaRPr>
          </a:p>
        </p:txBody>
      </p:sp>
      <p:pic>
        <p:nvPicPr>
          <p:cNvPr id="7" name="图片 6" descr="f4.bmp"/>
          <p:cNvPicPr>
            <a:picLocks noChangeAspect="1"/>
          </p:cNvPicPr>
          <p:nvPr/>
        </p:nvPicPr>
        <p:blipFill>
          <a:blip r:embed="rId3"/>
          <a:stretch>
            <a:fillRect/>
          </a:stretch>
        </p:blipFill>
        <p:spPr>
          <a:xfrm>
            <a:off x="1403648" y="2031690"/>
            <a:ext cx="7000924" cy="1982405"/>
          </a:xfrm>
          <a:prstGeom prst="rect">
            <a:avLst/>
          </a:prstGeom>
        </p:spPr>
      </p:pic>
      <p:sp>
        <p:nvSpPr>
          <p:cNvPr id="6" name="矩形 5"/>
          <p:cNvSpPr/>
          <p:nvPr/>
        </p:nvSpPr>
        <p:spPr>
          <a:xfrm>
            <a:off x="467544" y="552097"/>
            <a:ext cx="396158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Fiddler</a:t>
            </a:r>
            <a:r>
              <a:rPr lang="zh-CN" altLang="en-US" b="1" kern="0" dirty="0" smtClean="0">
                <a:solidFill>
                  <a:schemeClr val="bg1"/>
                </a:solidFill>
                <a:latin typeface="微软雅黑" panose="020B0503020204020204" pitchFamily="34" charset="-122"/>
                <a:ea typeface="微软雅黑" panose="020B0503020204020204" pitchFamily="34" charset="-122"/>
              </a:rPr>
              <a:t>临时更改服务器静态资源</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64099474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a:t>
            </a:r>
            <a:r>
              <a:rPr lang="zh-CN" altLang="en-US" b="1" dirty="0" smtClean="0"/>
              <a:t>技巧</a:t>
            </a:r>
            <a:r>
              <a:rPr lang="en-US" altLang="zh-CN" b="1" dirty="0" smtClean="0"/>
              <a:t>---</a:t>
            </a:r>
            <a:r>
              <a:rPr lang="zh-CN" altLang="en-US" b="1" dirty="0" smtClean="0">
                <a:latin typeface="楷体" pitchFamily="49" charset="-122"/>
                <a:ea typeface="楷体" pitchFamily="49" charset="-122"/>
              </a:rPr>
              <a:t>（常用</a:t>
            </a:r>
            <a:r>
              <a:rPr lang="en-US" altLang="zh-CN" b="1" dirty="0" smtClean="0">
                <a:latin typeface="楷体" pitchFamily="49" charset="-122"/>
                <a:ea typeface="楷体" pitchFamily="49" charset="-122"/>
              </a:rPr>
              <a:t>JS</a:t>
            </a:r>
            <a:r>
              <a:rPr lang="zh-CN" altLang="en-US" b="1" dirty="0" smtClean="0">
                <a:latin typeface="楷体" pitchFamily="49" charset="-122"/>
                <a:ea typeface="楷体" pitchFamily="49" charset="-122"/>
              </a:rPr>
              <a:t>调试入口）</a:t>
            </a:r>
            <a:endParaRPr lang="en-US" altLang="zh-CN" b="1" dirty="0">
              <a:latin typeface="楷体" pitchFamily="49" charset="-122"/>
              <a:ea typeface="楷体" pitchFamily="49" charset="-122"/>
            </a:endParaRPr>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marL="457200" lvl="1" indent="0">
              <a:lnSpc>
                <a:spcPct val="150000"/>
              </a:lnSpc>
              <a:buNone/>
            </a:pPr>
            <a:r>
              <a:rPr lang="zh-CN" altLang="en-US" sz="1600" dirty="0" smtClean="0">
                <a:solidFill>
                  <a:schemeClr val="tx1"/>
                </a:solidFill>
              </a:rPr>
              <a:t>（</a:t>
            </a:r>
            <a:r>
              <a:rPr lang="zh-CN" altLang="en-US" sz="1600" b="1" dirty="0" smtClean="0">
                <a:solidFill>
                  <a:srgbClr val="00B0F0"/>
                </a:solidFill>
              </a:rPr>
              <a:t>注：</a:t>
            </a:r>
            <a:r>
              <a:rPr lang="zh-CN" altLang="en-US" sz="1600" dirty="0" smtClean="0">
                <a:solidFill>
                  <a:schemeClr val="tx1"/>
                </a:solidFill>
              </a:rPr>
              <a:t>以下介绍以</a:t>
            </a:r>
            <a:r>
              <a:rPr lang="en-US" altLang="zh-CN" sz="1600" dirty="0" smtClean="0">
                <a:solidFill>
                  <a:schemeClr val="tx1"/>
                </a:solidFill>
              </a:rPr>
              <a:t>Chrome</a:t>
            </a:r>
            <a:r>
              <a:rPr lang="zh-CN" altLang="en-US" sz="1600" dirty="0" smtClean="0">
                <a:solidFill>
                  <a:schemeClr val="tx1"/>
                </a:solidFill>
              </a:rPr>
              <a:t>调试为例）</a:t>
            </a:r>
            <a:endParaRPr lang="en-US" sz="1600" dirty="0" smtClean="0">
              <a:solidFill>
                <a:schemeClr val="tx1"/>
              </a:solidFill>
            </a:endParaRPr>
          </a:p>
          <a:p>
            <a:pPr lvl="2">
              <a:lnSpc>
                <a:spcPct val="150000"/>
              </a:lnSpc>
            </a:pPr>
            <a:endParaRPr lang="en-US" sz="2000" dirty="0" smtClean="0">
              <a:solidFill>
                <a:schemeClr val="tx1"/>
              </a:solidFill>
            </a:endParaRPr>
          </a:p>
          <a:p>
            <a:pPr lvl="2">
              <a:lnSpc>
                <a:spcPct val="150000"/>
              </a:lnSpc>
            </a:pPr>
            <a:r>
              <a:rPr b="1" dirty="0" smtClean="0">
                <a:solidFill>
                  <a:schemeClr val="tx1"/>
                </a:solidFill>
              </a:rPr>
              <a:t>初始化事件</a:t>
            </a:r>
          </a:p>
          <a:p>
            <a:pPr lvl="3">
              <a:lnSpc>
                <a:spcPct val="150000"/>
              </a:lnSpc>
            </a:pPr>
            <a:r>
              <a:rPr lang="en-US" altLang="zh-CN" sz="2000" dirty="0" err="1" smtClean="0">
                <a:solidFill>
                  <a:schemeClr val="tx1"/>
                </a:solidFill>
              </a:rPr>
              <a:t>initalizeEvent</a:t>
            </a:r>
            <a:endParaRPr sz="2000" dirty="0" smtClean="0">
              <a:solidFill>
                <a:schemeClr val="tx1"/>
              </a:solidFill>
            </a:endParaRPr>
          </a:p>
        </p:txBody>
      </p:sp>
      <p:sp>
        <p:nvSpPr>
          <p:cNvPr id="6" name="矩形 5"/>
          <p:cNvSpPr/>
          <p:nvPr/>
        </p:nvSpPr>
        <p:spPr>
          <a:xfrm>
            <a:off x="539553" y="879441"/>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78943769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初始化页面</a:t>
            </a:r>
          </a:p>
          <a:p>
            <a:pPr lvl="3">
              <a:lnSpc>
                <a:spcPct val="150000"/>
              </a:lnSpc>
            </a:pPr>
            <a:r>
              <a:rPr lang="en-US" sz="2000" dirty="0" err="1" smtClean="0">
                <a:solidFill>
                  <a:schemeClr val="tx1"/>
                </a:solidFill>
              </a:rPr>
              <a:t>initalizeAction</a:t>
            </a:r>
            <a:endParaRPr sz="2000" dirty="0" smtClean="0">
              <a:solidFill>
                <a:schemeClr val="tx1"/>
              </a:solidFill>
            </a:endParaRPr>
          </a:p>
        </p:txBody>
      </p:sp>
      <p:pic>
        <p:nvPicPr>
          <p:cNvPr id="6" name="图片 5" descr="v3.png"/>
          <p:cNvPicPr>
            <a:picLocks noChangeAspect="1"/>
          </p:cNvPicPr>
          <p:nvPr/>
        </p:nvPicPr>
        <p:blipFill>
          <a:blip r:embed="rId3"/>
          <a:stretch>
            <a:fillRect/>
          </a:stretch>
        </p:blipFill>
        <p:spPr>
          <a:xfrm>
            <a:off x="1042963" y="1923678"/>
            <a:ext cx="7500990" cy="2732503"/>
          </a:xfrm>
          <a:prstGeom prst="rect">
            <a:avLst/>
          </a:prstGeom>
          <a:ln>
            <a:solidFill>
              <a:schemeClr val="tx1">
                <a:alpha val="50000"/>
              </a:schemeClr>
            </a:solidFill>
          </a:ln>
        </p:spPr>
      </p:pic>
      <p:sp>
        <p:nvSpPr>
          <p:cNvPr id="7" name="矩形 6"/>
          <p:cNvSpPr/>
          <p:nvPr/>
        </p:nvSpPr>
        <p:spPr>
          <a:xfrm>
            <a:off x="467545" y="57352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60518682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界面渲染事件</a:t>
            </a:r>
          </a:p>
          <a:p>
            <a:pPr lvl="3">
              <a:lnSpc>
                <a:spcPct val="150000"/>
              </a:lnSpc>
            </a:pPr>
            <a:r>
              <a:rPr lang="en-US" sz="2000" dirty="0" smtClean="0">
                <a:solidFill>
                  <a:schemeClr val="tx1"/>
                </a:solidFill>
              </a:rPr>
              <a:t>_</a:t>
            </a:r>
            <a:r>
              <a:rPr lang="en-US" sz="2000" dirty="0" err="1" smtClean="0">
                <a:solidFill>
                  <a:schemeClr val="tx1"/>
                </a:solidFill>
              </a:rPr>
              <a:t>pageOnRenderEventHandler</a:t>
            </a:r>
            <a:endParaRPr sz="2000" dirty="0" smtClean="0">
              <a:solidFill>
                <a:schemeClr val="tx1"/>
              </a:solidFill>
            </a:endParaRPr>
          </a:p>
        </p:txBody>
      </p:sp>
      <p:pic>
        <p:nvPicPr>
          <p:cNvPr id="7" name="图片 6" descr="z3.png"/>
          <p:cNvPicPr>
            <a:picLocks noChangeAspect="1"/>
          </p:cNvPicPr>
          <p:nvPr/>
        </p:nvPicPr>
        <p:blipFill>
          <a:blip r:embed="rId3">
            <a:lum/>
          </a:blip>
          <a:stretch>
            <a:fillRect/>
          </a:stretch>
        </p:blipFill>
        <p:spPr>
          <a:xfrm>
            <a:off x="1000100" y="1995686"/>
            <a:ext cx="7500990" cy="2726363"/>
          </a:xfrm>
          <a:prstGeom prst="rect">
            <a:avLst/>
          </a:prstGeom>
          <a:ln>
            <a:solidFill>
              <a:schemeClr val="tx1">
                <a:alpha val="50000"/>
              </a:schemeClr>
            </a:solidFill>
          </a:ln>
        </p:spPr>
      </p:pic>
      <p:sp>
        <p:nvSpPr>
          <p:cNvPr id="6" name="矩形 5"/>
          <p:cNvSpPr/>
          <p:nvPr/>
        </p:nvSpPr>
        <p:spPr>
          <a:xfrm>
            <a:off x="539553" y="57352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32080605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a:t>WEB</a:t>
            </a:r>
            <a:r>
              <a:rPr lang="zh-CN" altLang="en-US" sz="2400" dirty="0"/>
              <a:t>页面的布局</a:t>
            </a:r>
            <a:r>
              <a:rPr lang="zh-CN" altLang="en-US" sz="2400" dirty="0" smtClean="0"/>
              <a:t>设计</a:t>
            </a:r>
            <a:r>
              <a:rPr lang="en-US" altLang="zh-CN" sz="2400" dirty="0" smtClean="0"/>
              <a:t>--</a:t>
            </a:r>
            <a:r>
              <a:rPr lang="zh-CN" altLang="en-US" sz="2400" dirty="0" smtClean="0"/>
              <a:t>标准列表页面</a:t>
            </a:r>
            <a:endParaRPr lang="zh-CN" altLang="en-US" sz="2400"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555526"/>
            <a:ext cx="9159674" cy="30599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0" y="781975"/>
            <a:ext cx="9144000" cy="3579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0" y="1068122"/>
            <a:ext cx="9144000" cy="31598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437267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fade">
                                      <p:cBhvr>
                                        <p:cTn id="14" dur="1000"/>
                                        <p:tgtEl>
                                          <p:spTgt spid="1028"/>
                                        </p:tgtEl>
                                      </p:cBhvr>
                                    </p:animEffect>
                                    <p:anim calcmode="lin" valueType="num">
                                      <p:cBhvr>
                                        <p:cTn id="15" dur="1000" fill="hold"/>
                                        <p:tgtEl>
                                          <p:spTgt spid="1028"/>
                                        </p:tgtEl>
                                        <p:attrNameLst>
                                          <p:attrName>ppt_x</p:attrName>
                                        </p:attrNameLst>
                                      </p:cBhvr>
                                      <p:tavLst>
                                        <p:tav tm="0">
                                          <p:val>
                                            <p:strVal val="#ppt_x"/>
                                          </p:val>
                                        </p:tav>
                                        <p:tav tm="100000">
                                          <p:val>
                                            <p:strVal val="#ppt_x"/>
                                          </p:val>
                                        </p:tav>
                                      </p:tavLst>
                                    </p:anim>
                                    <p:anim calcmode="lin" valueType="num">
                                      <p:cBhvr>
                                        <p:cTn id="16"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构建组件</a:t>
            </a:r>
          </a:p>
          <a:p>
            <a:pPr lvl="3">
              <a:lnSpc>
                <a:spcPct val="150000"/>
              </a:lnSpc>
            </a:pPr>
            <a:r>
              <a:rPr lang="en-US" sz="2000" dirty="0" smtClean="0">
                <a:solidFill>
                  <a:schemeClr val="tx1"/>
                </a:solidFill>
              </a:rPr>
              <a:t>_</a:t>
            </a:r>
            <a:r>
              <a:rPr lang="en-US" altLang="zh-CN" sz="2000" dirty="0" err="1" smtClean="0">
                <a:solidFill>
                  <a:schemeClr val="tx1"/>
                </a:solidFill>
              </a:rPr>
              <a:t>buildComponent</a:t>
            </a:r>
            <a:endParaRPr sz="2000" dirty="0" smtClean="0">
              <a:solidFill>
                <a:schemeClr val="tx1"/>
              </a:solidFill>
            </a:endParaRPr>
          </a:p>
        </p:txBody>
      </p:sp>
      <p:pic>
        <p:nvPicPr>
          <p:cNvPr id="6" name="图片 5" descr="z4.png"/>
          <p:cNvPicPr>
            <a:picLocks noChangeAspect="1"/>
          </p:cNvPicPr>
          <p:nvPr/>
        </p:nvPicPr>
        <p:blipFill>
          <a:blip r:embed="rId3"/>
          <a:stretch>
            <a:fillRect/>
          </a:stretch>
        </p:blipFill>
        <p:spPr>
          <a:xfrm>
            <a:off x="971600" y="1955117"/>
            <a:ext cx="7500990" cy="2776873"/>
          </a:xfrm>
          <a:prstGeom prst="rect">
            <a:avLst/>
          </a:prstGeom>
          <a:ln>
            <a:solidFill>
              <a:schemeClr val="tx1">
                <a:alpha val="50000"/>
              </a:schemeClr>
            </a:solidFill>
          </a:ln>
        </p:spPr>
      </p:pic>
      <p:sp>
        <p:nvSpPr>
          <p:cNvPr id="7" name="矩形 6"/>
          <p:cNvSpPr/>
          <p:nvPr/>
        </p:nvSpPr>
        <p:spPr>
          <a:xfrm>
            <a:off x="539553" y="582520"/>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37422979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控件的初始化方法</a:t>
            </a:r>
          </a:p>
          <a:p>
            <a:pPr lvl="3">
              <a:lnSpc>
                <a:spcPct val="150000"/>
              </a:lnSpc>
            </a:pPr>
            <a:r>
              <a:rPr sz="1800" dirty="0" smtClean="0">
                <a:solidFill>
                  <a:schemeClr val="tx1"/>
                </a:solidFill>
              </a:rPr>
              <a:t>表格初始化方法</a:t>
            </a:r>
            <a:r>
              <a:rPr lang="en-US" altLang="zh-CN" sz="1800" dirty="0" err="1" smtClean="0">
                <a:solidFill>
                  <a:schemeClr val="tx1"/>
                </a:solidFill>
              </a:rPr>
              <a:t>initGrid</a:t>
            </a:r>
            <a:endParaRPr sz="1800" dirty="0" smtClean="0">
              <a:solidFill>
                <a:schemeClr val="tx1"/>
              </a:solidFill>
            </a:endParaRPr>
          </a:p>
        </p:txBody>
      </p:sp>
      <p:pic>
        <p:nvPicPr>
          <p:cNvPr id="7" name="图片 6" descr="v4.png"/>
          <p:cNvPicPr>
            <a:picLocks noChangeAspect="1"/>
          </p:cNvPicPr>
          <p:nvPr/>
        </p:nvPicPr>
        <p:blipFill>
          <a:blip r:embed="rId3"/>
          <a:stretch>
            <a:fillRect/>
          </a:stretch>
        </p:blipFill>
        <p:spPr>
          <a:xfrm>
            <a:off x="1000100" y="1923678"/>
            <a:ext cx="7572428" cy="2839661"/>
          </a:xfrm>
          <a:prstGeom prst="rect">
            <a:avLst/>
          </a:prstGeom>
          <a:ln>
            <a:solidFill>
              <a:schemeClr val="tx1">
                <a:alpha val="50000"/>
              </a:schemeClr>
            </a:solidFill>
          </a:ln>
        </p:spPr>
      </p:pic>
      <p:sp>
        <p:nvSpPr>
          <p:cNvPr id="6" name="矩形 5"/>
          <p:cNvSpPr/>
          <p:nvPr/>
        </p:nvSpPr>
        <p:spPr>
          <a:xfrm>
            <a:off x="467545" y="582519"/>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47605607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4212468"/>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控件的初始化方法</a:t>
            </a:r>
          </a:p>
          <a:p>
            <a:pPr lvl="3">
              <a:lnSpc>
                <a:spcPct val="150000"/>
              </a:lnSpc>
            </a:pPr>
            <a:r>
              <a:rPr sz="1800" dirty="0" smtClean="0">
                <a:solidFill>
                  <a:schemeClr val="tx1"/>
                </a:solidFill>
              </a:rPr>
              <a:t>按钮初始化方法</a:t>
            </a:r>
            <a:r>
              <a:rPr lang="en-US" altLang="zh-CN" sz="1800" dirty="0" err="1" smtClean="0">
                <a:solidFill>
                  <a:schemeClr val="tx1"/>
                </a:solidFill>
              </a:rPr>
              <a:t>initLinkButton</a:t>
            </a:r>
            <a:endParaRPr sz="1800" dirty="0" smtClean="0">
              <a:solidFill>
                <a:schemeClr val="tx1"/>
              </a:solidFill>
            </a:endParaRPr>
          </a:p>
        </p:txBody>
      </p:sp>
      <p:pic>
        <p:nvPicPr>
          <p:cNvPr id="6" name="图片 5" descr="z6.png"/>
          <p:cNvPicPr>
            <a:picLocks noChangeAspect="1"/>
          </p:cNvPicPr>
          <p:nvPr/>
        </p:nvPicPr>
        <p:blipFill>
          <a:blip r:embed="rId3"/>
          <a:stretch>
            <a:fillRect/>
          </a:stretch>
        </p:blipFill>
        <p:spPr>
          <a:xfrm>
            <a:off x="928662" y="1923678"/>
            <a:ext cx="7500990" cy="2893239"/>
          </a:xfrm>
          <a:prstGeom prst="rect">
            <a:avLst/>
          </a:prstGeom>
          <a:ln>
            <a:solidFill>
              <a:schemeClr val="tx1">
                <a:alpha val="50000"/>
              </a:schemeClr>
            </a:solidFill>
          </a:ln>
        </p:spPr>
      </p:pic>
      <p:sp>
        <p:nvSpPr>
          <p:cNvPr id="7" name="矩形 6"/>
          <p:cNvSpPr/>
          <p:nvPr/>
        </p:nvSpPr>
        <p:spPr>
          <a:xfrm>
            <a:off x="611561" y="562385"/>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65897383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事件监听</a:t>
            </a:r>
          </a:p>
          <a:p>
            <a:pPr lvl="3">
              <a:lnSpc>
                <a:spcPct val="150000"/>
              </a:lnSpc>
            </a:pPr>
            <a:r>
              <a:rPr sz="1800" dirty="0" smtClean="0">
                <a:solidFill>
                  <a:schemeClr val="tx1"/>
                </a:solidFill>
              </a:rPr>
              <a:t>鼠标事件</a:t>
            </a:r>
          </a:p>
        </p:txBody>
      </p:sp>
      <p:pic>
        <p:nvPicPr>
          <p:cNvPr id="8" name="图片 7" descr="m1.png"/>
          <p:cNvPicPr>
            <a:picLocks noChangeAspect="1"/>
          </p:cNvPicPr>
          <p:nvPr/>
        </p:nvPicPr>
        <p:blipFill>
          <a:blip r:embed="rId3"/>
          <a:stretch>
            <a:fillRect/>
          </a:stretch>
        </p:blipFill>
        <p:spPr>
          <a:xfrm>
            <a:off x="1000100" y="1927478"/>
            <a:ext cx="7643866" cy="2732504"/>
          </a:xfrm>
          <a:prstGeom prst="rect">
            <a:avLst/>
          </a:prstGeom>
          <a:ln>
            <a:solidFill>
              <a:schemeClr val="tx1">
                <a:alpha val="50000"/>
              </a:schemeClr>
            </a:solidFill>
          </a:ln>
        </p:spPr>
      </p:pic>
      <p:sp>
        <p:nvSpPr>
          <p:cNvPr id="6" name="矩形 5"/>
          <p:cNvSpPr/>
          <p:nvPr/>
        </p:nvSpPr>
        <p:spPr>
          <a:xfrm>
            <a:off x="467545" y="543361"/>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41490232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事件监听</a:t>
            </a:r>
          </a:p>
          <a:p>
            <a:pPr lvl="3">
              <a:lnSpc>
                <a:spcPct val="150000"/>
              </a:lnSpc>
            </a:pPr>
            <a:r>
              <a:rPr dirty="0" smtClean="0">
                <a:solidFill>
                  <a:schemeClr val="tx1"/>
                </a:solidFill>
              </a:rPr>
              <a:t>键盘事件</a:t>
            </a:r>
            <a:endParaRPr sz="2000" dirty="0" smtClean="0">
              <a:solidFill>
                <a:schemeClr val="tx1"/>
              </a:solidFill>
            </a:endParaRPr>
          </a:p>
        </p:txBody>
      </p:sp>
      <p:pic>
        <p:nvPicPr>
          <p:cNvPr id="10" name="图片 9" descr="m2.png"/>
          <p:cNvPicPr>
            <a:picLocks noChangeAspect="1"/>
          </p:cNvPicPr>
          <p:nvPr/>
        </p:nvPicPr>
        <p:blipFill>
          <a:blip r:embed="rId3"/>
          <a:stretch>
            <a:fillRect/>
          </a:stretch>
        </p:blipFill>
        <p:spPr>
          <a:xfrm>
            <a:off x="1000100" y="1820321"/>
            <a:ext cx="7643866" cy="2839661"/>
          </a:xfrm>
          <a:prstGeom prst="rect">
            <a:avLst/>
          </a:prstGeom>
          <a:ln>
            <a:solidFill>
              <a:schemeClr val="tx1">
                <a:alpha val="50000"/>
              </a:schemeClr>
            </a:solidFill>
          </a:ln>
        </p:spPr>
      </p:pic>
      <p:sp>
        <p:nvSpPr>
          <p:cNvPr id="6" name="矩形 5"/>
          <p:cNvSpPr/>
          <p:nvPr/>
        </p:nvSpPr>
        <p:spPr>
          <a:xfrm>
            <a:off x="467545" y="544135"/>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74318969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1">
              <a:lnSpc>
                <a:spcPct val="150000"/>
              </a:lnSpc>
            </a:pPr>
            <a:endParaRPr dirty="0" smtClean="0">
              <a:solidFill>
                <a:schemeClr val="tx1"/>
              </a:solidFill>
            </a:endParaRPr>
          </a:p>
          <a:p>
            <a:pPr lvl="2">
              <a:lnSpc>
                <a:spcPct val="150000"/>
              </a:lnSpc>
            </a:pPr>
            <a:r>
              <a:rPr b="1" dirty="0" smtClean="0">
                <a:solidFill>
                  <a:schemeClr val="tx1"/>
                </a:solidFill>
              </a:rPr>
              <a:t>断点</a:t>
            </a:r>
          </a:p>
          <a:p>
            <a:pPr lvl="3">
              <a:lnSpc>
                <a:spcPct val="150000"/>
              </a:lnSpc>
            </a:pPr>
            <a:r>
              <a:rPr dirty="0" smtClean="0">
                <a:solidFill>
                  <a:schemeClr val="tx1"/>
                </a:solidFill>
              </a:rPr>
              <a:t>条件断点</a:t>
            </a:r>
          </a:p>
        </p:txBody>
      </p:sp>
      <p:pic>
        <p:nvPicPr>
          <p:cNvPr id="9" name="图片 8" descr="t3.png"/>
          <p:cNvPicPr>
            <a:picLocks noChangeAspect="1"/>
          </p:cNvPicPr>
          <p:nvPr/>
        </p:nvPicPr>
        <p:blipFill>
          <a:blip r:embed="rId3"/>
          <a:stretch>
            <a:fillRect/>
          </a:stretch>
        </p:blipFill>
        <p:spPr>
          <a:xfrm>
            <a:off x="1071538" y="1923678"/>
            <a:ext cx="7358114" cy="2423268"/>
          </a:xfrm>
          <a:prstGeom prst="rect">
            <a:avLst/>
          </a:prstGeom>
          <a:ln>
            <a:solidFill>
              <a:schemeClr val="tx1">
                <a:alpha val="50000"/>
              </a:schemeClr>
            </a:solidFill>
          </a:ln>
        </p:spPr>
      </p:pic>
      <p:sp>
        <p:nvSpPr>
          <p:cNvPr id="6" name="矩形 5"/>
          <p:cNvSpPr/>
          <p:nvPr/>
        </p:nvSpPr>
        <p:spPr>
          <a:xfrm>
            <a:off x="539553" y="544135"/>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07057837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solidFill>
                <a:schemeClr val="tx1"/>
              </a:solidFill>
            </a:endParaRPr>
          </a:p>
          <a:p>
            <a:pPr lvl="2">
              <a:lnSpc>
                <a:spcPct val="150000"/>
              </a:lnSpc>
            </a:pPr>
            <a:r>
              <a:rPr b="1" dirty="0" smtClean="0">
                <a:solidFill>
                  <a:schemeClr val="tx1"/>
                </a:solidFill>
              </a:rPr>
              <a:t>断点</a:t>
            </a:r>
          </a:p>
          <a:p>
            <a:pPr lvl="3">
              <a:lnSpc>
                <a:spcPct val="150000"/>
              </a:lnSpc>
            </a:pPr>
            <a:r>
              <a:rPr dirty="0" smtClean="0">
                <a:solidFill>
                  <a:schemeClr val="tx1"/>
                </a:solidFill>
              </a:rPr>
              <a:t>选择断点类型</a:t>
            </a:r>
          </a:p>
          <a:p>
            <a:pPr lvl="4">
              <a:lnSpc>
                <a:spcPct val="150000"/>
              </a:lnSpc>
              <a:buFont typeface="Arial" pitchFamily="34" charset="0"/>
              <a:buChar char="•"/>
            </a:pPr>
            <a:r>
              <a:rPr dirty="0" smtClean="0">
                <a:solidFill>
                  <a:schemeClr val="tx1"/>
                </a:solidFill>
              </a:rPr>
              <a:t>       遇到所有异常都会中断</a:t>
            </a:r>
            <a:endParaRPr lang="en-US" dirty="0" smtClean="0">
              <a:solidFill>
                <a:schemeClr val="tx1"/>
              </a:solidFill>
            </a:endParaRPr>
          </a:p>
          <a:p>
            <a:pPr lvl="4">
              <a:lnSpc>
                <a:spcPct val="150000"/>
              </a:lnSpc>
              <a:buFont typeface="Arial" pitchFamily="34" charset="0"/>
              <a:buChar char="•"/>
            </a:pPr>
            <a:r>
              <a:rPr dirty="0" smtClean="0">
                <a:solidFill>
                  <a:schemeClr val="tx1"/>
                </a:solidFill>
              </a:rPr>
              <a:t>       仅在出现未捕获的异常时才中断</a:t>
            </a:r>
          </a:p>
        </p:txBody>
      </p:sp>
      <p:pic>
        <p:nvPicPr>
          <p:cNvPr id="6" name="图片 5" descr="7.png"/>
          <p:cNvPicPr>
            <a:picLocks/>
          </p:cNvPicPr>
          <p:nvPr/>
        </p:nvPicPr>
        <p:blipFill>
          <a:blip r:embed="rId3"/>
          <a:stretch>
            <a:fillRect/>
          </a:stretch>
        </p:blipFill>
        <p:spPr>
          <a:xfrm>
            <a:off x="2143108" y="1872255"/>
            <a:ext cx="288000" cy="162000"/>
          </a:xfrm>
          <a:prstGeom prst="rect">
            <a:avLst/>
          </a:prstGeom>
          <a:ln>
            <a:solidFill>
              <a:schemeClr val="tx1"/>
            </a:solidFill>
          </a:ln>
        </p:spPr>
      </p:pic>
      <p:pic>
        <p:nvPicPr>
          <p:cNvPr id="9" name="图片 8" descr="n1.png"/>
          <p:cNvPicPr>
            <a:picLocks noChangeAspect="1"/>
          </p:cNvPicPr>
          <p:nvPr/>
        </p:nvPicPr>
        <p:blipFill>
          <a:blip r:embed="rId4"/>
          <a:stretch>
            <a:fillRect/>
          </a:stretch>
        </p:blipFill>
        <p:spPr>
          <a:xfrm>
            <a:off x="1142976" y="2571750"/>
            <a:ext cx="7358114" cy="2196719"/>
          </a:xfrm>
          <a:prstGeom prst="rect">
            <a:avLst/>
          </a:prstGeom>
          <a:ln>
            <a:solidFill>
              <a:schemeClr val="tx1">
                <a:alpha val="50000"/>
              </a:schemeClr>
            </a:solidFill>
          </a:ln>
        </p:spPr>
      </p:pic>
      <p:pic>
        <p:nvPicPr>
          <p:cNvPr id="10" name="图片 9" descr="8.png"/>
          <p:cNvPicPr>
            <a:picLocks/>
          </p:cNvPicPr>
          <p:nvPr/>
        </p:nvPicPr>
        <p:blipFill>
          <a:blip r:embed="rId5"/>
          <a:stretch>
            <a:fillRect/>
          </a:stretch>
        </p:blipFill>
        <p:spPr>
          <a:xfrm>
            <a:off x="2143108" y="2193726"/>
            <a:ext cx="288000" cy="162000"/>
          </a:xfrm>
          <a:prstGeom prst="rect">
            <a:avLst/>
          </a:prstGeom>
          <a:ln>
            <a:solidFill>
              <a:schemeClr val="tx1"/>
            </a:solidFill>
          </a:ln>
        </p:spPr>
      </p:pic>
      <p:sp>
        <p:nvSpPr>
          <p:cNvPr id="8" name="矩形 7"/>
          <p:cNvSpPr/>
          <p:nvPr/>
        </p:nvSpPr>
        <p:spPr>
          <a:xfrm>
            <a:off x="467545" y="56659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09479685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zh-CN" altLang="en-US" b="1" dirty="0"/>
              <a:t>调试技巧</a:t>
            </a:r>
            <a:r>
              <a:rPr lang="en-US" altLang="zh-CN" b="1" dirty="0"/>
              <a:t>---</a:t>
            </a:r>
            <a:r>
              <a:rPr lang="zh-CN" altLang="en-US" b="1" dirty="0">
                <a:latin typeface="楷体" pitchFamily="49" charset="-122"/>
                <a:ea typeface="楷体" pitchFamily="49" charset="-122"/>
              </a:rPr>
              <a:t>（常用</a:t>
            </a:r>
            <a:r>
              <a:rPr lang="en-US" altLang="zh-CN" b="1" dirty="0">
                <a:latin typeface="楷体" pitchFamily="49" charset="-122"/>
                <a:ea typeface="楷体" pitchFamily="49" charset="-122"/>
              </a:rPr>
              <a:t>JS</a:t>
            </a:r>
            <a:r>
              <a:rPr lang="zh-CN" altLang="en-US" b="1" dirty="0">
                <a:latin typeface="楷体" pitchFamily="49" charset="-122"/>
                <a:ea typeface="楷体" pitchFamily="49" charset="-122"/>
              </a:rPr>
              <a:t>调试入口）</a:t>
            </a:r>
            <a:endParaRPr lang="en-US" altLang="zh-CN"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内容占位符 1"/>
          <p:cNvSpPr>
            <a:spLocks noGrp="1"/>
          </p:cNvSpPr>
          <p:nvPr>
            <p:ph idx="1"/>
          </p:nvPr>
        </p:nvSpPr>
        <p:spPr>
          <a:xfrm>
            <a:off x="0" y="465516"/>
            <a:ext cx="8820472" cy="3990017"/>
          </a:xfrm>
        </p:spPr>
        <p:txBody>
          <a:bodyPr>
            <a:normAutofit/>
          </a:bodyPr>
          <a:lstStyle/>
          <a:p>
            <a:pPr lvl="2">
              <a:lnSpc>
                <a:spcPct val="150000"/>
              </a:lnSpc>
            </a:pPr>
            <a:endParaRPr lang="en-US" sz="2000" dirty="0" smtClean="0"/>
          </a:p>
          <a:p>
            <a:pPr lvl="2">
              <a:lnSpc>
                <a:spcPct val="150000"/>
              </a:lnSpc>
            </a:pPr>
            <a:r>
              <a:rPr b="1" dirty="0" smtClean="0"/>
              <a:t>使用 </a:t>
            </a:r>
            <a:r>
              <a:rPr lang="en-US" altLang="zh-CN" b="1" dirty="0" smtClean="0"/>
              <a:t>try...catch </a:t>
            </a:r>
            <a:r>
              <a:rPr b="1" dirty="0" smtClean="0"/>
              <a:t>语句将错误打到控制台</a:t>
            </a:r>
            <a:endParaRPr lang="en-US" altLang="zh-CN" b="1" dirty="0" smtClean="0">
              <a:solidFill>
                <a:schemeClr val="tx1"/>
              </a:solidFill>
            </a:endParaRPr>
          </a:p>
          <a:p>
            <a:pPr lvl="2">
              <a:lnSpc>
                <a:spcPct val="150000"/>
              </a:lnSpc>
            </a:pPr>
            <a:endParaRPr lang="en-US" altLang="zh-CN" dirty="0" smtClean="0">
              <a:solidFill>
                <a:schemeClr val="tx1"/>
              </a:solidFill>
            </a:endParaRPr>
          </a:p>
        </p:txBody>
      </p:sp>
      <p:pic>
        <p:nvPicPr>
          <p:cNvPr id="9" name="图片 8" descr="v1.png"/>
          <p:cNvPicPr>
            <a:picLocks noChangeAspect="1"/>
          </p:cNvPicPr>
          <p:nvPr/>
        </p:nvPicPr>
        <p:blipFill>
          <a:blip r:embed="rId3"/>
          <a:stretch>
            <a:fillRect/>
          </a:stretch>
        </p:blipFill>
        <p:spPr>
          <a:xfrm>
            <a:off x="971600" y="1563638"/>
            <a:ext cx="7500990" cy="2696259"/>
          </a:xfrm>
          <a:prstGeom prst="rect">
            <a:avLst/>
          </a:prstGeom>
          <a:ln>
            <a:solidFill>
              <a:schemeClr val="tx1">
                <a:alpha val="50000"/>
              </a:schemeClr>
            </a:solidFill>
          </a:ln>
        </p:spPr>
      </p:pic>
      <p:sp>
        <p:nvSpPr>
          <p:cNvPr id="6" name="矩形 5"/>
          <p:cNvSpPr/>
          <p:nvPr/>
        </p:nvSpPr>
        <p:spPr>
          <a:xfrm>
            <a:off x="467545" y="566598"/>
            <a:ext cx="2064643"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常用</a:t>
            </a: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调试入口</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11787976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627534"/>
            <a:ext cx="8334920" cy="3967091"/>
          </a:xfrm>
        </p:spPr>
        <p:txBody>
          <a:bodyPr/>
          <a:lstStyle/>
          <a:p>
            <a:pPr marL="0" indent="0">
              <a:buNone/>
            </a:pPr>
            <a:r>
              <a:rPr lang="zh-CN" altLang="en-US" sz="2000" dirty="0" smtClean="0"/>
              <a:t>该案例以车辆控件与报销区域控件不能实现联动这个问题来做演示</a:t>
            </a:r>
            <a:endParaRPr lang="en-US" altLang="zh-CN" sz="2000" dirty="0" smtClean="0"/>
          </a:p>
          <a:p>
            <a:pPr marL="0" indent="0">
              <a:buNone/>
            </a:pPr>
            <a:endParaRPr lang="en-US" altLang="zh-CN" dirty="0" smtClean="0"/>
          </a:p>
          <a:p>
            <a:pPr marL="0" indent="0">
              <a:buNone/>
            </a:pPr>
            <a:r>
              <a:rPr lang="en-US" altLang="zh-CN" dirty="0" smtClean="0"/>
              <a:t> </a:t>
            </a:r>
            <a:r>
              <a:rPr lang="zh-CN" altLang="en-US" sz="2000" dirty="0" smtClean="0"/>
              <a:t>具体步骤如下：</a:t>
            </a:r>
            <a:endParaRPr lang="en-US" altLang="zh-CN" sz="2000" dirty="0"/>
          </a:p>
        </p:txBody>
      </p:sp>
      <p:sp>
        <p:nvSpPr>
          <p:cNvPr id="3" name="标题 2"/>
          <p:cNvSpPr>
            <a:spLocks noGrp="1"/>
          </p:cNvSpPr>
          <p:nvPr>
            <p:ph type="title"/>
          </p:nvPr>
        </p:nvSpPr>
        <p:spPr/>
        <p:txBody>
          <a:bodyPr/>
          <a:lstStyle/>
          <a:p>
            <a:r>
              <a:rPr lang="zh-CN" altLang="en-US" b="1" dirty="0"/>
              <a:t>调试技巧</a:t>
            </a:r>
            <a:r>
              <a:rPr lang="en-US" altLang="zh-CN" b="1" dirty="0" smtClean="0"/>
              <a:t>---</a:t>
            </a:r>
            <a:r>
              <a:rPr lang="zh-CN" altLang="en-US" b="1" dirty="0" smtClean="0"/>
              <a:t>（</a:t>
            </a:r>
            <a:r>
              <a:rPr lang="zh-CN" altLang="en-US" b="1" dirty="0" smtClean="0">
                <a:latin typeface="楷体" pitchFamily="49" charset="-122"/>
                <a:ea typeface="楷体" pitchFamily="49" charset="-122"/>
              </a:rPr>
              <a:t>简单调试案例演示</a:t>
            </a:r>
            <a:r>
              <a:rPr lang="zh-CN" altLang="en-US" b="1" dirty="0" smtClean="0"/>
              <a:t>）</a:t>
            </a:r>
            <a:endParaRPr lang="zh-CN" altLang="en-US" b="1" dirty="0"/>
          </a:p>
        </p:txBody>
      </p:sp>
      <p:graphicFrame>
        <p:nvGraphicFramePr>
          <p:cNvPr id="4" name="图示 3"/>
          <p:cNvGraphicFramePr/>
          <p:nvPr>
            <p:extLst>
              <p:ext uri="{D42A27DB-BD31-4B8C-83A1-F6EECF244321}">
                <p14:modId xmlns="" xmlns:p14="http://schemas.microsoft.com/office/powerpoint/2010/main" val="2910880704"/>
              </p:ext>
            </p:extLst>
          </p:nvPr>
        </p:nvGraphicFramePr>
        <p:xfrm>
          <a:off x="683568" y="2193708"/>
          <a:ext cx="7200800" cy="594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25394524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73528"/>
            <a:ext cx="8334920" cy="4021097"/>
          </a:xfrm>
        </p:spPr>
        <p:txBody>
          <a:bodyPr>
            <a:normAutofit/>
          </a:bodyPr>
          <a:lstStyle/>
          <a:p>
            <a:pPr marL="0" indent="0">
              <a:buNone/>
            </a:pPr>
            <a:r>
              <a:rPr lang="en-US" altLang="zh-CN" sz="2000" b="1" dirty="0" smtClean="0"/>
              <a:t>1.</a:t>
            </a:r>
            <a:r>
              <a:rPr lang="zh-CN" altLang="en-US" sz="2000" b="1" dirty="0" smtClean="0"/>
              <a:t>出现问题</a:t>
            </a:r>
            <a:endParaRPr lang="zh-CN" altLang="en-US" sz="2000" b="1" dirty="0"/>
          </a:p>
        </p:txBody>
      </p:sp>
      <p:sp>
        <p:nvSpPr>
          <p:cNvPr id="3" name="标题 2"/>
          <p:cNvSpPr>
            <a:spLocks noGrp="1"/>
          </p:cNvSpPr>
          <p:nvPr>
            <p:ph type="title"/>
          </p:nvPr>
        </p:nvSpPr>
        <p:spPr/>
        <p:txBody>
          <a:bodyPr/>
          <a:lstStyle/>
          <a:p>
            <a:r>
              <a:rPr lang="zh-CN" altLang="en-US" b="1" dirty="0"/>
              <a:t>调试技巧</a:t>
            </a:r>
            <a:r>
              <a:rPr lang="en-US" altLang="zh-CN" b="1" dirty="0"/>
              <a:t>---</a:t>
            </a:r>
            <a:r>
              <a:rPr lang="zh-CN" altLang="en-US" b="1" dirty="0"/>
              <a:t>（</a:t>
            </a:r>
            <a:r>
              <a:rPr lang="zh-CN" altLang="en-US" b="1" dirty="0">
                <a:latin typeface="楷体" pitchFamily="49" charset="-122"/>
                <a:ea typeface="楷体" pitchFamily="49" charset="-122"/>
              </a:rPr>
              <a:t>简单调试案例演示</a:t>
            </a:r>
            <a:r>
              <a:rPr lang="zh-CN" altLang="en-US" b="1" dirty="0"/>
              <a:t>）</a:t>
            </a:r>
            <a:endParaRPr lang="zh-CN" altLang="en-US" dirty="0"/>
          </a:p>
        </p:txBody>
      </p:sp>
      <p:pic>
        <p:nvPicPr>
          <p:cNvPr id="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6294" y="951775"/>
            <a:ext cx="9144000" cy="32399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8577" y="2247714"/>
            <a:ext cx="9144001"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26294" y="1437625"/>
            <a:ext cx="9144000" cy="14216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8569648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12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hidden"/>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5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smtClean="0"/>
              <a:t>WEB</a:t>
            </a:r>
            <a:r>
              <a:rPr lang="zh-CN" altLang="en-US" sz="2400" dirty="0"/>
              <a:t>页面的布局设计</a:t>
            </a:r>
            <a:r>
              <a:rPr lang="en-US" altLang="zh-CN" sz="2400" dirty="0" smtClean="0"/>
              <a:t>--</a:t>
            </a:r>
            <a:r>
              <a:rPr lang="zh-CN" altLang="en-US" sz="2400" dirty="0" smtClean="0"/>
              <a:t>按钮</a:t>
            </a:r>
            <a:r>
              <a:rPr lang="zh-CN" altLang="en-US" sz="2400" dirty="0"/>
              <a:t>配置</a:t>
            </a:r>
          </a:p>
        </p:txBody>
      </p:sp>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4362" y="555526"/>
            <a:ext cx="9094142" cy="39432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1840" y="1289862"/>
            <a:ext cx="9096664" cy="32261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4362" y="1563638"/>
            <a:ext cx="9115276" cy="30161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矩形 8"/>
          <p:cNvSpPr/>
          <p:nvPr/>
        </p:nvSpPr>
        <p:spPr>
          <a:xfrm>
            <a:off x="971600" y="2345615"/>
            <a:ext cx="7848872" cy="111459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800" dirty="0" smtClean="0">
                <a:solidFill>
                  <a:srgbClr val="FFFFFF"/>
                </a:solidFill>
                <a:latin typeface="微软雅黑"/>
                <a:ea typeface="微软雅黑"/>
                <a:cs typeface="微软雅黑"/>
              </a:rPr>
              <a:t>功能绑定与</a:t>
            </a:r>
            <a:r>
              <a:rPr kumimoji="1" lang="en-US" altLang="zh-CN" sz="1800" dirty="0">
                <a:solidFill>
                  <a:srgbClr val="FFFFFF"/>
                </a:solidFill>
                <a:latin typeface="微软雅黑"/>
                <a:ea typeface="微软雅黑"/>
                <a:cs typeface="微软雅黑"/>
              </a:rPr>
              <a:t>c</a:t>
            </a:r>
            <a:r>
              <a:rPr kumimoji="1" lang="en-US" altLang="zh-CN" sz="1800" dirty="0" smtClean="0">
                <a:solidFill>
                  <a:srgbClr val="FFFFFF"/>
                </a:solidFill>
                <a:latin typeface="微软雅黑"/>
                <a:ea typeface="微软雅黑"/>
                <a:cs typeface="微软雅黑"/>
              </a:rPr>
              <a:t>lick</a:t>
            </a:r>
            <a:r>
              <a:rPr kumimoji="1" lang="zh-CN" altLang="en-US" sz="1800" dirty="0" smtClean="0">
                <a:solidFill>
                  <a:srgbClr val="FFFFFF"/>
                </a:solidFill>
                <a:latin typeface="微软雅黑"/>
                <a:ea typeface="微软雅黑"/>
                <a:cs typeface="微软雅黑"/>
              </a:rPr>
              <a:t>事件，只能二选一，两个都存在时，</a:t>
            </a:r>
            <a:r>
              <a:rPr kumimoji="1" lang="en-US" altLang="zh-CN" sz="1800" dirty="0" smtClean="0">
                <a:solidFill>
                  <a:srgbClr val="FFFFFF"/>
                </a:solidFill>
                <a:latin typeface="微软雅黑"/>
                <a:ea typeface="微软雅黑"/>
                <a:cs typeface="微软雅黑"/>
              </a:rPr>
              <a:t>click</a:t>
            </a:r>
            <a:r>
              <a:rPr kumimoji="1" lang="zh-CN" altLang="en-US" sz="1800" dirty="0" smtClean="0">
                <a:solidFill>
                  <a:srgbClr val="FFFFFF"/>
                </a:solidFill>
                <a:latin typeface="微软雅黑"/>
                <a:ea typeface="微软雅黑"/>
                <a:cs typeface="微软雅黑"/>
              </a:rPr>
              <a:t>事件失效</a:t>
            </a:r>
            <a:r>
              <a:rPr kumimoji="1" lang="en-US" altLang="zh-CN" sz="1800" dirty="0" smtClean="0">
                <a:solidFill>
                  <a:srgbClr val="FFFFFF"/>
                </a:solidFill>
                <a:latin typeface="微软雅黑"/>
                <a:ea typeface="微软雅黑"/>
                <a:cs typeface="微软雅黑"/>
              </a:rPr>
              <a:t/>
            </a:r>
            <a:br>
              <a:rPr kumimoji="1" lang="en-US" altLang="zh-CN" sz="1800" dirty="0" smtClean="0">
                <a:solidFill>
                  <a:srgbClr val="FFFFFF"/>
                </a:solidFill>
                <a:latin typeface="微软雅黑"/>
                <a:ea typeface="微软雅黑"/>
                <a:cs typeface="微软雅黑"/>
              </a:rPr>
            </a:br>
            <a:r>
              <a:rPr kumimoji="1" lang="zh-CN" altLang="en-US" sz="1800" dirty="0">
                <a:solidFill>
                  <a:srgbClr val="FFFFFF"/>
                </a:solidFill>
                <a:latin typeface="微软雅黑"/>
                <a:ea typeface="微软雅黑"/>
                <a:cs typeface="微软雅黑"/>
              </a:rPr>
              <a:t>特点</a:t>
            </a:r>
            <a:r>
              <a:rPr kumimoji="1" lang="zh-CN" altLang="en-US" sz="1800" dirty="0" smtClean="0">
                <a:solidFill>
                  <a:srgbClr val="FFFFFF"/>
                </a:solidFill>
                <a:latin typeface="微软雅黑"/>
                <a:ea typeface="微软雅黑"/>
                <a:cs typeface="微软雅黑"/>
              </a:rPr>
              <a:t>：功能绑定方式方便后续扩展点的插入；</a:t>
            </a:r>
            <a:r>
              <a:rPr kumimoji="1" lang="en-US" altLang="zh-CN" sz="1800" dirty="0" smtClean="0">
                <a:solidFill>
                  <a:srgbClr val="FFFFFF"/>
                </a:solidFill>
                <a:latin typeface="微软雅黑"/>
                <a:ea typeface="微软雅黑"/>
                <a:cs typeface="微软雅黑"/>
              </a:rPr>
              <a:t>click</a:t>
            </a:r>
            <a:r>
              <a:rPr kumimoji="1" lang="zh-CN" altLang="en-US" sz="1800" dirty="0" smtClean="0">
                <a:solidFill>
                  <a:srgbClr val="FFFFFF"/>
                </a:solidFill>
                <a:latin typeface="微软雅黑"/>
                <a:ea typeface="微软雅黑"/>
                <a:cs typeface="微软雅黑"/>
              </a:rPr>
              <a:t>事件方式简单明了</a:t>
            </a:r>
            <a:endParaRPr kumimoji="1" lang="en-US" altLang="zh-CN" sz="1800" dirty="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377523390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1000"/>
                                        <p:tgtEl>
                                          <p:spTgt spid="2051"/>
                                        </p:tgtEl>
                                      </p:cBhvr>
                                    </p:animEffect>
                                    <p:anim calcmode="lin" valueType="num">
                                      <p:cBhvr>
                                        <p:cTn id="8" dur="1000" fill="hold"/>
                                        <p:tgtEl>
                                          <p:spTgt spid="2051"/>
                                        </p:tgtEl>
                                        <p:attrNameLst>
                                          <p:attrName>ppt_x</p:attrName>
                                        </p:attrNameLst>
                                      </p:cBhvr>
                                      <p:tavLst>
                                        <p:tav tm="0">
                                          <p:val>
                                            <p:strVal val="#ppt_x"/>
                                          </p:val>
                                        </p:tav>
                                        <p:tav tm="100000">
                                          <p:val>
                                            <p:strVal val="#ppt_x"/>
                                          </p:val>
                                        </p:tav>
                                      </p:tavLst>
                                    </p:anim>
                                    <p:anim calcmode="lin" valueType="num">
                                      <p:cBhvr>
                                        <p:cTn id="9"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2"/>
                                        </p:tgtEl>
                                        <p:attrNameLst>
                                          <p:attrName>style.visibility</p:attrName>
                                        </p:attrNameLst>
                                      </p:cBhvr>
                                      <p:to>
                                        <p:strVal val="visible"/>
                                      </p:to>
                                    </p:set>
                                    <p:animEffect transition="in" filter="fade">
                                      <p:cBhvr>
                                        <p:cTn id="14" dur="1000"/>
                                        <p:tgtEl>
                                          <p:spTgt spid="2052"/>
                                        </p:tgtEl>
                                      </p:cBhvr>
                                    </p:animEffect>
                                    <p:anim calcmode="lin" valueType="num">
                                      <p:cBhvr>
                                        <p:cTn id="15" dur="1000" fill="hold"/>
                                        <p:tgtEl>
                                          <p:spTgt spid="2052"/>
                                        </p:tgtEl>
                                        <p:attrNameLst>
                                          <p:attrName>ppt_x</p:attrName>
                                        </p:attrNameLst>
                                      </p:cBhvr>
                                      <p:tavLst>
                                        <p:tav tm="0">
                                          <p:val>
                                            <p:strVal val="#ppt_x"/>
                                          </p:val>
                                        </p:tav>
                                        <p:tav tm="100000">
                                          <p:val>
                                            <p:strVal val="#ppt_x"/>
                                          </p:val>
                                        </p:tav>
                                      </p:tavLst>
                                    </p:anim>
                                    <p:anim calcmode="lin" valueType="num">
                                      <p:cBhvr>
                                        <p:cTn id="16"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buNone/>
            </a:pPr>
            <a:r>
              <a:rPr lang="en-US" altLang="zh-CN" sz="2000" b="1" dirty="0" smtClean="0"/>
              <a:t>2.Chrome</a:t>
            </a:r>
            <a:r>
              <a:rPr lang="zh-CN" altLang="en-US" sz="2000" b="1" dirty="0" smtClean="0"/>
              <a:t>调试过程</a:t>
            </a:r>
            <a:endParaRPr lang="en-US" altLang="zh-CN" sz="2000" b="1" dirty="0" smtClean="0"/>
          </a:p>
          <a:p>
            <a:pPr marL="0" indent="0">
              <a:buNone/>
            </a:pP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b="1" dirty="0"/>
              <a:t>调试技巧</a:t>
            </a:r>
            <a:r>
              <a:rPr lang="en-US" altLang="zh-CN" b="1" dirty="0"/>
              <a:t>---</a:t>
            </a:r>
            <a:r>
              <a:rPr lang="zh-CN" altLang="en-US" b="1" dirty="0"/>
              <a:t>（</a:t>
            </a:r>
            <a:r>
              <a:rPr lang="zh-CN" altLang="en-US" b="1" dirty="0">
                <a:latin typeface="楷体" pitchFamily="49" charset="-122"/>
                <a:ea typeface="楷体" pitchFamily="49" charset="-122"/>
              </a:rPr>
              <a:t>简单调试案例演示</a:t>
            </a:r>
            <a:r>
              <a:rPr lang="zh-CN" altLang="en-US" b="1" dirty="0"/>
              <a:t>）</a:t>
            </a:r>
            <a:endParaRPr lang="zh-CN" altLang="en-US" dirty="0"/>
          </a:p>
        </p:txBody>
      </p:sp>
      <p:pic>
        <p:nvPicPr>
          <p:cNvPr id="411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1521" y="1083737"/>
            <a:ext cx="8603211" cy="33905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矩形标注 4"/>
          <p:cNvSpPr/>
          <p:nvPr/>
        </p:nvSpPr>
        <p:spPr>
          <a:xfrm>
            <a:off x="7020272" y="624251"/>
            <a:ext cx="1834459" cy="459486"/>
          </a:xfrm>
          <a:prstGeom prst="wedgeRectCallout">
            <a:avLst/>
          </a:prstGeom>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dirty="0" smtClean="0"/>
              <a:t>通过</a:t>
            </a:r>
            <a:r>
              <a:rPr lang="en-US" altLang="zh-CN" sz="1600" dirty="0" smtClean="0"/>
              <a:t>F12</a:t>
            </a:r>
            <a:r>
              <a:rPr lang="zh-CN" altLang="en-US" sz="1600" dirty="0" smtClean="0"/>
              <a:t>打开调试环境</a:t>
            </a:r>
            <a:endParaRPr lang="zh-CN" altLang="en-US" sz="1600" dirty="0"/>
          </a:p>
        </p:txBody>
      </p:sp>
      <p:pic>
        <p:nvPicPr>
          <p:cNvPr id="4113"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97630" y="1083736"/>
            <a:ext cx="8910990" cy="3324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4" name="Picture 6"/>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97630" y="1083736"/>
            <a:ext cx="8910990" cy="3324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5" name="Picture 7"/>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51521" y="1053864"/>
            <a:ext cx="8632773" cy="34621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6" name="Picture 8"/>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93064" y="1167594"/>
            <a:ext cx="8815556" cy="33483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7" name="Picture 9"/>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49062" y="1083737"/>
            <a:ext cx="8806894" cy="33905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8" name="Picture 10"/>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193064" y="1083737"/>
            <a:ext cx="8661666" cy="33905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9" name="Picture 11"/>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149062" y="1083736"/>
            <a:ext cx="8806894" cy="33905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20" name="Picture 12"/>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a:off x="149063" y="1083736"/>
            <a:ext cx="8806893" cy="3432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89756905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111"/>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hidden"/>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41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113"/>
                                        </p:tgtEl>
                                        <p:attrNameLst>
                                          <p:attrName>style.visibility</p:attrName>
                                        </p:attrNameLst>
                                      </p:cBhvr>
                                      <p:to>
                                        <p:strVal val="hidden"/>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41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nodeType="clickEffect">
                                  <p:stCondLst>
                                    <p:cond delay="0"/>
                                  </p:stCondLst>
                                  <p:childTnLst>
                                    <p:set>
                                      <p:cBhvr>
                                        <p:cTn id="23" dur="1" fill="hold">
                                          <p:stCondLst>
                                            <p:cond delay="0"/>
                                          </p:stCondLst>
                                        </p:cTn>
                                        <p:tgtEl>
                                          <p:spTgt spid="4114"/>
                                        </p:tgtEl>
                                        <p:attrNameLst>
                                          <p:attrName>style.visibility</p:attrName>
                                        </p:attrNameLst>
                                      </p:cBhvr>
                                      <p:to>
                                        <p:strVal val="hidden"/>
                                      </p:to>
                                    </p:set>
                                  </p:childTnLst>
                                </p:cTn>
                              </p:par>
                            </p:childTnLst>
                          </p:cTn>
                        </p:par>
                        <p:par>
                          <p:cTn id="24" fill="hold">
                            <p:stCondLst>
                              <p:cond delay="0"/>
                            </p:stCondLst>
                            <p:childTnLst>
                              <p:par>
                                <p:cTn id="25" presetID="1" presetClass="entr" presetSubtype="0" fill="hold" nodeType="afterEffect">
                                  <p:stCondLst>
                                    <p:cond delay="0"/>
                                  </p:stCondLst>
                                  <p:childTnLst>
                                    <p:set>
                                      <p:cBhvr>
                                        <p:cTn id="26" dur="1" fill="hold">
                                          <p:stCondLst>
                                            <p:cond delay="0"/>
                                          </p:stCondLst>
                                        </p:cTn>
                                        <p:tgtEl>
                                          <p:spTgt spid="41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115"/>
                                        </p:tgtEl>
                                        <p:attrNameLst>
                                          <p:attrName>style.visibility</p:attrName>
                                        </p:attrNameLst>
                                      </p:cBhvr>
                                      <p:to>
                                        <p:strVal val="hidden"/>
                                      </p:to>
                                    </p:set>
                                  </p:childTnLst>
                                </p:cTn>
                              </p:par>
                            </p:childTnLst>
                          </p:cTn>
                        </p:par>
                        <p:par>
                          <p:cTn id="31" fill="hold">
                            <p:stCondLst>
                              <p:cond delay="0"/>
                            </p:stCondLst>
                            <p:childTnLst>
                              <p:par>
                                <p:cTn id="32" presetID="1" presetClass="entr" presetSubtype="0" fill="hold" nodeType="afterEffect">
                                  <p:stCondLst>
                                    <p:cond delay="0"/>
                                  </p:stCondLst>
                                  <p:childTnLst>
                                    <p:set>
                                      <p:cBhvr>
                                        <p:cTn id="33" dur="1" fill="hold">
                                          <p:stCondLst>
                                            <p:cond delay="0"/>
                                          </p:stCondLst>
                                        </p:cTn>
                                        <p:tgtEl>
                                          <p:spTgt spid="411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nodeType="clickEffect">
                                  <p:stCondLst>
                                    <p:cond delay="0"/>
                                  </p:stCondLst>
                                  <p:childTnLst>
                                    <p:set>
                                      <p:cBhvr>
                                        <p:cTn id="37" dur="1" fill="hold">
                                          <p:stCondLst>
                                            <p:cond delay="0"/>
                                          </p:stCondLst>
                                        </p:cTn>
                                        <p:tgtEl>
                                          <p:spTgt spid="4116"/>
                                        </p:tgtEl>
                                        <p:attrNameLst>
                                          <p:attrName>style.visibility</p:attrName>
                                        </p:attrNameLst>
                                      </p:cBhvr>
                                      <p:to>
                                        <p:strVal val="hidden"/>
                                      </p:to>
                                    </p:set>
                                  </p:childTnLst>
                                </p:cTn>
                              </p:par>
                            </p:childTnLst>
                          </p:cTn>
                        </p:par>
                        <p:par>
                          <p:cTn id="38" fill="hold">
                            <p:stCondLst>
                              <p:cond delay="0"/>
                            </p:stCondLst>
                            <p:childTnLst>
                              <p:par>
                                <p:cTn id="39" presetID="1" presetClass="entr" presetSubtype="0" fill="hold" nodeType="afterEffect">
                                  <p:stCondLst>
                                    <p:cond delay="0"/>
                                  </p:stCondLst>
                                  <p:childTnLst>
                                    <p:set>
                                      <p:cBhvr>
                                        <p:cTn id="40" dur="1" fill="hold">
                                          <p:stCondLst>
                                            <p:cond delay="0"/>
                                          </p:stCondLst>
                                        </p:cTn>
                                        <p:tgtEl>
                                          <p:spTgt spid="41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nodeType="clickEffect">
                                  <p:stCondLst>
                                    <p:cond delay="0"/>
                                  </p:stCondLst>
                                  <p:childTnLst>
                                    <p:set>
                                      <p:cBhvr>
                                        <p:cTn id="44" dur="1" fill="hold">
                                          <p:stCondLst>
                                            <p:cond delay="0"/>
                                          </p:stCondLst>
                                        </p:cTn>
                                        <p:tgtEl>
                                          <p:spTgt spid="4117"/>
                                        </p:tgtEl>
                                        <p:attrNameLst>
                                          <p:attrName>style.visibility</p:attrName>
                                        </p:attrNameLst>
                                      </p:cBhvr>
                                      <p:to>
                                        <p:strVal val="hidden"/>
                                      </p:to>
                                    </p:set>
                                  </p:childTnLst>
                                </p:cTn>
                              </p:par>
                            </p:childTnLst>
                          </p:cTn>
                        </p:par>
                        <p:par>
                          <p:cTn id="45" fill="hold">
                            <p:stCondLst>
                              <p:cond delay="0"/>
                            </p:stCondLst>
                            <p:childTnLst>
                              <p:par>
                                <p:cTn id="46" presetID="1" presetClass="entr" presetSubtype="0" fill="hold" nodeType="afterEffect">
                                  <p:stCondLst>
                                    <p:cond delay="0"/>
                                  </p:stCondLst>
                                  <p:childTnLst>
                                    <p:set>
                                      <p:cBhvr>
                                        <p:cTn id="47" dur="1" fill="hold">
                                          <p:stCondLst>
                                            <p:cond delay="0"/>
                                          </p:stCondLst>
                                        </p:cTn>
                                        <p:tgtEl>
                                          <p:spTgt spid="4118"/>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nodeType="clickEffect">
                                  <p:stCondLst>
                                    <p:cond delay="0"/>
                                  </p:stCondLst>
                                  <p:childTnLst>
                                    <p:set>
                                      <p:cBhvr>
                                        <p:cTn id="51" dur="1" fill="hold">
                                          <p:stCondLst>
                                            <p:cond delay="0"/>
                                          </p:stCondLst>
                                        </p:cTn>
                                        <p:tgtEl>
                                          <p:spTgt spid="4118"/>
                                        </p:tgtEl>
                                        <p:attrNameLst>
                                          <p:attrName>style.visibility</p:attrName>
                                        </p:attrNameLst>
                                      </p:cBhvr>
                                      <p:to>
                                        <p:strVal val="hidden"/>
                                      </p:to>
                                    </p:set>
                                  </p:childTnLst>
                                </p:cTn>
                              </p:par>
                            </p:childTnLst>
                          </p:cTn>
                        </p:par>
                        <p:par>
                          <p:cTn id="52" fill="hold">
                            <p:stCondLst>
                              <p:cond delay="0"/>
                            </p:stCondLst>
                            <p:childTnLst>
                              <p:par>
                                <p:cTn id="53" presetID="1" presetClass="entr" presetSubtype="0" fill="hold" nodeType="afterEffect">
                                  <p:stCondLst>
                                    <p:cond delay="0"/>
                                  </p:stCondLst>
                                  <p:childTnLst>
                                    <p:set>
                                      <p:cBhvr>
                                        <p:cTn id="54" dur="1" fill="hold">
                                          <p:stCondLst>
                                            <p:cond delay="0"/>
                                          </p:stCondLst>
                                        </p:cTn>
                                        <p:tgtEl>
                                          <p:spTgt spid="41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4119"/>
                                        </p:tgtEl>
                                        <p:attrNameLst>
                                          <p:attrName>style.visibility</p:attrName>
                                        </p:attrNameLst>
                                      </p:cBhvr>
                                      <p:to>
                                        <p:strVal val="hidden"/>
                                      </p:to>
                                    </p:set>
                                  </p:childTnLst>
                                </p:cTn>
                              </p:par>
                            </p:childTnLst>
                          </p:cTn>
                        </p:par>
                        <p:par>
                          <p:cTn id="59" fill="hold">
                            <p:stCondLst>
                              <p:cond delay="0"/>
                            </p:stCondLst>
                            <p:childTnLst>
                              <p:par>
                                <p:cTn id="60" presetID="1" presetClass="entr" presetSubtype="0" fill="hold" nodeType="afterEffect">
                                  <p:stCondLst>
                                    <p:cond delay="0"/>
                                  </p:stCondLst>
                                  <p:childTnLst>
                                    <p:set>
                                      <p:cBhvr>
                                        <p:cTn id="61" dur="1" fill="hold">
                                          <p:stCondLst>
                                            <p:cond delay="0"/>
                                          </p:stCondLst>
                                        </p:cTn>
                                        <p:tgtEl>
                                          <p:spTgt spid="4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73528"/>
            <a:ext cx="8334920" cy="4021097"/>
          </a:xfrm>
        </p:spPr>
        <p:txBody>
          <a:bodyPr>
            <a:normAutofit/>
          </a:bodyPr>
          <a:lstStyle/>
          <a:p>
            <a:pPr marL="0" indent="0">
              <a:buNone/>
            </a:pPr>
            <a:r>
              <a:rPr lang="en-US" altLang="zh-CN" sz="2000" b="1" dirty="0" smtClean="0"/>
              <a:t>3.</a:t>
            </a:r>
            <a:r>
              <a:rPr lang="zh-CN" altLang="en-US" sz="2000" b="1" dirty="0" smtClean="0"/>
              <a:t>测试</a:t>
            </a:r>
            <a:endParaRPr lang="en-US" altLang="zh-CN" sz="2000" b="1" dirty="0" smtClean="0"/>
          </a:p>
        </p:txBody>
      </p:sp>
      <p:sp>
        <p:nvSpPr>
          <p:cNvPr id="3" name="标题 2"/>
          <p:cNvSpPr>
            <a:spLocks noGrp="1"/>
          </p:cNvSpPr>
          <p:nvPr>
            <p:ph type="title"/>
          </p:nvPr>
        </p:nvSpPr>
        <p:spPr/>
        <p:txBody>
          <a:bodyPr/>
          <a:lstStyle/>
          <a:p>
            <a:r>
              <a:rPr lang="zh-CN" altLang="en-US" b="1" dirty="0"/>
              <a:t>调试技巧</a:t>
            </a:r>
            <a:r>
              <a:rPr lang="en-US" altLang="zh-CN" b="1" dirty="0"/>
              <a:t>---</a:t>
            </a:r>
            <a:r>
              <a:rPr lang="zh-CN" altLang="en-US" b="1" dirty="0"/>
              <a:t>（</a:t>
            </a:r>
            <a:r>
              <a:rPr lang="zh-CN" altLang="en-US" b="1" dirty="0">
                <a:latin typeface="楷体" pitchFamily="49" charset="-122"/>
                <a:ea typeface="楷体" pitchFamily="49" charset="-122"/>
              </a:rPr>
              <a:t>简单调试案例演示</a:t>
            </a:r>
            <a:r>
              <a:rPr lang="zh-CN" altLang="en-US" b="1" dirty="0"/>
              <a:t>）</a:t>
            </a:r>
            <a:endParaRPr lang="zh-CN" altLang="en-US" dirty="0"/>
          </a:p>
        </p:txBody>
      </p:sp>
      <p:pic>
        <p:nvPicPr>
          <p:cNvPr id="4" name="图片 3"/>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39552" y="1059582"/>
            <a:ext cx="8424936" cy="3456384"/>
          </a:xfrm>
          <a:prstGeom prst="rect">
            <a:avLst/>
          </a:prstGeom>
        </p:spPr>
      </p:pic>
    </p:spTree>
    <p:extLst>
      <p:ext uri="{BB962C8B-B14F-4D97-AF65-F5344CB8AC3E}">
        <p14:creationId xmlns="" xmlns:p14="http://schemas.microsoft.com/office/powerpoint/2010/main" val="81276897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调试方法介绍</a:t>
            </a:r>
            <a:r>
              <a:rPr lang="en-US" altLang="zh-CN" sz="2400" dirty="0" smtClean="0"/>
              <a:t>—java</a:t>
            </a:r>
            <a:r>
              <a:rPr lang="zh-CN" altLang="en-US" sz="2400" dirty="0" smtClean="0"/>
              <a:t>调试</a:t>
            </a:r>
            <a:endParaRPr lang="zh-CN" altLang="en-US" sz="2400" dirty="0"/>
          </a:p>
        </p:txBody>
      </p:sp>
      <p:sp>
        <p:nvSpPr>
          <p:cNvPr id="3" name="矩形 2"/>
          <p:cNvSpPr/>
          <p:nvPr/>
        </p:nvSpPr>
        <p:spPr>
          <a:xfrm>
            <a:off x="1835696" y="2931790"/>
            <a:ext cx="5148803" cy="504056"/>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BIM</a:t>
            </a:r>
            <a:r>
              <a:rPr lang="zh-CN" altLang="en-US" b="1" kern="0" dirty="0" smtClean="0">
                <a:solidFill>
                  <a:schemeClr val="bg1"/>
                </a:solidFill>
                <a:latin typeface="微软雅黑" panose="020B0503020204020204" pitchFamily="34" charset="-122"/>
                <a:ea typeface="微软雅黑" panose="020B0503020204020204" pitchFamily="34" charset="-122"/>
              </a:rPr>
              <a:t>远程调试</a:t>
            </a:r>
            <a:r>
              <a:rPr lang="en-US" altLang="zh-CN" b="1" kern="0" dirty="0" smtClean="0">
                <a:solidFill>
                  <a:schemeClr val="bg1"/>
                </a:solidFill>
                <a:latin typeface="微软雅黑" panose="020B0503020204020204" pitchFamily="34" charset="-122"/>
                <a:ea typeface="微软雅黑" panose="020B0503020204020204" pitchFamily="34" charset="-122"/>
              </a:rPr>
              <a:t>+EAS</a:t>
            </a:r>
            <a:r>
              <a:rPr lang="zh-CN" altLang="en-US" b="1" kern="0" dirty="0" smtClean="0">
                <a:solidFill>
                  <a:schemeClr val="bg1"/>
                </a:solidFill>
                <a:latin typeface="微软雅黑" panose="020B0503020204020204" pitchFamily="34" charset="-122"/>
                <a:ea typeface="微软雅黑" panose="020B0503020204020204" pitchFamily="34" charset="-122"/>
              </a:rPr>
              <a:t>服务器</a:t>
            </a:r>
            <a:r>
              <a:rPr lang="en-US" altLang="zh-CN" b="1" kern="0" dirty="0" err="1" smtClean="0">
                <a:solidFill>
                  <a:schemeClr val="bg1"/>
                </a:solidFill>
                <a:latin typeface="微软雅黑" panose="020B0503020204020204" pitchFamily="34" charset="-122"/>
                <a:ea typeface="微软雅黑" panose="020B0503020204020204" pitchFamily="34" charset="-122"/>
              </a:rPr>
              <a:t>DebugServer</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835695" y="915566"/>
            <a:ext cx="5148803" cy="504056"/>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BIM</a:t>
            </a:r>
            <a:r>
              <a:rPr lang="zh-CN" altLang="en-US" b="1" kern="0" dirty="0" smtClean="0">
                <a:solidFill>
                  <a:schemeClr val="bg1"/>
                </a:solidFill>
                <a:latin typeface="微软雅黑" panose="020B0503020204020204" pitchFamily="34" charset="-122"/>
                <a:ea typeface="微软雅黑" panose="020B0503020204020204" pitchFamily="34" charset="-122"/>
              </a:rPr>
              <a:t>启用服务可直接本机调试</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35830436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 xmlns:p14="http://schemas.microsoft.com/office/powerpoint/2010/main" val="189355922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a:t>WEB</a:t>
            </a:r>
            <a:r>
              <a:rPr lang="zh-CN" altLang="en-US" sz="2400" dirty="0"/>
              <a:t>页面的布局设计</a:t>
            </a:r>
            <a:r>
              <a:rPr lang="en-US" altLang="zh-CN" sz="2400" dirty="0"/>
              <a:t>--</a:t>
            </a:r>
            <a:r>
              <a:rPr lang="zh-CN" altLang="en-US" sz="2400" dirty="0" smtClean="0"/>
              <a:t>通用查询配置</a:t>
            </a:r>
            <a:endParaRPr lang="zh-CN" altLang="en-US" sz="2400" dirty="0"/>
          </a:p>
        </p:txBody>
      </p:sp>
      <p:pic>
        <p:nvPicPr>
          <p:cNvPr id="307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1520" y="555526"/>
            <a:ext cx="8640964" cy="14401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0" y="2067694"/>
            <a:ext cx="9144000" cy="30189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4" name="直接箭头连接符 3"/>
          <p:cNvCxnSpPr/>
          <p:nvPr/>
        </p:nvCxnSpPr>
        <p:spPr>
          <a:xfrm flipV="1">
            <a:off x="683568" y="1635646"/>
            <a:ext cx="432048" cy="2376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3076"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0" y="1461772"/>
            <a:ext cx="9144000" cy="2694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3984514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a:t>WEB</a:t>
            </a:r>
            <a:r>
              <a:rPr lang="zh-CN" altLang="en-US" sz="2400" dirty="0"/>
              <a:t>页面的布局设计</a:t>
            </a:r>
            <a:r>
              <a:rPr lang="en-US" altLang="zh-CN" sz="2400" dirty="0"/>
              <a:t>--</a:t>
            </a:r>
            <a:r>
              <a:rPr lang="zh-CN" altLang="en-US" sz="2400" dirty="0" smtClean="0"/>
              <a:t>查询表格配置</a:t>
            </a:r>
            <a:endParaRPr lang="zh-CN" altLang="en-US" sz="2400" dirty="0"/>
          </a:p>
        </p:txBody>
      </p:sp>
      <p:pic>
        <p:nvPicPr>
          <p:cNvPr id="409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9772" y="627534"/>
            <a:ext cx="9078732" cy="14485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9772" y="555526"/>
            <a:ext cx="9084456" cy="4225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5838" y="1419622"/>
            <a:ext cx="9023150" cy="33100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35496" y="621608"/>
            <a:ext cx="8879134" cy="15960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7420788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1000"/>
                                        <p:tgtEl>
                                          <p:spTgt spid="4099"/>
                                        </p:tgtEl>
                                      </p:cBhvr>
                                    </p:animEffect>
                                    <p:anim calcmode="lin" valueType="num">
                                      <p:cBhvr>
                                        <p:cTn id="8" dur="1000" fill="hold"/>
                                        <p:tgtEl>
                                          <p:spTgt spid="4099"/>
                                        </p:tgtEl>
                                        <p:attrNameLst>
                                          <p:attrName>ppt_x</p:attrName>
                                        </p:attrNameLst>
                                      </p:cBhvr>
                                      <p:tavLst>
                                        <p:tav tm="0">
                                          <p:val>
                                            <p:strVal val="#ppt_x"/>
                                          </p:val>
                                        </p:tav>
                                        <p:tav tm="100000">
                                          <p:val>
                                            <p:strVal val="#ppt_x"/>
                                          </p:val>
                                        </p:tav>
                                      </p:tavLst>
                                    </p:anim>
                                    <p:anim calcmode="lin" valueType="num">
                                      <p:cBhvr>
                                        <p:cTn id="9"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101"/>
                                        </p:tgtEl>
                                        <p:attrNameLst>
                                          <p:attrName>style.visibility</p:attrName>
                                        </p:attrNameLst>
                                      </p:cBhvr>
                                      <p:to>
                                        <p:strVal val="visible"/>
                                      </p:to>
                                    </p:set>
                                    <p:animEffect transition="in" filter="fade">
                                      <p:cBhvr>
                                        <p:cTn id="14" dur="1000"/>
                                        <p:tgtEl>
                                          <p:spTgt spid="4101"/>
                                        </p:tgtEl>
                                      </p:cBhvr>
                                    </p:animEffect>
                                    <p:anim calcmode="lin" valueType="num">
                                      <p:cBhvr>
                                        <p:cTn id="15" dur="1000" fill="hold"/>
                                        <p:tgtEl>
                                          <p:spTgt spid="4101"/>
                                        </p:tgtEl>
                                        <p:attrNameLst>
                                          <p:attrName>ppt_x</p:attrName>
                                        </p:attrNameLst>
                                      </p:cBhvr>
                                      <p:tavLst>
                                        <p:tav tm="0">
                                          <p:val>
                                            <p:strVal val="#ppt_x"/>
                                          </p:val>
                                        </p:tav>
                                        <p:tav tm="100000">
                                          <p:val>
                                            <p:strVal val="#ppt_x"/>
                                          </p:val>
                                        </p:tav>
                                      </p:tavLst>
                                    </p:anim>
                                    <p:anim calcmode="lin" valueType="num">
                                      <p:cBhvr>
                                        <p:cTn id="16"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100"/>
                                        </p:tgtEl>
                                        <p:attrNameLst>
                                          <p:attrName>style.visibility</p:attrName>
                                        </p:attrNameLst>
                                      </p:cBhvr>
                                      <p:to>
                                        <p:strVal val="visible"/>
                                      </p:to>
                                    </p:set>
                                    <p:animEffect transition="in" filter="fade">
                                      <p:cBhvr>
                                        <p:cTn id="21" dur="1000"/>
                                        <p:tgtEl>
                                          <p:spTgt spid="4100"/>
                                        </p:tgtEl>
                                      </p:cBhvr>
                                    </p:animEffect>
                                    <p:anim calcmode="lin" valueType="num">
                                      <p:cBhvr>
                                        <p:cTn id="22" dur="1000" fill="hold"/>
                                        <p:tgtEl>
                                          <p:spTgt spid="4100"/>
                                        </p:tgtEl>
                                        <p:attrNameLst>
                                          <p:attrName>ppt_x</p:attrName>
                                        </p:attrNameLst>
                                      </p:cBhvr>
                                      <p:tavLst>
                                        <p:tav tm="0">
                                          <p:val>
                                            <p:strVal val="#ppt_x"/>
                                          </p:val>
                                        </p:tav>
                                        <p:tav tm="100000">
                                          <p:val>
                                            <p:strVal val="#ppt_x"/>
                                          </p:val>
                                        </p:tav>
                                      </p:tavLst>
                                    </p:anim>
                                    <p:anim calcmode="lin" valueType="num">
                                      <p:cBhvr>
                                        <p:cTn id="23"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a:t>WEB</a:t>
            </a:r>
            <a:r>
              <a:rPr lang="zh-CN" altLang="en-US" sz="2400" dirty="0"/>
              <a:t>页面的布局</a:t>
            </a:r>
            <a:r>
              <a:rPr lang="zh-CN" altLang="en-US" sz="2400" dirty="0" smtClean="0"/>
              <a:t>设计</a:t>
            </a:r>
            <a:r>
              <a:rPr lang="en-US" altLang="zh-CN" sz="2400" dirty="0" smtClean="0"/>
              <a:t>--</a:t>
            </a:r>
            <a:r>
              <a:rPr lang="zh-CN" altLang="en-US" sz="2400" dirty="0" smtClean="0"/>
              <a:t>标准编辑页面</a:t>
            </a:r>
            <a:endParaRPr lang="zh-CN" altLang="en-US" sz="2400" dirty="0"/>
          </a:p>
        </p:txBody>
      </p:sp>
      <p:pic>
        <p:nvPicPr>
          <p:cNvPr id="512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496" y="555526"/>
            <a:ext cx="9000852" cy="36161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539750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en-US" altLang="zh-CN" sz="2400" dirty="0"/>
              <a:t>WEB</a:t>
            </a:r>
            <a:r>
              <a:rPr lang="zh-CN" altLang="en-US" sz="2400" dirty="0"/>
              <a:t>页面的布局设计</a:t>
            </a:r>
            <a:r>
              <a:rPr lang="en-US" altLang="zh-CN" sz="2400" dirty="0" smtClean="0"/>
              <a:t>--Form</a:t>
            </a:r>
            <a:r>
              <a:rPr lang="zh-CN" altLang="en-US" sz="2400" dirty="0" smtClean="0"/>
              <a:t>表单配置</a:t>
            </a:r>
            <a:endParaRPr lang="zh-CN" altLang="en-US" sz="2400" dirty="0"/>
          </a:p>
        </p:txBody>
      </p:sp>
      <p:pic>
        <p:nvPicPr>
          <p:cNvPr id="614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2330" y="600144"/>
            <a:ext cx="9096174" cy="42177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9638122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f62e2b2972085492adda7e58c231137dd41c0"/>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17481</TotalTime>
  <Words>1818</Words>
  <Application>Microsoft Office PowerPoint</Application>
  <PresentationFormat>全屏显示(16:9)</PresentationFormat>
  <Paragraphs>348</Paragraphs>
  <Slides>54</Slides>
  <Notes>54</Notes>
  <HiddenSlides>1</HiddenSlides>
  <MMClips>0</MMClips>
  <ScaleCrop>false</ScaleCrop>
  <HeadingPairs>
    <vt:vector size="4" baseType="variant">
      <vt:variant>
        <vt:lpstr>主题</vt:lpstr>
      </vt:variant>
      <vt:variant>
        <vt:i4>1</vt:i4>
      </vt:variant>
      <vt:variant>
        <vt:lpstr>幻灯片标题</vt:lpstr>
      </vt:variant>
      <vt:variant>
        <vt:i4>54</vt:i4>
      </vt:variant>
    </vt:vector>
  </HeadingPairs>
  <TitlesOfParts>
    <vt:vector size="55" baseType="lpstr">
      <vt:lpstr>①绝密（16：9_密级模版）</vt:lpstr>
      <vt:lpstr>EAS800 Web开发培训                                 ---进阶篇 </vt:lpstr>
      <vt:lpstr>目录</vt:lpstr>
      <vt:lpstr>培训目标六大增长动力：财务共享推广策略</vt:lpstr>
      <vt:lpstr>WEB页面的布局设计--标准列表页面</vt:lpstr>
      <vt:lpstr>WEB页面的布局设计--按钮配置</vt:lpstr>
      <vt:lpstr>WEB页面的布局设计--通用查询配置</vt:lpstr>
      <vt:lpstr>WEB页面的布局设计--查询表格配置</vt:lpstr>
      <vt:lpstr>WEB页面的布局设计--标准编辑页面</vt:lpstr>
      <vt:lpstr>WEB页面的布局设计--Form表单配置</vt:lpstr>
      <vt:lpstr>WEB页面的布局设计--分录表格配置</vt:lpstr>
      <vt:lpstr>eventbus的概念</vt:lpstr>
      <vt:lpstr>前台代码设计--新功能开发代码定义</vt:lpstr>
      <vt:lpstr>前台代码设计—扩展开发代码定义</vt:lpstr>
      <vt:lpstr>前台代码设计--加入业务逻辑</vt:lpstr>
      <vt:lpstr>后台代码设计--新功能开发代码定义</vt:lpstr>
      <vt:lpstr>后台代码设计—扩展开发代码定义</vt:lpstr>
      <vt:lpstr>前后台代码的调用逻辑</vt:lpstr>
      <vt:lpstr>前后台代码的调用逻辑</vt:lpstr>
      <vt:lpstr>如何主动触发一个事件或功能</vt:lpstr>
      <vt:lpstr>后台代码设计--WEB Server层代码部署</vt:lpstr>
      <vt:lpstr>页面配置—组件配置</vt:lpstr>
      <vt:lpstr>页面配置—资源配置</vt:lpstr>
      <vt:lpstr>调试基础介绍</vt:lpstr>
      <vt:lpstr>调试技巧---（Chrome调试）</vt:lpstr>
      <vt:lpstr>调试技巧---（Chrome调试）</vt:lpstr>
      <vt:lpstr>调试技巧---（Chrome调试）</vt:lpstr>
      <vt:lpstr>调试技巧---（Chrome调试）</vt:lpstr>
      <vt:lpstr>调试技巧---（Chrome调试）</vt:lpstr>
      <vt:lpstr>调试技巧---（IE调试）</vt:lpstr>
      <vt:lpstr>调试技巧---（IE调试）</vt:lpstr>
      <vt:lpstr>调试技巧---（IE调试）</vt:lpstr>
      <vt:lpstr>调试技巧---（IE调试）</vt:lpstr>
      <vt:lpstr>调试技巧---（Fiddler）</vt:lpstr>
      <vt:lpstr>调试技巧---（Fiddler）</vt:lpstr>
      <vt:lpstr>调试技巧---（Fiddler）</vt:lpstr>
      <vt:lpstr>调试技巧---（Fiddler）</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调试技巧---（常用JS调试入口）</vt:lpstr>
      <vt:lpstr>调试技巧---（简单调试案例演示）</vt:lpstr>
      <vt:lpstr>调试技巧---（简单调试案例演示）</vt:lpstr>
      <vt:lpstr>调试技巧---（简单调试案例演示）</vt:lpstr>
      <vt:lpstr>调试技巧---（简单调试案例演示）</vt:lpstr>
      <vt:lpstr>调试方法介绍—java调试</vt:lpstr>
      <vt:lpstr>幻灯片 53</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EAS800 Web开发培训3_进阶篇</dc:title>
  <dc:creator>kingdee</dc:creator>
  <cp:lastModifiedBy>RD_laihua_fan</cp:lastModifiedBy>
  <cp:revision>900</cp:revision>
  <dcterms:created xsi:type="dcterms:W3CDTF">2012-04-19T08:27:40Z</dcterms:created>
  <dcterms:modified xsi:type="dcterms:W3CDTF">2016-06-22T05:39:38Z</dcterms:modified>
</cp:coreProperties>
</file>