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50"/>
  </p:notesMasterIdLst>
  <p:handoutMasterIdLst>
    <p:handoutMasterId r:id="rId51"/>
  </p:handoutMasterIdLst>
  <p:sldIdLst>
    <p:sldId id="1275" r:id="rId2"/>
    <p:sldId id="1265" r:id="rId3"/>
    <p:sldId id="1266" r:id="rId4"/>
    <p:sldId id="1276" r:id="rId5"/>
    <p:sldId id="1280" r:id="rId6"/>
    <p:sldId id="1277" r:id="rId7"/>
    <p:sldId id="1278" r:id="rId8"/>
    <p:sldId id="1279" r:id="rId9"/>
    <p:sldId id="1295" r:id="rId10"/>
    <p:sldId id="1282" r:id="rId11"/>
    <p:sldId id="1287" r:id="rId12"/>
    <p:sldId id="1289" r:id="rId13"/>
    <p:sldId id="1291" r:id="rId14"/>
    <p:sldId id="1292" r:id="rId15"/>
    <p:sldId id="1316" r:id="rId16"/>
    <p:sldId id="1317" r:id="rId17"/>
    <p:sldId id="1318" r:id="rId18"/>
    <p:sldId id="1342" r:id="rId19"/>
    <p:sldId id="1321" r:id="rId20"/>
    <p:sldId id="1322" r:id="rId21"/>
    <p:sldId id="1323" r:id="rId22"/>
    <p:sldId id="1301" r:id="rId23"/>
    <p:sldId id="1325" r:id="rId24"/>
    <p:sldId id="1324" r:id="rId25"/>
    <p:sldId id="1326" r:id="rId26"/>
    <p:sldId id="1327" r:id="rId27"/>
    <p:sldId id="1339" r:id="rId28"/>
    <p:sldId id="1305" r:id="rId29"/>
    <p:sldId id="1328" r:id="rId30"/>
    <p:sldId id="1306" r:id="rId31"/>
    <p:sldId id="1309" r:id="rId32"/>
    <p:sldId id="1310" r:id="rId33"/>
    <p:sldId id="1329" r:id="rId34"/>
    <p:sldId id="1341" r:id="rId35"/>
    <p:sldId id="1330" r:id="rId36"/>
    <p:sldId id="1340" r:id="rId37"/>
    <p:sldId id="1344" r:id="rId38"/>
    <p:sldId id="1315" r:id="rId39"/>
    <p:sldId id="1331" r:id="rId40"/>
    <p:sldId id="1332" r:id="rId41"/>
    <p:sldId id="1333" r:id="rId42"/>
    <p:sldId id="1334" r:id="rId43"/>
    <p:sldId id="1335" r:id="rId44"/>
    <p:sldId id="1336" r:id="rId45"/>
    <p:sldId id="1337" r:id="rId46"/>
    <p:sldId id="1338" r:id="rId47"/>
    <p:sldId id="284" r:id="rId48"/>
    <p:sldId id="878" r:id="rId49"/>
  </p:sldIdLst>
  <p:sldSz cx="9144000" cy="5143500" type="screen16x9"/>
  <p:notesSz cx="6858000" cy="9144000"/>
  <p:custDataLst>
    <p:tags r:id="rId52"/>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 xmlns:p15="http://schemas.microsoft.com/office/powerpoint/2012/main">
        <p15:guide id="1" orient="horz" pos="3162">
          <p15:clr>
            <a:srgbClr val="A4A3A4"/>
          </p15:clr>
        </p15:guide>
        <p15:guide id="2" pos="551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FF"/>
    <a:srgbClr val="FF9900"/>
    <a:srgbClr val="FF6600"/>
    <a:srgbClr val="002C59"/>
    <a:srgbClr val="005092"/>
    <a:srgbClr val="FFCC99"/>
    <a:srgbClr val="FFFF00"/>
    <a:srgbClr val="558ED5"/>
    <a:srgbClr val="663300"/>
    <a:srgbClr val="00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99" autoAdjust="0"/>
    <p:restoredTop sz="81115" autoAdjust="0"/>
  </p:normalViewPr>
  <p:slideViewPr>
    <p:cSldViewPr>
      <p:cViewPr varScale="1">
        <p:scale>
          <a:sx n="105" d="100"/>
          <a:sy n="105" d="100"/>
        </p:scale>
        <p:origin x="-102" y="-180"/>
      </p:cViewPr>
      <p:guideLst>
        <p:guide orient="horz" pos="3162"/>
        <p:guide pos="551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C28028-75D6-4865-8228-4CE01E8FF619}"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AB559E6C-61A4-41D6-A019-4CA572CB6D26}">
      <dgm:prSet phldrT="[文本]"/>
      <dgm:spPr/>
      <dgm:t>
        <a:bodyPr/>
        <a:lstStyle/>
        <a:p>
          <a:r>
            <a:rPr lang="zh-CN" altLang="en-US" dirty="0" smtClean="0">
              <a:solidFill>
                <a:schemeClr val="tx1"/>
              </a:solidFill>
            </a:rPr>
            <a:t>测试环境</a:t>
          </a:r>
          <a:endParaRPr lang="zh-CN" altLang="en-US" dirty="0">
            <a:solidFill>
              <a:schemeClr val="tx1"/>
            </a:solidFill>
          </a:endParaRPr>
        </a:p>
      </dgm:t>
    </dgm:pt>
    <dgm:pt modelId="{0782CBA9-6781-4CF6-9921-C2E23A6A8AB6}" type="parTrans" cxnId="{EFA2A772-306C-4EA3-97F3-0C546B37200D}">
      <dgm:prSet/>
      <dgm:spPr/>
      <dgm:t>
        <a:bodyPr/>
        <a:lstStyle/>
        <a:p>
          <a:endParaRPr lang="zh-CN" altLang="en-US">
            <a:solidFill>
              <a:schemeClr val="tx1"/>
            </a:solidFill>
          </a:endParaRPr>
        </a:p>
      </dgm:t>
    </dgm:pt>
    <dgm:pt modelId="{B57AE71B-2AFF-4EFE-8EA0-06D0CBC255DA}" type="sibTrans" cxnId="{EFA2A772-306C-4EA3-97F3-0C546B37200D}">
      <dgm:prSet/>
      <dgm:spPr/>
      <dgm:t>
        <a:bodyPr/>
        <a:lstStyle/>
        <a:p>
          <a:endParaRPr lang="zh-CN" altLang="en-US">
            <a:solidFill>
              <a:schemeClr val="tx1"/>
            </a:solidFill>
          </a:endParaRPr>
        </a:p>
      </dgm:t>
    </dgm:pt>
    <dgm:pt modelId="{AD8E8EF5-C7E7-4F4D-B339-85E9E094FA16}">
      <dgm:prSet phldrT="[文本]"/>
      <dgm:spPr/>
      <dgm:t>
        <a:bodyPr/>
        <a:lstStyle/>
        <a:p>
          <a:r>
            <a:rPr lang="zh-CN" altLang="en-US" dirty="0" smtClean="0">
              <a:solidFill>
                <a:schemeClr val="tx1"/>
              </a:solidFill>
            </a:rPr>
            <a:t>正式环境</a:t>
          </a:r>
          <a:endParaRPr lang="zh-CN" altLang="en-US" dirty="0">
            <a:solidFill>
              <a:schemeClr val="tx1"/>
            </a:solidFill>
          </a:endParaRPr>
        </a:p>
      </dgm:t>
    </dgm:pt>
    <dgm:pt modelId="{BA67D5AF-34ED-44DA-B0EB-C4CBCF1D3F6B}" type="parTrans" cxnId="{6A8DFA8E-F5AD-4FA4-B222-8999D55113C2}">
      <dgm:prSet/>
      <dgm:spPr/>
      <dgm:t>
        <a:bodyPr/>
        <a:lstStyle/>
        <a:p>
          <a:endParaRPr lang="zh-CN" altLang="en-US">
            <a:solidFill>
              <a:schemeClr val="tx1"/>
            </a:solidFill>
          </a:endParaRPr>
        </a:p>
      </dgm:t>
    </dgm:pt>
    <dgm:pt modelId="{B7BE964E-44FB-4707-9B0E-1F5880D9AE46}" type="sibTrans" cxnId="{6A8DFA8E-F5AD-4FA4-B222-8999D55113C2}">
      <dgm:prSet/>
      <dgm:spPr/>
      <dgm:t>
        <a:bodyPr/>
        <a:lstStyle/>
        <a:p>
          <a:endParaRPr lang="zh-CN" altLang="en-US">
            <a:solidFill>
              <a:schemeClr val="tx1"/>
            </a:solidFill>
          </a:endParaRPr>
        </a:p>
      </dgm:t>
    </dgm:pt>
    <dgm:pt modelId="{9056FF6A-4EDA-460E-B369-4B395974CB08}">
      <dgm:prSet custT="1"/>
      <dgm:spPr/>
      <dgm:t>
        <a:bodyPr/>
        <a:lstStyle/>
        <a:p>
          <a:r>
            <a:rPr lang="zh-CN" altLang="en-US" sz="1000" dirty="0" smtClean="0">
              <a:solidFill>
                <a:schemeClr val="tx1"/>
              </a:solidFill>
            </a:rPr>
            <a:t>本地</a:t>
          </a:r>
          <a:r>
            <a:rPr lang="en-US" altLang="zh-CN" sz="1000" dirty="0" smtClean="0">
              <a:solidFill>
                <a:schemeClr val="tx1"/>
              </a:solidFill>
            </a:rPr>
            <a:t>BIM</a:t>
          </a:r>
          <a:r>
            <a:rPr lang="zh-CN" altLang="en-US" sz="1000" dirty="0" smtClean="0">
              <a:solidFill>
                <a:schemeClr val="tx1"/>
              </a:solidFill>
            </a:rPr>
            <a:t>远程调试</a:t>
          </a:r>
          <a:endParaRPr lang="zh-CN" altLang="en-US" sz="1000" dirty="0">
            <a:solidFill>
              <a:schemeClr val="tx1"/>
            </a:solidFill>
          </a:endParaRPr>
        </a:p>
      </dgm:t>
    </dgm:pt>
    <dgm:pt modelId="{67C489F4-0C99-46A8-9988-64307346F0C9}" type="parTrans" cxnId="{B758C578-50C9-4090-B6A6-E09C069B9D9D}">
      <dgm:prSet/>
      <dgm:spPr/>
      <dgm:t>
        <a:bodyPr/>
        <a:lstStyle/>
        <a:p>
          <a:endParaRPr lang="zh-CN" altLang="en-US">
            <a:solidFill>
              <a:schemeClr val="tx1"/>
            </a:solidFill>
          </a:endParaRPr>
        </a:p>
      </dgm:t>
    </dgm:pt>
    <dgm:pt modelId="{0B227E28-99C7-48B6-BD79-D8F7D53F4722}" type="sibTrans" cxnId="{B758C578-50C9-4090-B6A6-E09C069B9D9D}">
      <dgm:prSet/>
      <dgm:spPr/>
      <dgm:t>
        <a:bodyPr/>
        <a:lstStyle/>
        <a:p>
          <a:endParaRPr lang="zh-CN" altLang="en-US">
            <a:solidFill>
              <a:schemeClr val="tx1"/>
            </a:solidFill>
          </a:endParaRPr>
        </a:p>
      </dgm:t>
    </dgm:pt>
    <dgm:pt modelId="{FDF4232C-33C4-4045-980A-D4FBE5F37906}" type="pres">
      <dgm:prSet presAssocID="{03C28028-75D6-4865-8228-4CE01E8FF619}" presName="linearFlow" presStyleCnt="0">
        <dgm:presLayoutVars>
          <dgm:dir/>
          <dgm:resizeHandles val="exact"/>
        </dgm:presLayoutVars>
      </dgm:prSet>
      <dgm:spPr/>
    </dgm:pt>
    <dgm:pt modelId="{F730C731-CEFD-4D97-9F05-24AFECB58A46}" type="pres">
      <dgm:prSet presAssocID="{9056FF6A-4EDA-460E-B369-4B395974CB08}" presName="node" presStyleLbl="node1" presStyleIdx="0" presStyleCnt="3">
        <dgm:presLayoutVars>
          <dgm:bulletEnabled val="1"/>
        </dgm:presLayoutVars>
      </dgm:prSet>
      <dgm:spPr/>
      <dgm:t>
        <a:bodyPr/>
        <a:lstStyle/>
        <a:p>
          <a:endParaRPr lang="zh-CN" altLang="en-US"/>
        </a:p>
      </dgm:t>
    </dgm:pt>
    <dgm:pt modelId="{2FD7E17E-0567-4DE4-9DE4-F733DC43BE0C}" type="pres">
      <dgm:prSet presAssocID="{0B227E28-99C7-48B6-BD79-D8F7D53F4722}" presName="spacerL" presStyleCnt="0"/>
      <dgm:spPr/>
    </dgm:pt>
    <dgm:pt modelId="{DD208AC5-4EDE-48CA-B50D-78D4603648A4}" type="pres">
      <dgm:prSet presAssocID="{0B227E28-99C7-48B6-BD79-D8F7D53F4722}" presName="sibTrans" presStyleLbl="sibTrans2D1" presStyleIdx="0" presStyleCnt="2"/>
      <dgm:spPr/>
      <dgm:t>
        <a:bodyPr/>
        <a:lstStyle/>
        <a:p>
          <a:endParaRPr lang="zh-CN" altLang="en-US"/>
        </a:p>
      </dgm:t>
    </dgm:pt>
    <dgm:pt modelId="{B4BE56AF-89A9-4E87-A0F4-564DA9994EDD}" type="pres">
      <dgm:prSet presAssocID="{0B227E28-99C7-48B6-BD79-D8F7D53F4722}" presName="spacerR" presStyleCnt="0"/>
      <dgm:spPr/>
    </dgm:pt>
    <dgm:pt modelId="{940DB42C-73BC-434C-BA65-27BDECD9456E}" type="pres">
      <dgm:prSet presAssocID="{AB559E6C-61A4-41D6-A019-4CA572CB6D26}" presName="node" presStyleLbl="node1" presStyleIdx="1" presStyleCnt="3">
        <dgm:presLayoutVars>
          <dgm:bulletEnabled val="1"/>
        </dgm:presLayoutVars>
      </dgm:prSet>
      <dgm:spPr/>
      <dgm:t>
        <a:bodyPr/>
        <a:lstStyle/>
        <a:p>
          <a:endParaRPr lang="zh-CN" altLang="en-US"/>
        </a:p>
      </dgm:t>
    </dgm:pt>
    <dgm:pt modelId="{1E2807DE-54FD-4CA4-BA9E-F35FB869717A}" type="pres">
      <dgm:prSet presAssocID="{B57AE71B-2AFF-4EFE-8EA0-06D0CBC255DA}" presName="spacerL" presStyleCnt="0"/>
      <dgm:spPr/>
    </dgm:pt>
    <dgm:pt modelId="{DEB24BDB-8694-45B4-876E-DD64BC762F42}" type="pres">
      <dgm:prSet presAssocID="{B57AE71B-2AFF-4EFE-8EA0-06D0CBC255DA}" presName="sibTrans" presStyleLbl="sibTrans2D1" presStyleIdx="1" presStyleCnt="2"/>
      <dgm:spPr>
        <a:prstGeom prst="mathPlus">
          <a:avLst/>
        </a:prstGeom>
      </dgm:spPr>
      <dgm:t>
        <a:bodyPr/>
        <a:lstStyle/>
        <a:p>
          <a:endParaRPr lang="zh-CN" altLang="en-US"/>
        </a:p>
      </dgm:t>
    </dgm:pt>
    <dgm:pt modelId="{0832ED1D-44B2-463A-BB61-720CB4280F76}" type="pres">
      <dgm:prSet presAssocID="{B57AE71B-2AFF-4EFE-8EA0-06D0CBC255DA}" presName="spacerR" presStyleCnt="0"/>
      <dgm:spPr/>
    </dgm:pt>
    <dgm:pt modelId="{DD7DA33D-4CE6-4C09-BF13-849560817E78}" type="pres">
      <dgm:prSet presAssocID="{AD8E8EF5-C7E7-4F4D-B339-85E9E094FA16}" presName="node" presStyleLbl="node1" presStyleIdx="2" presStyleCnt="3">
        <dgm:presLayoutVars>
          <dgm:bulletEnabled val="1"/>
        </dgm:presLayoutVars>
      </dgm:prSet>
      <dgm:spPr/>
      <dgm:t>
        <a:bodyPr/>
        <a:lstStyle/>
        <a:p>
          <a:endParaRPr lang="zh-CN" altLang="en-US"/>
        </a:p>
      </dgm:t>
    </dgm:pt>
  </dgm:ptLst>
  <dgm:cxnLst>
    <dgm:cxn modelId="{CBB27067-4BE6-4081-91C5-42047515290E}" type="presOf" srcId="{AB559E6C-61A4-41D6-A019-4CA572CB6D26}" destId="{940DB42C-73BC-434C-BA65-27BDECD9456E}" srcOrd="0" destOrd="0" presId="urn:microsoft.com/office/officeart/2005/8/layout/equation1"/>
    <dgm:cxn modelId="{644A8D7B-0054-477E-800E-7B50B5D4FDDA}" type="presOf" srcId="{B57AE71B-2AFF-4EFE-8EA0-06D0CBC255DA}" destId="{DEB24BDB-8694-45B4-876E-DD64BC762F42}" srcOrd="0" destOrd="0" presId="urn:microsoft.com/office/officeart/2005/8/layout/equation1"/>
    <dgm:cxn modelId="{B758C578-50C9-4090-B6A6-E09C069B9D9D}" srcId="{03C28028-75D6-4865-8228-4CE01E8FF619}" destId="{9056FF6A-4EDA-460E-B369-4B395974CB08}" srcOrd="0" destOrd="0" parTransId="{67C489F4-0C99-46A8-9988-64307346F0C9}" sibTransId="{0B227E28-99C7-48B6-BD79-D8F7D53F4722}"/>
    <dgm:cxn modelId="{462379F6-CA03-4886-A0F9-0CE9F86818D4}" type="presOf" srcId="{9056FF6A-4EDA-460E-B369-4B395974CB08}" destId="{F730C731-CEFD-4D97-9F05-24AFECB58A46}" srcOrd="0" destOrd="0" presId="urn:microsoft.com/office/officeart/2005/8/layout/equation1"/>
    <dgm:cxn modelId="{6A8DFA8E-F5AD-4FA4-B222-8999D55113C2}" srcId="{03C28028-75D6-4865-8228-4CE01E8FF619}" destId="{AD8E8EF5-C7E7-4F4D-B339-85E9E094FA16}" srcOrd="2" destOrd="0" parTransId="{BA67D5AF-34ED-44DA-B0EB-C4CBCF1D3F6B}" sibTransId="{B7BE964E-44FB-4707-9B0E-1F5880D9AE46}"/>
    <dgm:cxn modelId="{278394BB-544C-4234-9DA3-C2AE5AE0E668}" type="presOf" srcId="{03C28028-75D6-4865-8228-4CE01E8FF619}" destId="{FDF4232C-33C4-4045-980A-D4FBE5F37906}" srcOrd="0" destOrd="0" presId="urn:microsoft.com/office/officeart/2005/8/layout/equation1"/>
    <dgm:cxn modelId="{B07CF522-F900-4547-ABF6-1BD1C18F9D84}" type="presOf" srcId="{AD8E8EF5-C7E7-4F4D-B339-85E9E094FA16}" destId="{DD7DA33D-4CE6-4C09-BF13-849560817E78}" srcOrd="0" destOrd="0" presId="urn:microsoft.com/office/officeart/2005/8/layout/equation1"/>
    <dgm:cxn modelId="{EFA2A772-306C-4EA3-97F3-0C546B37200D}" srcId="{03C28028-75D6-4865-8228-4CE01E8FF619}" destId="{AB559E6C-61A4-41D6-A019-4CA572CB6D26}" srcOrd="1" destOrd="0" parTransId="{0782CBA9-6781-4CF6-9921-C2E23A6A8AB6}" sibTransId="{B57AE71B-2AFF-4EFE-8EA0-06D0CBC255DA}"/>
    <dgm:cxn modelId="{DFC05166-F51A-4003-A987-1919BE02A04F}" type="presOf" srcId="{0B227E28-99C7-48B6-BD79-D8F7D53F4722}" destId="{DD208AC5-4EDE-48CA-B50D-78D4603648A4}" srcOrd="0" destOrd="0" presId="urn:microsoft.com/office/officeart/2005/8/layout/equation1"/>
    <dgm:cxn modelId="{09E0F22E-AD96-4AAB-9869-452095CF6ED3}" type="presParOf" srcId="{FDF4232C-33C4-4045-980A-D4FBE5F37906}" destId="{F730C731-CEFD-4D97-9F05-24AFECB58A46}" srcOrd="0" destOrd="0" presId="urn:microsoft.com/office/officeart/2005/8/layout/equation1"/>
    <dgm:cxn modelId="{E7BCF975-FF52-4F3B-A8F5-D9875AF877E0}" type="presParOf" srcId="{FDF4232C-33C4-4045-980A-D4FBE5F37906}" destId="{2FD7E17E-0567-4DE4-9DE4-F733DC43BE0C}" srcOrd="1" destOrd="0" presId="urn:microsoft.com/office/officeart/2005/8/layout/equation1"/>
    <dgm:cxn modelId="{F6DFF39F-8F89-452E-8A3A-F364A1712135}" type="presParOf" srcId="{FDF4232C-33C4-4045-980A-D4FBE5F37906}" destId="{DD208AC5-4EDE-48CA-B50D-78D4603648A4}" srcOrd="2" destOrd="0" presId="urn:microsoft.com/office/officeart/2005/8/layout/equation1"/>
    <dgm:cxn modelId="{C6A9F31D-1096-4548-BE7D-04B85F68F24B}" type="presParOf" srcId="{FDF4232C-33C4-4045-980A-D4FBE5F37906}" destId="{B4BE56AF-89A9-4E87-A0F4-564DA9994EDD}" srcOrd="3" destOrd="0" presId="urn:microsoft.com/office/officeart/2005/8/layout/equation1"/>
    <dgm:cxn modelId="{94D3C2DE-DD85-41E4-A085-14C493277557}" type="presParOf" srcId="{FDF4232C-33C4-4045-980A-D4FBE5F37906}" destId="{940DB42C-73BC-434C-BA65-27BDECD9456E}" srcOrd="4" destOrd="0" presId="urn:microsoft.com/office/officeart/2005/8/layout/equation1"/>
    <dgm:cxn modelId="{8788FB0D-4A9B-4AE3-9D34-1DD6BD3154DF}" type="presParOf" srcId="{FDF4232C-33C4-4045-980A-D4FBE5F37906}" destId="{1E2807DE-54FD-4CA4-BA9E-F35FB869717A}" srcOrd="5" destOrd="0" presId="urn:microsoft.com/office/officeart/2005/8/layout/equation1"/>
    <dgm:cxn modelId="{0F7CDCBB-CD75-4B32-9A99-0354193AB7B9}" type="presParOf" srcId="{FDF4232C-33C4-4045-980A-D4FBE5F37906}" destId="{DEB24BDB-8694-45B4-876E-DD64BC762F42}" srcOrd="6" destOrd="0" presId="urn:microsoft.com/office/officeart/2005/8/layout/equation1"/>
    <dgm:cxn modelId="{F28B76E9-C447-474C-8987-064BAFD2B5EB}" type="presParOf" srcId="{FDF4232C-33C4-4045-980A-D4FBE5F37906}" destId="{0832ED1D-44B2-463A-BB61-720CB4280F76}" srcOrd="7" destOrd="0" presId="urn:microsoft.com/office/officeart/2005/8/layout/equation1"/>
    <dgm:cxn modelId="{93492713-1623-47FB-B2C1-6C90BF5D0A7B}" type="presParOf" srcId="{FDF4232C-33C4-4045-980A-D4FBE5F37906}" destId="{DD7DA33D-4CE6-4C09-BF13-849560817E78}" srcOrd="8" destOrd="0" presId="urn:microsoft.com/office/officeart/2005/8/layout/equation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C28028-75D6-4865-8228-4CE01E8FF619}"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0410E38E-D13D-4DF8-850E-710865020CE1}">
      <dgm:prSet phldrT="[文本]" custT="1"/>
      <dgm:spPr/>
      <dgm:t>
        <a:bodyPr/>
        <a:lstStyle/>
        <a:p>
          <a:r>
            <a:rPr lang="zh-CN" altLang="en-US" sz="1000" dirty="0" smtClean="0">
              <a:solidFill>
                <a:schemeClr val="tx1"/>
              </a:solidFill>
            </a:rPr>
            <a:t>本地</a:t>
          </a:r>
          <a:r>
            <a:rPr lang="en-US" altLang="zh-CN" sz="1000" dirty="0" smtClean="0">
              <a:solidFill>
                <a:schemeClr val="tx1"/>
              </a:solidFill>
            </a:rPr>
            <a:t>EAS</a:t>
          </a:r>
          <a:r>
            <a:rPr lang="zh-CN" altLang="en-US" sz="1000" dirty="0" smtClean="0">
              <a:solidFill>
                <a:schemeClr val="tx1"/>
              </a:solidFill>
            </a:rPr>
            <a:t>服务器</a:t>
          </a:r>
          <a:endParaRPr lang="zh-CN" altLang="en-US" sz="800" dirty="0">
            <a:solidFill>
              <a:schemeClr val="tx1"/>
            </a:solidFill>
          </a:endParaRPr>
        </a:p>
      </dgm:t>
    </dgm:pt>
    <dgm:pt modelId="{041B3BDD-BA33-4D53-BA48-0605D0FCF7F8}" type="parTrans" cxnId="{7D612784-5986-44EC-9C72-E4B9623CCFA0}">
      <dgm:prSet/>
      <dgm:spPr/>
      <dgm:t>
        <a:bodyPr/>
        <a:lstStyle/>
        <a:p>
          <a:endParaRPr lang="zh-CN" altLang="en-US">
            <a:solidFill>
              <a:schemeClr val="tx1"/>
            </a:solidFill>
          </a:endParaRPr>
        </a:p>
      </dgm:t>
    </dgm:pt>
    <dgm:pt modelId="{3E1E0D2E-E65D-4F56-A644-1EB5069743A5}" type="sibTrans" cxnId="{7D612784-5986-44EC-9C72-E4B9623CCFA0}">
      <dgm:prSet/>
      <dgm:spPr/>
      <dgm:t>
        <a:bodyPr/>
        <a:lstStyle/>
        <a:p>
          <a:endParaRPr lang="zh-CN" altLang="en-US">
            <a:solidFill>
              <a:schemeClr val="tx1"/>
            </a:solidFill>
          </a:endParaRPr>
        </a:p>
      </dgm:t>
    </dgm:pt>
    <dgm:pt modelId="{AB559E6C-61A4-41D6-A019-4CA572CB6D26}">
      <dgm:prSet phldrT="[文本]"/>
      <dgm:spPr/>
      <dgm:t>
        <a:bodyPr/>
        <a:lstStyle/>
        <a:p>
          <a:r>
            <a:rPr lang="zh-CN" altLang="en-US" dirty="0" smtClean="0">
              <a:solidFill>
                <a:schemeClr val="tx1"/>
              </a:solidFill>
            </a:rPr>
            <a:t>测试环境</a:t>
          </a:r>
          <a:endParaRPr lang="zh-CN" altLang="en-US" dirty="0">
            <a:solidFill>
              <a:schemeClr val="tx1"/>
            </a:solidFill>
          </a:endParaRPr>
        </a:p>
      </dgm:t>
    </dgm:pt>
    <dgm:pt modelId="{0782CBA9-6781-4CF6-9921-C2E23A6A8AB6}" type="parTrans" cxnId="{EFA2A772-306C-4EA3-97F3-0C546B37200D}">
      <dgm:prSet/>
      <dgm:spPr/>
      <dgm:t>
        <a:bodyPr/>
        <a:lstStyle/>
        <a:p>
          <a:endParaRPr lang="zh-CN" altLang="en-US">
            <a:solidFill>
              <a:schemeClr val="tx1"/>
            </a:solidFill>
          </a:endParaRPr>
        </a:p>
      </dgm:t>
    </dgm:pt>
    <dgm:pt modelId="{B57AE71B-2AFF-4EFE-8EA0-06D0CBC255DA}" type="sibTrans" cxnId="{EFA2A772-306C-4EA3-97F3-0C546B37200D}">
      <dgm:prSet/>
      <dgm:spPr/>
      <dgm:t>
        <a:bodyPr/>
        <a:lstStyle/>
        <a:p>
          <a:endParaRPr lang="zh-CN" altLang="en-US">
            <a:solidFill>
              <a:schemeClr val="tx1"/>
            </a:solidFill>
          </a:endParaRPr>
        </a:p>
      </dgm:t>
    </dgm:pt>
    <dgm:pt modelId="{AD8E8EF5-C7E7-4F4D-B339-85E9E094FA16}">
      <dgm:prSet phldrT="[文本]"/>
      <dgm:spPr/>
      <dgm:t>
        <a:bodyPr/>
        <a:lstStyle/>
        <a:p>
          <a:r>
            <a:rPr lang="zh-CN" altLang="en-US" dirty="0" smtClean="0">
              <a:solidFill>
                <a:schemeClr val="tx1"/>
              </a:solidFill>
            </a:rPr>
            <a:t>正式环境</a:t>
          </a:r>
          <a:endParaRPr lang="zh-CN" altLang="en-US" dirty="0">
            <a:solidFill>
              <a:schemeClr val="tx1"/>
            </a:solidFill>
          </a:endParaRPr>
        </a:p>
      </dgm:t>
    </dgm:pt>
    <dgm:pt modelId="{BA67D5AF-34ED-44DA-B0EB-C4CBCF1D3F6B}" type="parTrans" cxnId="{6A8DFA8E-F5AD-4FA4-B222-8999D55113C2}">
      <dgm:prSet/>
      <dgm:spPr/>
      <dgm:t>
        <a:bodyPr/>
        <a:lstStyle/>
        <a:p>
          <a:endParaRPr lang="zh-CN" altLang="en-US">
            <a:solidFill>
              <a:schemeClr val="tx1"/>
            </a:solidFill>
          </a:endParaRPr>
        </a:p>
      </dgm:t>
    </dgm:pt>
    <dgm:pt modelId="{B7BE964E-44FB-4707-9B0E-1F5880D9AE46}" type="sibTrans" cxnId="{6A8DFA8E-F5AD-4FA4-B222-8999D55113C2}">
      <dgm:prSet/>
      <dgm:spPr/>
      <dgm:t>
        <a:bodyPr/>
        <a:lstStyle/>
        <a:p>
          <a:endParaRPr lang="zh-CN" altLang="en-US">
            <a:solidFill>
              <a:schemeClr val="tx1"/>
            </a:solidFill>
          </a:endParaRPr>
        </a:p>
      </dgm:t>
    </dgm:pt>
    <dgm:pt modelId="{9056FF6A-4EDA-460E-B369-4B395974CB08}">
      <dgm:prSet custT="1"/>
      <dgm:spPr/>
      <dgm:t>
        <a:bodyPr/>
        <a:lstStyle/>
        <a:p>
          <a:r>
            <a:rPr lang="zh-CN" altLang="en-US" sz="1000" dirty="0" smtClean="0">
              <a:solidFill>
                <a:schemeClr val="tx1"/>
              </a:solidFill>
            </a:rPr>
            <a:t>本地</a:t>
          </a:r>
          <a:r>
            <a:rPr lang="en-US" altLang="zh-CN" sz="1000" dirty="0" smtClean="0">
              <a:solidFill>
                <a:schemeClr val="tx1"/>
              </a:solidFill>
            </a:rPr>
            <a:t>BIM</a:t>
          </a:r>
          <a:r>
            <a:rPr lang="zh-CN" altLang="en-US" sz="1000" dirty="0" smtClean="0">
              <a:solidFill>
                <a:schemeClr val="tx1"/>
              </a:solidFill>
            </a:rPr>
            <a:t>远程调试</a:t>
          </a:r>
          <a:endParaRPr lang="zh-CN" altLang="en-US" sz="1000" dirty="0">
            <a:solidFill>
              <a:schemeClr val="tx1"/>
            </a:solidFill>
          </a:endParaRPr>
        </a:p>
      </dgm:t>
    </dgm:pt>
    <dgm:pt modelId="{0B227E28-99C7-48B6-BD79-D8F7D53F4722}" type="sibTrans" cxnId="{B758C578-50C9-4090-B6A6-E09C069B9D9D}">
      <dgm:prSet/>
      <dgm:spPr/>
      <dgm:t>
        <a:bodyPr/>
        <a:lstStyle/>
        <a:p>
          <a:endParaRPr lang="zh-CN" altLang="en-US">
            <a:solidFill>
              <a:schemeClr val="tx1"/>
            </a:solidFill>
          </a:endParaRPr>
        </a:p>
      </dgm:t>
    </dgm:pt>
    <dgm:pt modelId="{67C489F4-0C99-46A8-9988-64307346F0C9}" type="parTrans" cxnId="{B758C578-50C9-4090-B6A6-E09C069B9D9D}">
      <dgm:prSet/>
      <dgm:spPr/>
      <dgm:t>
        <a:bodyPr/>
        <a:lstStyle/>
        <a:p>
          <a:endParaRPr lang="zh-CN" altLang="en-US">
            <a:solidFill>
              <a:schemeClr val="tx1"/>
            </a:solidFill>
          </a:endParaRPr>
        </a:p>
      </dgm:t>
    </dgm:pt>
    <dgm:pt modelId="{FDF4232C-33C4-4045-980A-D4FBE5F37906}" type="pres">
      <dgm:prSet presAssocID="{03C28028-75D6-4865-8228-4CE01E8FF619}" presName="linearFlow" presStyleCnt="0">
        <dgm:presLayoutVars>
          <dgm:dir/>
          <dgm:resizeHandles val="exact"/>
        </dgm:presLayoutVars>
      </dgm:prSet>
      <dgm:spPr/>
    </dgm:pt>
    <dgm:pt modelId="{F730C731-CEFD-4D97-9F05-24AFECB58A46}" type="pres">
      <dgm:prSet presAssocID="{9056FF6A-4EDA-460E-B369-4B395974CB08}" presName="node" presStyleLbl="node1" presStyleIdx="0" presStyleCnt="4">
        <dgm:presLayoutVars>
          <dgm:bulletEnabled val="1"/>
        </dgm:presLayoutVars>
      </dgm:prSet>
      <dgm:spPr/>
      <dgm:t>
        <a:bodyPr/>
        <a:lstStyle/>
        <a:p>
          <a:endParaRPr lang="zh-CN" altLang="en-US"/>
        </a:p>
      </dgm:t>
    </dgm:pt>
    <dgm:pt modelId="{2FD7E17E-0567-4DE4-9DE4-F733DC43BE0C}" type="pres">
      <dgm:prSet presAssocID="{0B227E28-99C7-48B6-BD79-D8F7D53F4722}" presName="spacerL" presStyleCnt="0"/>
      <dgm:spPr/>
    </dgm:pt>
    <dgm:pt modelId="{DD208AC5-4EDE-48CA-B50D-78D4603648A4}" type="pres">
      <dgm:prSet presAssocID="{0B227E28-99C7-48B6-BD79-D8F7D53F4722}" presName="sibTrans" presStyleLbl="sibTrans2D1" presStyleIdx="0" presStyleCnt="3"/>
      <dgm:spPr/>
      <dgm:t>
        <a:bodyPr/>
        <a:lstStyle/>
        <a:p>
          <a:endParaRPr lang="zh-CN" altLang="en-US"/>
        </a:p>
      </dgm:t>
    </dgm:pt>
    <dgm:pt modelId="{B4BE56AF-89A9-4E87-A0F4-564DA9994EDD}" type="pres">
      <dgm:prSet presAssocID="{0B227E28-99C7-48B6-BD79-D8F7D53F4722}" presName="spacerR" presStyleCnt="0"/>
      <dgm:spPr/>
    </dgm:pt>
    <dgm:pt modelId="{8D5432DA-C30E-4B56-99EE-FD82ED98743F}" type="pres">
      <dgm:prSet presAssocID="{0410E38E-D13D-4DF8-850E-710865020CE1}" presName="node" presStyleLbl="node1" presStyleIdx="1" presStyleCnt="4">
        <dgm:presLayoutVars>
          <dgm:bulletEnabled val="1"/>
        </dgm:presLayoutVars>
      </dgm:prSet>
      <dgm:spPr/>
      <dgm:t>
        <a:bodyPr/>
        <a:lstStyle/>
        <a:p>
          <a:endParaRPr lang="zh-CN" altLang="en-US"/>
        </a:p>
      </dgm:t>
    </dgm:pt>
    <dgm:pt modelId="{AD60EA11-6DB7-4F36-B7E2-4709D2A9BA31}" type="pres">
      <dgm:prSet presAssocID="{3E1E0D2E-E65D-4F56-A644-1EB5069743A5}" presName="spacerL" presStyleCnt="0"/>
      <dgm:spPr/>
    </dgm:pt>
    <dgm:pt modelId="{9889A4B8-0A45-4614-A736-6DA429DA0ECA}" type="pres">
      <dgm:prSet presAssocID="{3E1E0D2E-E65D-4F56-A644-1EB5069743A5}" presName="sibTrans" presStyleLbl="sibTrans2D1" presStyleIdx="1" presStyleCnt="3"/>
      <dgm:spPr/>
      <dgm:t>
        <a:bodyPr/>
        <a:lstStyle/>
        <a:p>
          <a:endParaRPr lang="zh-CN" altLang="en-US"/>
        </a:p>
      </dgm:t>
    </dgm:pt>
    <dgm:pt modelId="{95A7C890-3935-4F43-9F31-352CAEF5079E}" type="pres">
      <dgm:prSet presAssocID="{3E1E0D2E-E65D-4F56-A644-1EB5069743A5}" presName="spacerR" presStyleCnt="0"/>
      <dgm:spPr/>
    </dgm:pt>
    <dgm:pt modelId="{940DB42C-73BC-434C-BA65-27BDECD9456E}" type="pres">
      <dgm:prSet presAssocID="{AB559E6C-61A4-41D6-A019-4CA572CB6D26}" presName="node" presStyleLbl="node1" presStyleIdx="2" presStyleCnt="4" custLinFactNeighborY="6633">
        <dgm:presLayoutVars>
          <dgm:bulletEnabled val="1"/>
        </dgm:presLayoutVars>
      </dgm:prSet>
      <dgm:spPr/>
      <dgm:t>
        <a:bodyPr/>
        <a:lstStyle/>
        <a:p>
          <a:endParaRPr lang="zh-CN" altLang="en-US"/>
        </a:p>
      </dgm:t>
    </dgm:pt>
    <dgm:pt modelId="{1E2807DE-54FD-4CA4-BA9E-F35FB869717A}" type="pres">
      <dgm:prSet presAssocID="{B57AE71B-2AFF-4EFE-8EA0-06D0CBC255DA}" presName="spacerL" presStyleCnt="0"/>
      <dgm:spPr/>
    </dgm:pt>
    <dgm:pt modelId="{DEB24BDB-8694-45B4-876E-DD64BC762F42}" type="pres">
      <dgm:prSet presAssocID="{B57AE71B-2AFF-4EFE-8EA0-06D0CBC255DA}" presName="sibTrans" presStyleLbl="sibTrans2D1" presStyleIdx="2" presStyleCnt="3"/>
      <dgm:spPr>
        <a:prstGeom prst="mathPlus">
          <a:avLst/>
        </a:prstGeom>
      </dgm:spPr>
      <dgm:t>
        <a:bodyPr/>
        <a:lstStyle/>
        <a:p>
          <a:endParaRPr lang="zh-CN" altLang="en-US"/>
        </a:p>
      </dgm:t>
    </dgm:pt>
    <dgm:pt modelId="{0832ED1D-44B2-463A-BB61-720CB4280F76}" type="pres">
      <dgm:prSet presAssocID="{B57AE71B-2AFF-4EFE-8EA0-06D0CBC255DA}" presName="spacerR" presStyleCnt="0"/>
      <dgm:spPr/>
    </dgm:pt>
    <dgm:pt modelId="{DD7DA33D-4CE6-4C09-BF13-849560817E78}" type="pres">
      <dgm:prSet presAssocID="{AD8E8EF5-C7E7-4F4D-B339-85E9E094FA16}" presName="node" presStyleLbl="node1" presStyleIdx="3" presStyleCnt="4">
        <dgm:presLayoutVars>
          <dgm:bulletEnabled val="1"/>
        </dgm:presLayoutVars>
      </dgm:prSet>
      <dgm:spPr/>
      <dgm:t>
        <a:bodyPr/>
        <a:lstStyle/>
        <a:p>
          <a:endParaRPr lang="zh-CN" altLang="en-US"/>
        </a:p>
      </dgm:t>
    </dgm:pt>
  </dgm:ptLst>
  <dgm:cxnLst>
    <dgm:cxn modelId="{2AC42E30-D754-4565-A802-6FDE891A93A6}" type="presOf" srcId="{0410E38E-D13D-4DF8-850E-710865020CE1}" destId="{8D5432DA-C30E-4B56-99EE-FD82ED98743F}" srcOrd="0" destOrd="0" presId="urn:microsoft.com/office/officeart/2005/8/layout/equation1"/>
    <dgm:cxn modelId="{B758C578-50C9-4090-B6A6-E09C069B9D9D}" srcId="{03C28028-75D6-4865-8228-4CE01E8FF619}" destId="{9056FF6A-4EDA-460E-B369-4B395974CB08}" srcOrd="0" destOrd="0" parTransId="{67C489F4-0C99-46A8-9988-64307346F0C9}" sibTransId="{0B227E28-99C7-48B6-BD79-D8F7D53F4722}"/>
    <dgm:cxn modelId="{1355E570-4D88-4419-965E-2A76478637E2}" type="presOf" srcId="{AD8E8EF5-C7E7-4F4D-B339-85E9E094FA16}" destId="{DD7DA33D-4CE6-4C09-BF13-849560817E78}" srcOrd="0" destOrd="0" presId="urn:microsoft.com/office/officeart/2005/8/layout/equation1"/>
    <dgm:cxn modelId="{6A8DFA8E-F5AD-4FA4-B222-8999D55113C2}" srcId="{03C28028-75D6-4865-8228-4CE01E8FF619}" destId="{AD8E8EF5-C7E7-4F4D-B339-85E9E094FA16}" srcOrd="3" destOrd="0" parTransId="{BA67D5AF-34ED-44DA-B0EB-C4CBCF1D3F6B}" sibTransId="{B7BE964E-44FB-4707-9B0E-1F5880D9AE46}"/>
    <dgm:cxn modelId="{9B9F73BF-5C6F-4315-912D-D3270B4553E2}" type="presOf" srcId="{AB559E6C-61A4-41D6-A019-4CA572CB6D26}" destId="{940DB42C-73BC-434C-BA65-27BDECD9456E}" srcOrd="0" destOrd="0" presId="urn:microsoft.com/office/officeart/2005/8/layout/equation1"/>
    <dgm:cxn modelId="{7D612784-5986-44EC-9C72-E4B9623CCFA0}" srcId="{03C28028-75D6-4865-8228-4CE01E8FF619}" destId="{0410E38E-D13D-4DF8-850E-710865020CE1}" srcOrd="1" destOrd="0" parTransId="{041B3BDD-BA33-4D53-BA48-0605D0FCF7F8}" sibTransId="{3E1E0D2E-E65D-4F56-A644-1EB5069743A5}"/>
    <dgm:cxn modelId="{E72ECDC9-C25C-4682-A330-B05331E9CBEE}" type="presOf" srcId="{0B227E28-99C7-48B6-BD79-D8F7D53F4722}" destId="{DD208AC5-4EDE-48CA-B50D-78D4603648A4}" srcOrd="0" destOrd="0" presId="urn:microsoft.com/office/officeart/2005/8/layout/equation1"/>
    <dgm:cxn modelId="{EFA2A772-306C-4EA3-97F3-0C546B37200D}" srcId="{03C28028-75D6-4865-8228-4CE01E8FF619}" destId="{AB559E6C-61A4-41D6-A019-4CA572CB6D26}" srcOrd="2" destOrd="0" parTransId="{0782CBA9-6781-4CF6-9921-C2E23A6A8AB6}" sibTransId="{B57AE71B-2AFF-4EFE-8EA0-06D0CBC255DA}"/>
    <dgm:cxn modelId="{8471E526-BE35-463F-B81D-EBA26AE3D55F}" type="presOf" srcId="{9056FF6A-4EDA-460E-B369-4B395974CB08}" destId="{F730C731-CEFD-4D97-9F05-24AFECB58A46}" srcOrd="0" destOrd="0" presId="urn:microsoft.com/office/officeart/2005/8/layout/equation1"/>
    <dgm:cxn modelId="{2DC8844E-587A-4BB2-B322-949BDF2466D2}" type="presOf" srcId="{B57AE71B-2AFF-4EFE-8EA0-06D0CBC255DA}" destId="{DEB24BDB-8694-45B4-876E-DD64BC762F42}" srcOrd="0" destOrd="0" presId="urn:microsoft.com/office/officeart/2005/8/layout/equation1"/>
    <dgm:cxn modelId="{40692CCC-FAA8-4D39-ACB3-8E1F0424E63B}" type="presOf" srcId="{3E1E0D2E-E65D-4F56-A644-1EB5069743A5}" destId="{9889A4B8-0A45-4614-A736-6DA429DA0ECA}" srcOrd="0" destOrd="0" presId="urn:microsoft.com/office/officeart/2005/8/layout/equation1"/>
    <dgm:cxn modelId="{DBEE87E9-41FD-4685-8495-D03DCFF84CC6}" type="presOf" srcId="{03C28028-75D6-4865-8228-4CE01E8FF619}" destId="{FDF4232C-33C4-4045-980A-D4FBE5F37906}" srcOrd="0" destOrd="0" presId="urn:microsoft.com/office/officeart/2005/8/layout/equation1"/>
    <dgm:cxn modelId="{190E7588-1FFD-4309-A55B-A75A54853A8D}" type="presParOf" srcId="{FDF4232C-33C4-4045-980A-D4FBE5F37906}" destId="{F730C731-CEFD-4D97-9F05-24AFECB58A46}" srcOrd="0" destOrd="0" presId="urn:microsoft.com/office/officeart/2005/8/layout/equation1"/>
    <dgm:cxn modelId="{3A8FA4B2-FCC3-46CF-AD58-6D24997453D1}" type="presParOf" srcId="{FDF4232C-33C4-4045-980A-D4FBE5F37906}" destId="{2FD7E17E-0567-4DE4-9DE4-F733DC43BE0C}" srcOrd="1" destOrd="0" presId="urn:microsoft.com/office/officeart/2005/8/layout/equation1"/>
    <dgm:cxn modelId="{63966047-5EB0-4137-BDDF-9877CEDC98C1}" type="presParOf" srcId="{FDF4232C-33C4-4045-980A-D4FBE5F37906}" destId="{DD208AC5-4EDE-48CA-B50D-78D4603648A4}" srcOrd="2" destOrd="0" presId="urn:microsoft.com/office/officeart/2005/8/layout/equation1"/>
    <dgm:cxn modelId="{40591295-A4DF-4F24-BAA3-FA62DE229951}" type="presParOf" srcId="{FDF4232C-33C4-4045-980A-D4FBE5F37906}" destId="{B4BE56AF-89A9-4E87-A0F4-564DA9994EDD}" srcOrd="3" destOrd="0" presId="urn:microsoft.com/office/officeart/2005/8/layout/equation1"/>
    <dgm:cxn modelId="{1E94049E-C925-48EA-95F0-73EE6E174F72}" type="presParOf" srcId="{FDF4232C-33C4-4045-980A-D4FBE5F37906}" destId="{8D5432DA-C30E-4B56-99EE-FD82ED98743F}" srcOrd="4" destOrd="0" presId="urn:microsoft.com/office/officeart/2005/8/layout/equation1"/>
    <dgm:cxn modelId="{6DFCCB74-2031-41B6-A6E7-A1AC38875E94}" type="presParOf" srcId="{FDF4232C-33C4-4045-980A-D4FBE5F37906}" destId="{AD60EA11-6DB7-4F36-B7E2-4709D2A9BA31}" srcOrd="5" destOrd="0" presId="urn:microsoft.com/office/officeart/2005/8/layout/equation1"/>
    <dgm:cxn modelId="{1563939B-A40A-44C0-A274-AF086318E887}" type="presParOf" srcId="{FDF4232C-33C4-4045-980A-D4FBE5F37906}" destId="{9889A4B8-0A45-4614-A736-6DA429DA0ECA}" srcOrd="6" destOrd="0" presId="urn:microsoft.com/office/officeart/2005/8/layout/equation1"/>
    <dgm:cxn modelId="{47C7C31D-E635-4366-81EF-4D9D49005167}" type="presParOf" srcId="{FDF4232C-33C4-4045-980A-D4FBE5F37906}" destId="{95A7C890-3935-4F43-9F31-352CAEF5079E}" srcOrd="7" destOrd="0" presId="urn:microsoft.com/office/officeart/2005/8/layout/equation1"/>
    <dgm:cxn modelId="{B97C2A14-DFD0-4B0B-B59A-01E95DCC1D88}" type="presParOf" srcId="{FDF4232C-33C4-4045-980A-D4FBE5F37906}" destId="{940DB42C-73BC-434C-BA65-27BDECD9456E}" srcOrd="8" destOrd="0" presId="urn:microsoft.com/office/officeart/2005/8/layout/equation1"/>
    <dgm:cxn modelId="{0A5BEE36-FF99-426B-BAE0-87911646E8C6}" type="presParOf" srcId="{FDF4232C-33C4-4045-980A-D4FBE5F37906}" destId="{1E2807DE-54FD-4CA4-BA9E-F35FB869717A}" srcOrd="9" destOrd="0" presId="urn:microsoft.com/office/officeart/2005/8/layout/equation1"/>
    <dgm:cxn modelId="{6B15B300-6FE1-4F6F-8373-13B4C3E563AF}" type="presParOf" srcId="{FDF4232C-33C4-4045-980A-D4FBE5F37906}" destId="{DEB24BDB-8694-45B4-876E-DD64BC762F42}" srcOrd="10" destOrd="0" presId="urn:microsoft.com/office/officeart/2005/8/layout/equation1"/>
    <dgm:cxn modelId="{E6C3A611-4204-419A-9A7E-B4C0501DCBBD}" type="presParOf" srcId="{FDF4232C-33C4-4045-980A-D4FBE5F37906}" destId="{0832ED1D-44B2-463A-BB61-720CB4280F76}" srcOrd="11" destOrd="0" presId="urn:microsoft.com/office/officeart/2005/8/layout/equation1"/>
    <dgm:cxn modelId="{95A17BF9-1C2E-4705-96EB-6F5ECAD62220}" type="presParOf" srcId="{FDF4232C-33C4-4045-980A-D4FBE5F37906}" destId="{DD7DA33D-4CE6-4C09-BF13-849560817E78}" srcOrd="12" destOrd="0" presId="urn:microsoft.com/office/officeart/2005/8/layout/equation1"/>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C28028-75D6-4865-8228-4CE01E8FF619}"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AB559E6C-61A4-41D6-A019-4CA572CB6D26}">
      <dgm:prSet phldrT="[文本]"/>
      <dgm:spPr/>
      <dgm:t>
        <a:bodyPr/>
        <a:lstStyle/>
        <a:p>
          <a:r>
            <a:rPr lang="zh-CN" altLang="en-US" dirty="0" smtClean="0">
              <a:solidFill>
                <a:schemeClr val="tx1"/>
              </a:solidFill>
            </a:rPr>
            <a:t>测试环境</a:t>
          </a:r>
          <a:endParaRPr lang="zh-CN" altLang="en-US" dirty="0">
            <a:solidFill>
              <a:schemeClr val="tx1"/>
            </a:solidFill>
          </a:endParaRPr>
        </a:p>
      </dgm:t>
    </dgm:pt>
    <dgm:pt modelId="{0782CBA9-6781-4CF6-9921-C2E23A6A8AB6}" type="parTrans" cxnId="{EFA2A772-306C-4EA3-97F3-0C546B37200D}">
      <dgm:prSet/>
      <dgm:spPr/>
      <dgm:t>
        <a:bodyPr/>
        <a:lstStyle/>
        <a:p>
          <a:endParaRPr lang="zh-CN" altLang="en-US">
            <a:solidFill>
              <a:schemeClr val="tx1"/>
            </a:solidFill>
          </a:endParaRPr>
        </a:p>
      </dgm:t>
    </dgm:pt>
    <dgm:pt modelId="{B57AE71B-2AFF-4EFE-8EA0-06D0CBC255DA}" type="sibTrans" cxnId="{EFA2A772-306C-4EA3-97F3-0C546B37200D}">
      <dgm:prSet/>
      <dgm:spPr/>
      <dgm:t>
        <a:bodyPr/>
        <a:lstStyle/>
        <a:p>
          <a:endParaRPr lang="zh-CN" altLang="en-US">
            <a:solidFill>
              <a:schemeClr val="tx1"/>
            </a:solidFill>
          </a:endParaRPr>
        </a:p>
      </dgm:t>
    </dgm:pt>
    <dgm:pt modelId="{AD8E8EF5-C7E7-4F4D-B339-85E9E094FA16}">
      <dgm:prSet phldrT="[文本]"/>
      <dgm:spPr/>
      <dgm:t>
        <a:bodyPr/>
        <a:lstStyle/>
        <a:p>
          <a:r>
            <a:rPr lang="zh-CN" altLang="en-US" dirty="0" smtClean="0">
              <a:solidFill>
                <a:schemeClr val="tx1"/>
              </a:solidFill>
            </a:rPr>
            <a:t>正式环境</a:t>
          </a:r>
          <a:endParaRPr lang="zh-CN" altLang="en-US" dirty="0">
            <a:solidFill>
              <a:schemeClr val="tx1"/>
            </a:solidFill>
          </a:endParaRPr>
        </a:p>
      </dgm:t>
    </dgm:pt>
    <dgm:pt modelId="{BA67D5AF-34ED-44DA-B0EB-C4CBCF1D3F6B}" type="parTrans" cxnId="{6A8DFA8E-F5AD-4FA4-B222-8999D55113C2}">
      <dgm:prSet/>
      <dgm:spPr/>
      <dgm:t>
        <a:bodyPr/>
        <a:lstStyle/>
        <a:p>
          <a:endParaRPr lang="zh-CN" altLang="en-US">
            <a:solidFill>
              <a:schemeClr val="tx1"/>
            </a:solidFill>
          </a:endParaRPr>
        </a:p>
      </dgm:t>
    </dgm:pt>
    <dgm:pt modelId="{B7BE964E-44FB-4707-9B0E-1F5880D9AE46}" type="sibTrans" cxnId="{6A8DFA8E-F5AD-4FA4-B222-8999D55113C2}">
      <dgm:prSet/>
      <dgm:spPr/>
      <dgm:t>
        <a:bodyPr/>
        <a:lstStyle/>
        <a:p>
          <a:endParaRPr lang="zh-CN" altLang="en-US">
            <a:solidFill>
              <a:schemeClr val="tx1"/>
            </a:solidFill>
          </a:endParaRPr>
        </a:p>
      </dgm:t>
    </dgm:pt>
    <dgm:pt modelId="{9056FF6A-4EDA-460E-B369-4B395974CB08}">
      <dgm:prSet custT="1"/>
      <dgm:spPr/>
      <dgm:t>
        <a:bodyPr/>
        <a:lstStyle/>
        <a:p>
          <a:r>
            <a:rPr lang="zh-CN" altLang="en-US" sz="1000" dirty="0" smtClean="0">
              <a:solidFill>
                <a:schemeClr val="tx1"/>
              </a:solidFill>
            </a:rPr>
            <a:t>本地</a:t>
          </a:r>
          <a:r>
            <a:rPr lang="en-US" altLang="zh-CN" sz="1000" dirty="0" smtClean="0">
              <a:solidFill>
                <a:schemeClr val="tx1"/>
              </a:solidFill>
            </a:rPr>
            <a:t>BIM</a:t>
          </a:r>
          <a:r>
            <a:rPr lang="zh-CN" altLang="en-US" sz="1000" dirty="0" smtClean="0">
              <a:solidFill>
                <a:schemeClr val="tx1"/>
              </a:solidFill>
            </a:rPr>
            <a:t>启动服务</a:t>
          </a:r>
          <a:endParaRPr lang="zh-CN" altLang="en-US" sz="1000" dirty="0">
            <a:solidFill>
              <a:schemeClr val="tx1"/>
            </a:solidFill>
          </a:endParaRPr>
        </a:p>
      </dgm:t>
    </dgm:pt>
    <dgm:pt modelId="{67C489F4-0C99-46A8-9988-64307346F0C9}" type="parTrans" cxnId="{B758C578-50C9-4090-B6A6-E09C069B9D9D}">
      <dgm:prSet/>
      <dgm:spPr/>
      <dgm:t>
        <a:bodyPr/>
        <a:lstStyle/>
        <a:p>
          <a:endParaRPr lang="zh-CN" altLang="en-US">
            <a:solidFill>
              <a:schemeClr val="tx1"/>
            </a:solidFill>
          </a:endParaRPr>
        </a:p>
      </dgm:t>
    </dgm:pt>
    <dgm:pt modelId="{0B227E28-99C7-48B6-BD79-D8F7D53F4722}" type="sibTrans" cxnId="{B758C578-50C9-4090-B6A6-E09C069B9D9D}">
      <dgm:prSet/>
      <dgm:spPr/>
      <dgm:t>
        <a:bodyPr/>
        <a:lstStyle/>
        <a:p>
          <a:endParaRPr lang="zh-CN" altLang="en-US">
            <a:solidFill>
              <a:schemeClr val="tx1"/>
            </a:solidFill>
          </a:endParaRPr>
        </a:p>
      </dgm:t>
    </dgm:pt>
    <dgm:pt modelId="{FDF4232C-33C4-4045-980A-D4FBE5F37906}" type="pres">
      <dgm:prSet presAssocID="{03C28028-75D6-4865-8228-4CE01E8FF619}" presName="linearFlow" presStyleCnt="0">
        <dgm:presLayoutVars>
          <dgm:dir/>
          <dgm:resizeHandles val="exact"/>
        </dgm:presLayoutVars>
      </dgm:prSet>
      <dgm:spPr/>
    </dgm:pt>
    <dgm:pt modelId="{F730C731-CEFD-4D97-9F05-24AFECB58A46}" type="pres">
      <dgm:prSet presAssocID="{9056FF6A-4EDA-460E-B369-4B395974CB08}" presName="node" presStyleLbl="node1" presStyleIdx="0" presStyleCnt="3">
        <dgm:presLayoutVars>
          <dgm:bulletEnabled val="1"/>
        </dgm:presLayoutVars>
      </dgm:prSet>
      <dgm:spPr/>
      <dgm:t>
        <a:bodyPr/>
        <a:lstStyle/>
        <a:p>
          <a:endParaRPr lang="zh-CN" altLang="en-US"/>
        </a:p>
      </dgm:t>
    </dgm:pt>
    <dgm:pt modelId="{2FD7E17E-0567-4DE4-9DE4-F733DC43BE0C}" type="pres">
      <dgm:prSet presAssocID="{0B227E28-99C7-48B6-BD79-D8F7D53F4722}" presName="spacerL" presStyleCnt="0"/>
      <dgm:spPr/>
    </dgm:pt>
    <dgm:pt modelId="{DD208AC5-4EDE-48CA-B50D-78D4603648A4}" type="pres">
      <dgm:prSet presAssocID="{0B227E28-99C7-48B6-BD79-D8F7D53F4722}" presName="sibTrans" presStyleLbl="sibTrans2D1" presStyleIdx="0" presStyleCnt="2"/>
      <dgm:spPr/>
      <dgm:t>
        <a:bodyPr/>
        <a:lstStyle/>
        <a:p>
          <a:endParaRPr lang="zh-CN" altLang="en-US"/>
        </a:p>
      </dgm:t>
    </dgm:pt>
    <dgm:pt modelId="{B4BE56AF-89A9-4E87-A0F4-564DA9994EDD}" type="pres">
      <dgm:prSet presAssocID="{0B227E28-99C7-48B6-BD79-D8F7D53F4722}" presName="spacerR" presStyleCnt="0"/>
      <dgm:spPr/>
    </dgm:pt>
    <dgm:pt modelId="{940DB42C-73BC-434C-BA65-27BDECD9456E}" type="pres">
      <dgm:prSet presAssocID="{AB559E6C-61A4-41D6-A019-4CA572CB6D26}" presName="node" presStyleLbl="node1" presStyleIdx="1" presStyleCnt="3">
        <dgm:presLayoutVars>
          <dgm:bulletEnabled val="1"/>
        </dgm:presLayoutVars>
      </dgm:prSet>
      <dgm:spPr/>
      <dgm:t>
        <a:bodyPr/>
        <a:lstStyle/>
        <a:p>
          <a:endParaRPr lang="zh-CN" altLang="en-US"/>
        </a:p>
      </dgm:t>
    </dgm:pt>
    <dgm:pt modelId="{1E2807DE-54FD-4CA4-BA9E-F35FB869717A}" type="pres">
      <dgm:prSet presAssocID="{B57AE71B-2AFF-4EFE-8EA0-06D0CBC255DA}" presName="spacerL" presStyleCnt="0"/>
      <dgm:spPr/>
    </dgm:pt>
    <dgm:pt modelId="{DEB24BDB-8694-45B4-876E-DD64BC762F42}" type="pres">
      <dgm:prSet presAssocID="{B57AE71B-2AFF-4EFE-8EA0-06D0CBC255DA}" presName="sibTrans" presStyleLbl="sibTrans2D1" presStyleIdx="1" presStyleCnt="2"/>
      <dgm:spPr>
        <a:prstGeom prst="mathPlus">
          <a:avLst/>
        </a:prstGeom>
      </dgm:spPr>
      <dgm:t>
        <a:bodyPr/>
        <a:lstStyle/>
        <a:p>
          <a:endParaRPr lang="zh-CN" altLang="en-US"/>
        </a:p>
      </dgm:t>
    </dgm:pt>
    <dgm:pt modelId="{0832ED1D-44B2-463A-BB61-720CB4280F76}" type="pres">
      <dgm:prSet presAssocID="{B57AE71B-2AFF-4EFE-8EA0-06D0CBC255DA}" presName="spacerR" presStyleCnt="0"/>
      <dgm:spPr/>
    </dgm:pt>
    <dgm:pt modelId="{DD7DA33D-4CE6-4C09-BF13-849560817E78}" type="pres">
      <dgm:prSet presAssocID="{AD8E8EF5-C7E7-4F4D-B339-85E9E094FA16}" presName="node" presStyleLbl="node1" presStyleIdx="2" presStyleCnt="3">
        <dgm:presLayoutVars>
          <dgm:bulletEnabled val="1"/>
        </dgm:presLayoutVars>
      </dgm:prSet>
      <dgm:spPr/>
      <dgm:t>
        <a:bodyPr/>
        <a:lstStyle/>
        <a:p>
          <a:endParaRPr lang="zh-CN" altLang="en-US"/>
        </a:p>
      </dgm:t>
    </dgm:pt>
  </dgm:ptLst>
  <dgm:cxnLst>
    <dgm:cxn modelId="{B758C578-50C9-4090-B6A6-E09C069B9D9D}" srcId="{03C28028-75D6-4865-8228-4CE01E8FF619}" destId="{9056FF6A-4EDA-460E-B369-4B395974CB08}" srcOrd="0" destOrd="0" parTransId="{67C489F4-0C99-46A8-9988-64307346F0C9}" sibTransId="{0B227E28-99C7-48B6-BD79-D8F7D53F4722}"/>
    <dgm:cxn modelId="{DF14A37A-59C0-49D0-9DBF-E4F0D1C7E437}" type="presOf" srcId="{0B227E28-99C7-48B6-BD79-D8F7D53F4722}" destId="{DD208AC5-4EDE-48CA-B50D-78D4603648A4}" srcOrd="0" destOrd="0" presId="urn:microsoft.com/office/officeart/2005/8/layout/equation1"/>
    <dgm:cxn modelId="{2B18A656-A09E-495D-A997-DA8C6A4D3848}" type="presOf" srcId="{AB559E6C-61A4-41D6-A019-4CA572CB6D26}" destId="{940DB42C-73BC-434C-BA65-27BDECD9456E}" srcOrd="0" destOrd="0" presId="urn:microsoft.com/office/officeart/2005/8/layout/equation1"/>
    <dgm:cxn modelId="{6A8DFA8E-F5AD-4FA4-B222-8999D55113C2}" srcId="{03C28028-75D6-4865-8228-4CE01E8FF619}" destId="{AD8E8EF5-C7E7-4F4D-B339-85E9E094FA16}" srcOrd="2" destOrd="0" parTransId="{BA67D5AF-34ED-44DA-B0EB-C4CBCF1D3F6B}" sibTransId="{B7BE964E-44FB-4707-9B0E-1F5880D9AE46}"/>
    <dgm:cxn modelId="{F3CD7BA3-FAFB-41D6-8479-56C2F03139B7}" type="presOf" srcId="{03C28028-75D6-4865-8228-4CE01E8FF619}" destId="{FDF4232C-33C4-4045-980A-D4FBE5F37906}" srcOrd="0" destOrd="0" presId="urn:microsoft.com/office/officeart/2005/8/layout/equation1"/>
    <dgm:cxn modelId="{157B59BE-AEBE-46D3-8451-019CBB2A651F}" type="presOf" srcId="{AD8E8EF5-C7E7-4F4D-B339-85E9E094FA16}" destId="{DD7DA33D-4CE6-4C09-BF13-849560817E78}" srcOrd="0" destOrd="0" presId="urn:microsoft.com/office/officeart/2005/8/layout/equation1"/>
    <dgm:cxn modelId="{33C56B28-C3A9-4067-AE1A-04C47D5A1971}" type="presOf" srcId="{9056FF6A-4EDA-460E-B369-4B395974CB08}" destId="{F730C731-CEFD-4D97-9F05-24AFECB58A46}" srcOrd="0" destOrd="0" presId="urn:microsoft.com/office/officeart/2005/8/layout/equation1"/>
    <dgm:cxn modelId="{EFA2A772-306C-4EA3-97F3-0C546B37200D}" srcId="{03C28028-75D6-4865-8228-4CE01E8FF619}" destId="{AB559E6C-61A4-41D6-A019-4CA572CB6D26}" srcOrd="1" destOrd="0" parTransId="{0782CBA9-6781-4CF6-9921-C2E23A6A8AB6}" sibTransId="{B57AE71B-2AFF-4EFE-8EA0-06D0CBC255DA}"/>
    <dgm:cxn modelId="{F82E16A0-E7C6-4033-BC73-EB35136B1D15}" type="presOf" srcId="{B57AE71B-2AFF-4EFE-8EA0-06D0CBC255DA}" destId="{DEB24BDB-8694-45B4-876E-DD64BC762F42}" srcOrd="0" destOrd="0" presId="urn:microsoft.com/office/officeart/2005/8/layout/equation1"/>
    <dgm:cxn modelId="{F90A37B0-574A-4F32-9EB6-C332D8B2CC21}" type="presParOf" srcId="{FDF4232C-33C4-4045-980A-D4FBE5F37906}" destId="{F730C731-CEFD-4D97-9F05-24AFECB58A46}" srcOrd="0" destOrd="0" presId="urn:microsoft.com/office/officeart/2005/8/layout/equation1"/>
    <dgm:cxn modelId="{DF4F3DFB-9464-4998-80B4-66CBBE376FDB}" type="presParOf" srcId="{FDF4232C-33C4-4045-980A-D4FBE5F37906}" destId="{2FD7E17E-0567-4DE4-9DE4-F733DC43BE0C}" srcOrd="1" destOrd="0" presId="urn:microsoft.com/office/officeart/2005/8/layout/equation1"/>
    <dgm:cxn modelId="{7CCE7C64-11E3-4C73-96F6-18388DFB309A}" type="presParOf" srcId="{FDF4232C-33C4-4045-980A-D4FBE5F37906}" destId="{DD208AC5-4EDE-48CA-B50D-78D4603648A4}" srcOrd="2" destOrd="0" presId="urn:microsoft.com/office/officeart/2005/8/layout/equation1"/>
    <dgm:cxn modelId="{3A250D05-FF9D-4AF9-B4F9-5AA831984BE9}" type="presParOf" srcId="{FDF4232C-33C4-4045-980A-D4FBE5F37906}" destId="{B4BE56AF-89A9-4E87-A0F4-564DA9994EDD}" srcOrd="3" destOrd="0" presId="urn:microsoft.com/office/officeart/2005/8/layout/equation1"/>
    <dgm:cxn modelId="{643AC025-57C4-4534-98C0-C8219D4C88A9}" type="presParOf" srcId="{FDF4232C-33C4-4045-980A-D4FBE5F37906}" destId="{940DB42C-73BC-434C-BA65-27BDECD9456E}" srcOrd="4" destOrd="0" presId="urn:microsoft.com/office/officeart/2005/8/layout/equation1"/>
    <dgm:cxn modelId="{D1403CAC-B414-439C-9225-3C78D3F24344}" type="presParOf" srcId="{FDF4232C-33C4-4045-980A-D4FBE5F37906}" destId="{1E2807DE-54FD-4CA4-BA9E-F35FB869717A}" srcOrd="5" destOrd="0" presId="urn:microsoft.com/office/officeart/2005/8/layout/equation1"/>
    <dgm:cxn modelId="{FF9593D2-8604-4DF2-9713-44F1994B5179}" type="presParOf" srcId="{FDF4232C-33C4-4045-980A-D4FBE5F37906}" destId="{DEB24BDB-8694-45B4-876E-DD64BC762F42}" srcOrd="6" destOrd="0" presId="urn:microsoft.com/office/officeart/2005/8/layout/equation1"/>
    <dgm:cxn modelId="{1DC0F671-E46D-48F1-8DDE-DE5F30C6A92E}" type="presParOf" srcId="{FDF4232C-33C4-4045-980A-D4FBE5F37906}" destId="{0832ED1D-44B2-463A-BB61-720CB4280F76}" srcOrd="7" destOrd="0" presId="urn:microsoft.com/office/officeart/2005/8/layout/equation1"/>
    <dgm:cxn modelId="{F7232D56-C78A-4F6F-998A-33B298377D2E}" type="presParOf" srcId="{FDF4232C-33C4-4045-980A-D4FBE5F37906}" destId="{DD7DA33D-4CE6-4C09-BF13-849560817E78}" srcOrd="8" destOrd="0" presId="urn:microsoft.com/office/officeart/2005/8/layout/equation1"/>
  </dgm:cxnLst>
  <dgm:bg/>
  <dgm:whole/>
  <dgm:extLst>
    <a:ext uri="http://schemas.microsoft.com/office/drawing/2008/diagram">
      <dsp:dataModelExt xmlns=""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30C731-CEFD-4D97-9F05-24AFECB58A46}">
      <dsp:nvSpPr>
        <dsp:cNvPr id="0" name=""/>
        <dsp:cNvSpPr/>
      </dsp:nvSpPr>
      <dsp:spPr>
        <a:xfrm>
          <a:off x="509143"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zh-CN" altLang="en-US" sz="1000" kern="1200" dirty="0" smtClean="0">
              <a:solidFill>
                <a:schemeClr val="tx1"/>
              </a:solidFill>
            </a:rPr>
            <a:t>本地</a:t>
          </a:r>
          <a:r>
            <a:rPr lang="en-US" altLang="zh-CN" sz="1000" kern="1200" dirty="0" smtClean="0">
              <a:solidFill>
                <a:schemeClr val="tx1"/>
              </a:solidFill>
            </a:rPr>
            <a:t>BIM</a:t>
          </a:r>
          <a:r>
            <a:rPr lang="zh-CN" altLang="en-US" sz="1000" kern="1200" dirty="0" smtClean="0">
              <a:solidFill>
                <a:schemeClr val="tx1"/>
              </a:solidFill>
            </a:rPr>
            <a:t>远程调试</a:t>
          </a:r>
          <a:endParaRPr lang="zh-CN" altLang="en-US" sz="1000" kern="1200" dirty="0">
            <a:solidFill>
              <a:schemeClr val="tx1"/>
            </a:solidFill>
          </a:endParaRPr>
        </a:p>
      </dsp:txBody>
      <dsp:txXfrm>
        <a:off x="593459" y="84474"/>
        <a:ext cx="407115" cy="407115"/>
      </dsp:txXfrm>
    </dsp:sp>
    <dsp:sp modelId="{DD208AC5-4EDE-48CA-B50D-78D4603648A4}">
      <dsp:nvSpPr>
        <dsp:cNvPr id="0" name=""/>
        <dsp:cNvSpPr/>
      </dsp:nvSpPr>
      <dsp:spPr>
        <a:xfrm>
          <a:off x="1131641" y="121065"/>
          <a:ext cx="333933" cy="3339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zh-CN" altLang="en-US" sz="500" kern="1200">
            <a:solidFill>
              <a:schemeClr val="tx1"/>
            </a:solidFill>
          </a:endParaRPr>
        </a:p>
      </dsp:txBody>
      <dsp:txXfrm>
        <a:off x="1175904" y="248761"/>
        <a:ext cx="245407" cy="78541"/>
      </dsp:txXfrm>
    </dsp:sp>
    <dsp:sp modelId="{940DB42C-73BC-434C-BA65-27BDECD9456E}">
      <dsp:nvSpPr>
        <dsp:cNvPr id="0" name=""/>
        <dsp:cNvSpPr/>
      </dsp:nvSpPr>
      <dsp:spPr>
        <a:xfrm>
          <a:off x="1512326"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测试环境</a:t>
          </a:r>
          <a:endParaRPr lang="zh-CN" altLang="en-US" sz="1200" kern="1200" dirty="0">
            <a:solidFill>
              <a:schemeClr val="tx1"/>
            </a:solidFill>
          </a:endParaRPr>
        </a:p>
      </dsp:txBody>
      <dsp:txXfrm>
        <a:off x="1596642" y="84474"/>
        <a:ext cx="407115" cy="407115"/>
      </dsp:txXfrm>
    </dsp:sp>
    <dsp:sp modelId="{DEB24BDB-8694-45B4-876E-DD64BC762F42}">
      <dsp:nvSpPr>
        <dsp:cNvPr id="0" name=""/>
        <dsp:cNvSpPr/>
      </dsp:nvSpPr>
      <dsp:spPr>
        <a:xfrm>
          <a:off x="2134824" y="121065"/>
          <a:ext cx="333933" cy="3339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zh-CN" altLang="en-US" sz="500" kern="1200">
            <a:solidFill>
              <a:schemeClr val="tx1"/>
            </a:solidFill>
          </a:endParaRPr>
        </a:p>
      </dsp:txBody>
      <dsp:txXfrm>
        <a:off x="2179087" y="248761"/>
        <a:ext cx="245407" cy="78541"/>
      </dsp:txXfrm>
    </dsp:sp>
    <dsp:sp modelId="{DD7DA33D-4CE6-4C09-BF13-849560817E78}">
      <dsp:nvSpPr>
        <dsp:cNvPr id="0" name=""/>
        <dsp:cNvSpPr/>
      </dsp:nvSpPr>
      <dsp:spPr>
        <a:xfrm>
          <a:off x="2515508"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正式环境</a:t>
          </a:r>
          <a:endParaRPr lang="zh-CN" altLang="en-US" sz="1200" kern="1200" dirty="0">
            <a:solidFill>
              <a:schemeClr val="tx1"/>
            </a:solidFill>
          </a:endParaRPr>
        </a:p>
      </dsp:txBody>
      <dsp:txXfrm>
        <a:off x="2599824" y="84474"/>
        <a:ext cx="407115" cy="4071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30C731-CEFD-4D97-9F05-24AFECB58A46}">
      <dsp:nvSpPr>
        <dsp:cNvPr id="0" name=""/>
        <dsp:cNvSpPr/>
      </dsp:nvSpPr>
      <dsp:spPr>
        <a:xfrm>
          <a:off x="7552"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zh-CN" altLang="en-US" sz="1000" kern="1200" dirty="0" smtClean="0">
              <a:solidFill>
                <a:schemeClr val="tx1"/>
              </a:solidFill>
            </a:rPr>
            <a:t>本地</a:t>
          </a:r>
          <a:r>
            <a:rPr lang="en-US" altLang="zh-CN" sz="1000" kern="1200" dirty="0" smtClean="0">
              <a:solidFill>
                <a:schemeClr val="tx1"/>
              </a:solidFill>
            </a:rPr>
            <a:t>BIM</a:t>
          </a:r>
          <a:r>
            <a:rPr lang="zh-CN" altLang="en-US" sz="1000" kern="1200" dirty="0" smtClean="0">
              <a:solidFill>
                <a:schemeClr val="tx1"/>
              </a:solidFill>
            </a:rPr>
            <a:t>远程调试</a:t>
          </a:r>
          <a:endParaRPr lang="zh-CN" altLang="en-US" sz="1000" kern="1200" dirty="0">
            <a:solidFill>
              <a:schemeClr val="tx1"/>
            </a:solidFill>
          </a:endParaRPr>
        </a:p>
      </dsp:txBody>
      <dsp:txXfrm>
        <a:off x="91868" y="84474"/>
        <a:ext cx="407115" cy="407115"/>
      </dsp:txXfrm>
    </dsp:sp>
    <dsp:sp modelId="{DD208AC5-4EDE-48CA-B50D-78D4603648A4}">
      <dsp:nvSpPr>
        <dsp:cNvPr id="0" name=""/>
        <dsp:cNvSpPr/>
      </dsp:nvSpPr>
      <dsp:spPr>
        <a:xfrm>
          <a:off x="630050" y="121065"/>
          <a:ext cx="333933" cy="3339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zh-CN" altLang="en-US" sz="500" kern="1200">
            <a:solidFill>
              <a:schemeClr val="tx1"/>
            </a:solidFill>
          </a:endParaRPr>
        </a:p>
      </dsp:txBody>
      <dsp:txXfrm>
        <a:off x="674313" y="248761"/>
        <a:ext cx="245407" cy="78541"/>
      </dsp:txXfrm>
    </dsp:sp>
    <dsp:sp modelId="{8D5432DA-C30E-4B56-99EE-FD82ED98743F}">
      <dsp:nvSpPr>
        <dsp:cNvPr id="0" name=""/>
        <dsp:cNvSpPr/>
      </dsp:nvSpPr>
      <dsp:spPr>
        <a:xfrm>
          <a:off x="1010734"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zh-CN" altLang="en-US" sz="1000" kern="1200" dirty="0" smtClean="0">
              <a:solidFill>
                <a:schemeClr val="tx1"/>
              </a:solidFill>
            </a:rPr>
            <a:t>本地</a:t>
          </a:r>
          <a:r>
            <a:rPr lang="en-US" altLang="zh-CN" sz="1000" kern="1200" dirty="0" smtClean="0">
              <a:solidFill>
                <a:schemeClr val="tx1"/>
              </a:solidFill>
            </a:rPr>
            <a:t>EAS</a:t>
          </a:r>
          <a:r>
            <a:rPr lang="zh-CN" altLang="en-US" sz="1000" kern="1200" dirty="0" smtClean="0">
              <a:solidFill>
                <a:schemeClr val="tx1"/>
              </a:solidFill>
            </a:rPr>
            <a:t>服务器</a:t>
          </a:r>
          <a:endParaRPr lang="zh-CN" altLang="en-US" sz="800" kern="1200" dirty="0">
            <a:solidFill>
              <a:schemeClr val="tx1"/>
            </a:solidFill>
          </a:endParaRPr>
        </a:p>
      </dsp:txBody>
      <dsp:txXfrm>
        <a:off x="1095050" y="84474"/>
        <a:ext cx="407115" cy="407115"/>
      </dsp:txXfrm>
    </dsp:sp>
    <dsp:sp modelId="{9889A4B8-0A45-4614-A736-6DA429DA0ECA}">
      <dsp:nvSpPr>
        <dsp:cNvPr id="0" name=""/>
        <dsp:cNvSpPr/>
      </dsp:nvSpPr>
      <dsp:spPr>
        <a:xfrm>
          <a:off x="1633233" y="121065"/>
          <a:ext cx="333933" cy="3339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zh-CN" altLang="en-US" sz="500" kern="1200">
            <a:solidFill>
              <a:schemeClr val="tx1"/>
            </a:solidFill>
          </a:endParaRPr>
        </a:p>
      </dsp:txBody>
      <dsp:txXfrm>
        <a:off x="1677496" y="248761"/>
        <a:ext cx="245407" cy="78541"/>
      </dsp:txXfrm>
    </dsp:sp>
    <dsp:sp modelId="{940DB42C-73BC-434C-BA65-27BDECD9456E}">
      <dsp:nvSpPr>
        <dsp:cNvPr id="0" name=""/>
        <dsp:cNvSpPr/>
      </dsp:nvSpPr>
      <dsp:spPr>
        <a:xfrm>
          <a:off x="2013917" y="316"/>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测试环境</a:t>
          </a:r>
          <a:endParaRPr lang="zh-CN" altLang="en-US" sz="1200" kern="1200" dirty="0">
            <a:solidFill>
              <a:schemeClr val="tx1"/>
            </a:solidFill>
          </a:endParaRPr>
        </a:p>
      </dsp:txBody>
      <dsp:txXfrm>
        <a:off x="2098233" y="84632"/>
        <a:ext cx="407115" cy="407115"/>
      </dsp:txXfrm>
    </dsp:sp>
    <dsp:sp modelId="{DEB24BDB-8694-45B4-876E-DD64BC762F42}">
      <dsp:nvSpPr>
        <dsp:cNvPr id="0" name=""/>
        <dsp:cNvSpPr/>
      </dsp:nvSpPr>
      <dsp:spPr>
        <a:xfrm>
          <a:off x="2636415" y="121065"/>
          <a:ext cx="333933" cy="3339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zh-CN" altLang="en-US" sz="500" kern="1200">
            <a:solidFill>
              <a:schemeClr val="tx1"/>
            </a:solidFill>
          </a:endParaRPr>
        </a:p>
      </dsp:txBody>
      <dsp:txXfrm>
        <a:off x="2680678" y="248761"/>
        <a:ext cx="245407" cy="78541"/>
      </dsp:txXfrm>
    </dsp:sp>
    <dsp:sp modelId="{DD7DA33D-4CE6-4C09-BF13-849560817E78}">
      <dsp:nvSpPr>
        <dsp:cNvPr id="0" name=""/>
        <dsp:cNvSpPr/>
      </dsp:nvSpPr>
      <dsp:spPr>
        <a:xfrm>
          <a:off x="3017100"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正式环境</a:t>
          </a:r>
          <a:endParaRPr lang="zh-CN" altLang="en-US" sz="1200" kern="1200" dirty="0">
            <a:solidFill>
              <a:schemeClr val="tx1"/>
            </a:solidFill>
          </a:endParaRPr>
        </a:p>
      </dsp:txBody>
      <dsp:txXfrm>
        <a:off x="3101416" y="84474"/>
        <a:ext cx="407115" cy="4071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30C731-CEFD-4D97-9F05-24AFECB58A46}">
      <dsp:nvSpPr>
        <dsp:cNvPr id="0" name=""/>
        <dsp:cNvSpPr/>
      </dsp:nvSpPr>
      <dsp:spPr>
        <a:xfrm>
          <a:off x="509143"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zh-CN" altLang="en-US" sz="1000" kern="1200" dirty="0" smtClean="0">
              <a:solidFill>
                <a:schemeClr val="tx1"/>
              </a:solidFill>
            </a:rPr>
            <a:t>本地</a:t>
          </a:r>
          <a:r>
            <a:rPr lang="en-US" altLang="zh-CN" sz="1000" kern="1200" dirty="0" smtClean="0">
              <a:solidFill>
                <a:schemeClr val="tx1"/>
              </a:solidFill>
            </a:rPr>
            <a:t>BIM</a:t>
          </a:r>
          <a:r>
            <a:rPr lang="zh-CN" altLang="en-US" sz="1000" kern="1200" dirty="0" smtClean="0">
              <a:solidFill>
                <a:schemeClr val="tx1"/>
              </a:solidFill>
            </a:rPr>
            <a:t>启动服务</a:t>
          </a:r>
          <a:endParaRPr lang="zh-CN" altLang="en-US" sz="1000" kern="1200" dirty="0">
            <a:solidFill>
              <a:schemeClr val="tx1"/>
            </a:solidFill>
          </a:endParaRPr>
        </a:p>
      </dsp:txBody>
      <dsp:txXfrm>
        <a:off x="593459" y="84474"/>
        <a:ext cx="407115" cy="407115"/>
      </dsp:txXfrm>
    </dsp:sp>
    <dsp:sp modelId="{DD208AC5-4EDE-48CA-B50D-78D4603648A4}">
      <dsp:nvSpPr>
        <dsp:cNvPr id="0" name=""/>
        <dsp:cNvSpPr/>
      </dsp:nvSpPr>
      <dsp:spPr>
        <a:xfrm>
          <a:off x="1131641" y="121065"/>
          <a:ext cx="333933" cy="3339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zh-CN" altLang="en-US" sz="500" kern="1200">
            <a:solidFill>
              <a:schemeClr val="tx1"/>
            </a:solidFill>
          </a:endParaRPr>
        </a:p>
      </dsp:txBody>
      <dsp:txXfrm>
        <a:off x="1175904" y="248761"/>
        <a:ext cx="245407" cy="78541"/>
      </dsp:txXfrm>
    </dsp:sp>
    <dsp:sp modelId="{940DB42C-73BC-434C-BA65-27BDECD9456E}">
      <dsp:nvSpPr>
        <dsp:cNvPr id="0" name=""/>
        <dsp:cNvSpPr/>
      </dsp:nvSpPr>
      <dsp:spPr>
        <a:xfrm>
          <a:off x="1512326"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测试环境</a:t>
          </a:r>
          <a:endParaRPr lang="zh-CN" altLang="en-US" sz="1200" kern="1200" dirty="0">
            <a:solidFill>
              <a:schemeClr val="tx1"/>
            </a:solidFill>
          </a:endParaRPr>
        </a:p>
      </dsp:txBody>
      <dsp:txXfrm>
        <a:off x="1596642" y="84474"/>
        <a:ext cx="407115" cy="407115"/>
      </dsp:txXfrm>
    </dsp:sp>
    <dsp:sp modelId="{DEB24BDB-8694-45B4-876E-DD64BC762F42}">
      <dsp:nvSpPr>
        <dsp:cNvPr id="0" name=""/>
        <dsp:cNvSpPr/>
      </dsp:nvSpPr>
      <dsp:spPr>
        <a:xfrm>
          <a:off x="2134824" y="121065"/>
          <a:ext cx="333933" cy="333933"/>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zh-CN" altLang="en-US" sz="500" kern="1200">
            <a:solidFill>
              <a:schemeClr val="tx1"/>
            </a:solidFill>
          </a:endParaRPr>
        </a:p>
      </dsp:txBody>
      <dsp:txXfrm>
        <a:off x="2179087" y="248761"/>
        <a:ext cx="245407" cy="78541"/>
      </dsp:txXfrm>
    </dsp:sp>
    <dsp:sp modelId="{DD7DA33D-4CE6-4C09-BF13-849560817E78}">
      <dsp:nvSpPr>
        <dsp:cNvPr id="0" name=""/>
        <dsp:cNvSpPr/>
      </dsp:nvSpPr>
      <dsp:spPr>
        <a:xfrm>
          <a:off x="2515508" y="158"/>
          <a:ext cx="575747" cy="5757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kern="1200" dirty="0" smtClean="0">
              <a:solidFill>
                <a:schemeClr val="tx1"/>
              </a:solidFill>
            </a:rPr>
            <a:t>正式环境</a:t>
          </a:r>
          <a:endParaRPr lang="zh-CN" altLang="en-US" sz="1200" kern="1200" dirty="0">
            <a:solidFill>
              <a:schemeClr val="tx1"/>
            </a:solidFill>
          </a:endParaRPr>
        </a:p>
      </dsp:txBody>
      <dsp:txXfrm>
        <a:off x="2599824" y="84474"/>
        <a:ext cx="407115" cy="40711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 xmlns:p14="http://schemas.microsoft.com/office/powerpoint/2010/main"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 xmlns:p14="http://schemas.microsoft.com/office/powerpoint/2010/main"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baike.baidu.com/view/3912.htm" TargetMode="External"/><Relationship Id="rId13" Type="http://schemas.openxmlformats.org/officeDocument/2006/relationships/hyperlink" Target="http://baike.baidu.com/view/1591.htm" TargetMode="External"/><Relationship Id="rId3" Type="http://schemas.openxmlformats.org/officeDocument/2006/relationships/hyperlink" Target="http://baike.baidu.com/view/1165595.htm" TargetMode="External"/><Relationship Id="rId7" Type="http://schemas.openxmlformats.org/officeDocument/2006/relationships/hyperlink" Target="http://baike.baidu.com/view/53557.htm" TargetMode="External"/><Relationship Id="rId12" Type="http://schemas.openxmlformats.org/officeDocument/2006/relationships/hyperlink" Target="http://baike.baidu.com/view/6043.htm"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baike.baidu.com/view/60376.htm" TargetMode="External"/><Relationship Id="rId11" Type="http://schemas.openxmlformats.org/officeDocument/2006/relationships/hyperlink" Target="http://baike.baidu.com/view/2410.htm" TargetMode="External"/><Relationship Id="rId5" Type="http://schemas.openxmlformats.org/officeDocument/2006/relationships/hyperlink" Target="http://baike.baidu.com/view/2403.htm" TargetMode="External"/><Relationship Id="rId10" Type="http://schemas.openxmlformats.org/officeDocument/2006/relationships/hyperlink" Target="http://baike.baidu.com/view/684757.htm" TargetMode="External"/><Relationship Id="rId4" Type="http://schemas.openxmlformats.org/officeDocument/2006/relationships/hyperlink" Target="http://baike.baidu.com/view/751.htm" TargetMode="External"/><Relationship Id="rId9" Type="http://schemas.openxmlformats.org/officeDocument/2006/relationships/hyperlink" Target="http://baike.baidu.com/view/1082.htm"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 xmlns:p14="http://schemas.microsoft.com/office/powerpoint/2010/main"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en-US" altLang="zh-CN" dirty="0" smtClean="0"/>
              <a:t>Web</a:t>
            </a:r>
            <a:r>
              <a:rPr lang="zh-CN" altLang="en-US" dirty="0" smtClean="0"/>
              <a:t>平台与</a:t>
            </a:r>
            <a:r>
              <a:rPr lang="en-US" altLang="zh-CN" dirty="0" smtClean="0"/>
              <a:t>GUI</a:t>
            </a:r>
            <a:r>
              <a:rPr lang="zh-CN" altLang="en-US" dirty="0" smtClean="0"/>
              <a:t>可并存，提供了另一种交互方式</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10</a:t>
            </a:fld>
            <a:endParaRPr lang="en-US" altLang="zh-CN" dirty="0"/>
          </a:p>
        </p:txBody>
      </p:sp>
    </p:spTree>
    <p:extLst>
      <p:ext uri="{BB962C8B-B14F-4D97-AF65-F5344CB8AC3E}">
        <p14:creationId xmlns="" xmlns:p14="http://schemas.microsoft.com/office/powerpoint/2010/main" val="831120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推荐的浏览器，为主测环境</a:t>
            </a:r>
            <a:endParaRPr lang="en-US" altLang="zh-CN" dirty="0" smtClean="0"/>
          </a:p>
          <a:p>
            <a:r>
              <a:rPr lang="zh-CN" altLang="en-US" dirty="0" smtClean="0"/>
              <a:t>强烈推荐</a:t>
            </a:r>
            <a:r>
              <a:rPr lang="en-US" altLang="zh-CN" dirty="0" smtClean="0"/>
              <a:t>Chrome</a:t>
            </a:r>
            <a:r>
              <a:rPr lang="zh-CN" altLang="en-US" dirty="0" smtClean="0"/>
              <a:t>。原因是性能更优秀，更稳定可靠</a:t>
            </a:r>
            <a:endParaRPr lang="en-US" altLang="zh-CN" dirty="0" smtClean="0"/>
          </a:p>
          <a:p>
            <a:r>
              <a:rPr lang="zh-CN" altLang="en-US" dirty="0" smtClean="0"/>
              <a:t>小于</a:t>
            </a:r>
            <a:r>
              <a:rPr lang="en-US" altLang="zh-CN" dirty="0" smtClean="0"/>
              <a:t>1024*768</a:t>
            </a:r>
            <a:r>
              <a:rPr lang="zh-CN" altLang="en-US" dirty="0" smtClean="0"/>
              <a:t>的分辨率，会出现滚动条，大于</a:t>
            </a:r>
            <a:r>
              <a:rPr lang="en-US" altLang="zh-CN" dirty="0" smtClean="0"/>
              <a:t>1280</a:t>
            </a:r>
            <a:r>
              <a:rPr lang="zh-CN" altLang="en-US" dirty="0" smtClean="0"/>
              <a:t>*</a:t>
            </a:r>
            <a:r>
              <a:rPr lang="en-US" altLang="zh-CN" dirty="0" smtClean="0"/>
              <a:t>1024</a:t>
            </a:r>
            <a:r>
              <a:rPr lang="zh-CN" altLang="en-US" dirty="0" smtClean="0"/>
              <a:t>的分辨率，显示宽度限制为</a:t>
            </a:r>
            <a:r>
              <a:rPr lang="en-US" altLang="zh-CN" dirty="0" smtClean="0"/>
              <a:t>1280</a:t>
            </a:r>
            <a:r>
              <a:rPr lang="zh-CN" altLang="en-US" dirty="0" smtClean="0"/>
              <a:t>，其他部分为空白</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11</a:t>
            </a:fld>
            <a:endParaRPr lang="en-US" altLang="zh-CN" dirty="0"/>
          </a:p>
        </p:txBody>
      </p:sp>
    </p:spTree>
    <p:extLst>
      <p:ext uri="{BB962C8B-B14F-4D97-AF65-F5344CB8AC3E}">
        <p14:creationId xmlns="" xmlns:p14="http://schemas.microsoft.com/office/powerpoint/2010/main" val="883072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12</a:t>
            </a:fld>
            <a:endParaRPr lang="en-US" altLang="zh-CN" dirty="0"/>
          </a:p>
        </p:txBody>
      </p:sp>
    </p:spTree>
    <p:extLst>
      <p:ext uri="{BB962C8B-B14F-4D97-AF65-F5344CB8AC3E}">
        <p14:creationId xmlns="" xmlns:p14="http://schemas.microsoft.com/office/powerpoint/2010/main" val="1109618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13</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ltLang="zh-CN" dirty="0" smtClean="0"/>
          </a:p>
          <a:p>
            <a:r>
              <a:rPr lang="en-US" altLang="zh-CN" b="1" dirty="0" err="1" smtClean="0"/>
              <a:t>nginx</a:t>
            </a:r>
            <a:endParaRPr lang="zh-CN" altLang="en-US" b="1" dirty="0" smtClean="0"/>
          </a:p>
          <a:p>
            <a:r>
              <a:rPr lang="en-US" altLang="zh-CN" dirty="0" err="1" smtClean="0"/>
              <a:t>Nginx</a:t>
            </a:r>
            <a:r>
              <a:rPr lang="en-US" altLang="zh-CN" dirty="0" smtClean="0"/>
              <a:t> ("engine x") </a:t>
            </a:r>
            <a:r>
              <a:rPr lang="zh-CN" altLang="en-US" dirty="0" smtClean="0"/>
              <a:t>是一个高性能的 </a:t>
            </a:r>
            <a:r>
              <a:rPr lang="en-US" altLang="zh-CN" dirty="0" smtClean="0"/>
              <a:t>HTTP </a:t>
            </a:r>
            <a:r>
              <a:rPr lang="zh-CN" altLang="en-US" dirty="0" smtClean="0"/>
              <a:t>和 </a:t>
            </a:r>
            <a:r>
              <a:rPr lang="zh-CN" altLang="en-US" dirty="0" smtClean="0">
                <a:hlinkClick r:id="rId3" action="ppaction://hlinkfile"/>
              </a:rPr>
              <a:t>反向代理</a:t>
            </a:r>
            <a:r>
              <a:rPr lang="zh-CN" altLang="en-US" dirty="0" smtClean="0"/>
              <a:t> 服务器，也是一个 </a:t>
            </a:r>
            <a:r>
              <a:rPr lang="en-US" altLang="zh-CN" dirty="0" smtClean="0"/>
              <a:t>IMAP/POP3/SMTP </a:t>
            </a:r>
            <a:r>
              <a:rPr lang="zh-CN" altLang="en-US" dirty="0" smtClean="0">
                <a:hlinkClick r:id="rId4" action="ppaction://hlinkfile"/>
              </a:rPr>
              <a:t>代理服务器</a:t>
            </a:r>
            <a:r>
              <a:rPr lang="zh-CN" altLang="en-US" dirty="0" smtClean="0"/>
              <a:t>。 </a:t>
            </a:r>
            <a:r>
              <a:rPr lang="en-US" altLang="zh-CN" dirty="0" err="1" smtClean="0"/>
              <a:t>Nginx</a:t>
            </a:r>
            <a:r>
              <a:rPr lang="en-US" altLang="zh-CN" dirty="0" smtClean="0"/>
              <a:t> </a:t>
            </a:r>
            <a:r>
              <a:rPr lang="zh-CN" altLang="en-US" dirty="0" smtClean="0"/>
              <a:t>是由 </a:t>
            </a:r>
            <a:r>
              <a:rPr lang="en-US" altLang="zh-CN" dirty="0" smtClean="0"/>
              <a:t>Igor </a:t>
            </a:r>
            <a:r>
              <a:rPr lang="en-US" altLang="zh-CN" dirty="0" err="1" smtClean="0"/>
              <a:t>Sysoev</a:t>
            </a:r>
            <a:r>
              <a:rPr lang="en-US" altLang="zh-CN" dirty="0" smtClean="0"/>
              <a:t> </a:t>
            </a:r>
            <a:r>
              <a:rPr lang="zh-CN" altLang="en-US" dirty="0" smtClean="0"/>
              <a:t>为</a:t>
            </a:r>
            <a:r>
              <a:rPr lang="zh-CN" altLang="en-US" dirty="0" smtClean="0">
                <a:hlinkClick r:id="rId5" action="ppaction://hlinkfile"/>
              </a:rPr>
              <a:t>俄罗斯</a:t>
            </a:r>
            <a:r>
              <a:rPr lang="zh-CN" altLang="en-US" dirty="0" smtClean="0"/>
              <a:t>访问量第二的 </a:t>
            </a:r>
            <a:r>
              <a:rPr lang="en-US" altLang="zh-CN" dirty="0" smtClean="0"/>
              <a:t>Rambler.ru </a:t>
            </a:r>
            <a:r>
              <a:rPr lang="zh-CN" altLang="en-US" dirty="0" smtClean="0"/>
              <a:t>站点开发的，第一个公开版本</a:t>
            </a:r>
            <a:r>
              <a:rPr lang="en-US" altLang="zh-CN" dirty="0" smtClean="0"/>
              <a:t>0.1.0</a:t>
            </a:r>
            <a:r>
              <a:rPr lang="zh-CN" altLang="en-US" dirty="0" smtClean="0"/>
              <a:t>发布于</a:t>
            </a:r>
            <a:r>
              <a:rPr lang="en-US" altLang="zh-CN" dirty="0" smtClean="0"/>
              <a:t>2004</a:t>
            </a:r>
            <a:r>
              <a:rPr lang="zh-CN" altLang="en-US" dirty="0" smtClean="0"/>
              <a:t>年</a:t>
            </a:r>
            <a:r>
              <a:rPr lang="en-US" altLang="zh-CN" dirty="0" smtClean="0"/>
              <a:t>10</a:t>
            </a:r>
            <a:r>
              <a:rPr lang="zh-CN" altLang="en-US" dirty="0" smtClean="0"/>
              <a:t>月</a:t>
            </a:r>
            <a:r>
              <a:rPr lang="en-US" altLang="zh-CN" dirty="0" smtClean="0"/>
              <a:t>4</a:t>
            </a:r>
            <a:r>
              <a:rPr lang="zh-CN" altLang="en-US" dirty="0" smtClean="0"/>
              <a:t>日。其将</a:t>
            </a:r>
            <a:r>
              <a:rPr lang="zh-CN" altLang="en-US" dirty="0" smtClean="0">
                <a:hlinkClick r:id="rId6" action="ppaction://hlinkfile"/>
              </a:rPr>
              <a:t>源代码</a:t>
            </a:r>
            <a:r>
              <a:rPr lang="zh-CN" altLang="en-US" dirty="0" smtClean="0"/>
              <a:t>以类</a:t>
            </a:r>
            <a:r>
              <a:rPr lang="en-US" altLang="zh-CN" dirty="0" smtClean="0"/>
              <a:t>BSD</a:t>
            </a:r>
            <a:r>
              <a:rPr lang="zh-CN" altLang="en-US" dirty="0" smtClean="0"/>
              <a:t>许可证的形式发布，因它的稳定性、丰富的功能集、示例配置文件和低</a:t>
            </a:r>
            <a:r>
              <a:rPr lang="zh-CN" altLang="en-US" dirty="0" smtClean="0">
                <a:hlinkClick r:id="rId7" action="ppaction://hlinkfile"/>
              </a:rPr>
              <a:t>系统资源</a:t>
            </a:r>
            <a:r>
              <a:rPr lang="zh-CN" altLang="en-US" dirty="0" smtClean="0"/>
              <a:t>的消耗而闻名。</a:t>
            </a:r>
            <a:r>
              <a:rPr lang="en-US" altLang="zh-CN" dirty="0" smtClean="0"/>
              <a:t>2011</a:t>
            </a:r>
            <a:r>
              <a:rPr lang="zh-CN" altLang="en-US" dirty="0" smtClean="0"/>
              <a:t>年</a:t>
            </a:r>
            <a:r>
              <a:rPr lang="en-US" altLang="zh-CN" dirty="0" smtClean="0"/>
              <a:t>6</a:t>
            </a:r>
            <a:r>
              <a:rPr lang="zh-CN" altLang="en-US" dirty="0" smtClean="0"/>
              <a:t>月</a:t>
            </a:r>
            <a:r>
              <a:rPr lang="en-US" altLang="zh-CN" dirty="0" smtClean="0"/>
              <a:t>1</a:t>
            </a:r>
            <a:r>
              <a:rPr lang="zh-CN" altLang="en-US" dirty="0" smtClean="0"/>
              <a:t>日，</a:t>
            </a:r>
            <a:r>
              <a:rPr lang="en-US" altLang="zh-CN" dirty="0" err="1" smtClean="0"/>
              <a:t>nginx</a:t>
            </a:r>
            <a:r>
              <a:rPr lang="en-US" altLang="zh-CN" dirty="0" smtClean="0"/>
              <a:t> 1.0.4</a:t>
            </a:r>
            <a:r>
              <a:rPr lang="zh-CN" altLang="en-US" dirty="0" smtClean="0"/>
              <a:t>发布。</a:t>
            </a:r>
          </a:p>
          <a:p>
            <a:r>
              <a:rPr lang="en-US" altLang="zh-CN" b="1" dirty="0" err="1" smtClean="0"/>
              <a:t>Nginx</a:t>
            </a:r>
            <a:r>
              <a:rPr lang="zh-CN" altLang="en-US" dirty="0" smtClean="0"/>
              <a:t>是一款轻量级的</a:t>
            </a:r>
            <a:r>
              <a:rPr lang="en-US" altLang="zh-CN" dirty="0" smtClean="0">
                <a:hlinkClick r:id="rId8" action="ppaction://hlinkfile"/>
              </a:rPr>
              <a:t>Web</a:t>
            </a:r>
            <a:r>
              <a:rPr lang="zh-CN" altLang="en-US" dirty="0" smtClean="0"/>
              <a:t> 服务器</a:t>
            </a:r>
            <a:r>
              <a:rPr lang="en-US" altLang="zh-CN" dirty="0" smtClean="0"/>
              <a:t>/</a:t>
            </a:r>
            <a:r>
              <a:rPr lang="zh-CN" altLang="en-US" dirty="0" smtClean="0"/>
              <a:t>反向代理服务器及电子邮件（</a:t>
            </a:r>
            <a:r>
              <a:rPr lang="en-US" altLang="zh-CN" dirty="0" smtClean="0"/>
              <a:t>IMAP/POP3</a:t>
            </a:r>
            <a:r>
              <a:rPr lang="zh-CN" altLang="en-US" dirty="0" smtClean="0"/>
              <a:t>）代理服务器，并在一个</a:t>
            </a:r>
            <a:r>
              <a:rPr lang="en-US" altLang="zh-CN" dirty="0" smtClean="0"/>
              <a:t>BSD-like </a:t>
            </a:r>
            <a:r>
              <a:rPr lang="zh-CN" altLang="en-US" dirty="0" smtClean="0"/>
              <a:t>协议下发行。由俄罗斯的程序设计师</a:t>
            </a:r>
            <a:r>
              <a:rPr lang="en-US" altLang="zh-CN" dirty="0" smtClean="0"/>
              <a:t>Igor </a:t>
            </a:r>
            <a:r>
              <a:rPr lang="en-US" altLang="zh-CN" dirty="0" err="1" smtClean="0"/>
              <a:t>Sysoev</a:t>
            </a:r>
            <a:r>
              <a:rPr lang="zh-CN" altLang="en-US" dirty="0" smtClean="0"/>
              <a:t>所开发，供俄国大型的入口网站及搜索引擎</a:t>
            </a:r>
            <a:r>
              <a:rPr lang="en-US" altLang="zh-CN" dirty="0" smtClean="0"/>
              <a:t>Rambler</a:t>
            </a:r>
            <a:r>
              <a:rPr lang="zh-CN" altLang="en-US" dirty="0" smtClean="0"/>
              <a:t>（俄文：</a:t>
            </a:r>
            <a:r>
              <a:rPr lang="en-US" altLang="zh-CN" dirty="0" err="1" smtClean="0"/>
              <a:t>Рамблер</a:t>
            </a:r>
            <a:r>
              <a:rPr lang="zh-CN" altLang="en-US" dirty="0" smtClean="0"/>
              <a:t>）使用。其特点是占有</a:t>
            </a:r>
            <a:r>
              <a:rPr lang="zh-CN" altLang="en-US" dirty="0" smtClean="0">
                <a:hlinkClick r:id="rId9" action="ppaction://hlinkfile"/>
              </a:rPr>
              <a:t>内存</a:t>
            </a:r>
            <a:r>
              <a:rPr lang="zh-CN" altLang="en-US" dirty="0" smtClean="0"/>
              <a:t>少，</a:t>
            </a:r>
            <a:r>
              <a:rPr lang="zh-CN" altLang="en-US" dirty="0" smtClean="0">
                <a:hlinkClick r:id="rId10" action="ppaction://hlinkfile"/>
              </a:rPr>
              <a:t>并发</a:t>
            </a:r>
            <a:r>
              <a:rPr lang="zh-CN" altLang="en-US" dirty="0" smtClean="0"/>
              <a:t>能力强，事实上</a:t>
            </a:r>
            <a:r>
              <a:rPr lang="en-US" altLang="zh-CN" dirty="0" err="1" smtClean="0"/>
              <a:t>nginx</a:t>
            </a:r>
            <a:r>
              <a:rPr lang="zh-CN" altLang="en-US" dirty="0" smtClean="0"/>
              <a:t>的并发能力确实在同类型的网页服务器中表现较好，中国大陆使用</a:t>
            </a:r>
            <a:r>
              <a:rPr lang="en-US" altLang="zh-CN" dirty="0" err="1" smtClean="0"/>
              <a:t>nginx</a:t>
            </a:r>
            <a:r>
              <a:rPr lang="zh-CN" altLang="en-US" dirty="0" smtClean="0"/>
              <a:t>网站用户有：</a:t>
            </a:r>
            <a:r>
              <a:rPr lang="zh-CN" altLang="en-US" dirty="0" smtClean="0">
                <a:hlinkClick r:id="rId11" action="ppaction://hlinkfile"/>
              </a:rPr>
              <a:t>新浪</a:t>
            </a:r>
            <a:r>
              <a:rPr lang="zh-CN" altLang="en-US" dirty="0" smtClean="0"/>
              <a:t>、</a:t>
            </a:r>
            <a:r>
              <a:rPr lang="zh-CN" altLang="en-US" dirty="0" smtClean="0">
                <a:hlinkClick r:id="rId12" action="ppaction://hlinkfile"/>
              </a:rPr>
              <a:t>网易</a:t>
            </a:r>
            <a:r>
              <a:rPr lang="zh-CN" altLang="en-US" dirty="0" smtClean="0"/>
              <a:t>、</a:t>
            </a:r>
            <a:r>
              <a:rPr lang="zh-CN" altLang="en-US" dirty="0" smtClean="0">
                <a:hlinkClick r:id="rId13" action="ppaction://hlinkfile"/>
              </a:rPr>
              <a:t>腾讯</a:t>
            </a:r>
            <a:r>
              <a:rPr lang="zh-CN" altLang="en-US" dirty="0" smtClean="0"/>
              <a:t>等。</a:t>
            </a:r>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1E605988-41F4-4A71-A30E-A02D58EE5AFC}" type="slidenum">
              <a:rPr lang="en-US" altLang="zh-CN" smtClean="0"/>
              <a:pPr>
                <a:defRPr/>
              </a:pPr>
              <a:t>15</a:t>
            </a:fld>
            <a:endParaRPr lang="en-US" altLang="zh-CN" dirty="0"/>
          </a:p>
        </p:txBody>
      </p:sp>
    </p:spTree>
    <p:extLst>
      <p:ext uri="{BB962C8B-B14F-4D97-AF65-F5344CB8AC3E}">
        <p14:creationId xmlns="" xmlns:p14="http://schemas.microsoft.com/office/powerpoint/2010/main" val="1147882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16</a:t>
            </a:fld>
            <a:endParaRPr lang="en-US" altLang="zh-CN" dirty="0"/>
          </a:p>
        </p:txBody>
      </p:sp>
    </p:spTree>
    <p:extLst>
      <p:ext uri="{BB962C8B-B14F-4D97-AF65-F5344CB8AC3E}">
        <p14:creationId xmlns="" xmlns:p14="http://schemas.microsoft.com/office/powerpoint/2010/main" val="11096188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dirty="0"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17</a:t>
            </a:fld>
            <a:endParaRPr lang="en-US" altLang="zh-CN" dirty="0" smtClean="0">
              <a:ea typeface="宋体" charset="-122"/>
            </a:endParaRPr>
          </a:p>
        </p:txBody>
      </p:sp>
    </p:spTree>
    <p:extLst>
      <p:ext uri="{BB962C8B-B14F-4D97-AF65-F5344CB8AC3E}">
        <p14:creationId xmlns="" xmlns:p14="http://schemas.microsoft.com/office/powerpoint/2010/main" val="1873754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18</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19</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 xmlns:p14="http://schemas.microsoft.com/office/powerpoint/2010/main" val="66087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228600" indent="-228600">
              <a:buAutoNum type="arabicPeriod"/>
            </a:pPr>
            <a:r>
              <a:rPr lang="zh-CN" altLang="en-US" baseline="0" dirty="0" smtClean="0"/>
              <a:t>简单布局</a:t>
            </a:r>
            <a:endParaRPr lang="en-US" altLang="zh-CN" baseline="0" dirty="0" smtClean="0"/>
          </a:p>
          <a:p>
            <a:pPr marL="228600" indent="-228600">
              <a:buAutoNum type="arabicPeriod"/>
            </a:pPr>
            <a:r>
              <a:rPr lang="zh-CN" altLang="en-US" baseline="0" dirty="0" smtClean="0"/>
              <a:t>页面前台事件和功能，后台事件与功能</a:t>
            </a:r>
            <a:endParaRPr lang="en-US" altLang="zh-CN" baseline="0" dirty="0" smtClean="0"/>
          </a:p>
          <a:p>
            <a:pPr marL="228600" indent="-228600">
              <a:buAutoNum type="arabicPeriod"/>
            </a:pPr>
            <a:r>
              <a:rPr lang="zh-CN" altLang="en-US" baseline="0" dirty="0" smtClean="0"/>
              <a:t>控件属性与事件</a:t>
            </a:r>
            <a:endParaRPr lang="en-US" altLang="zh-CN" baseline="0" dirty="0" smtClean="0"/>
          </a:p>
          <a:p>
            <a:pPr marL="228600" indent="-228600">
              <a:buAutoNum type="arabicPeriod"/>
            </a:pPr>
            <a:r>
              <a:rPr lang="zh-CN" altLang="en-US" baseline="0" dirty="0" smtClean="0"/>
              <a:t>方法管理</a:t>
            </a:r>
            <a:endParaRPr lang="en-US" altLang="zh-CN" baseline="0" dirty="0" smtClean="0"/>
          </a:p>
          <a:p>
            <a:pPr marL="228600" indent="-228600">
              <a:buAutoNum type="arabicPeriod"/>
            </a:pPr>
            <a:r>
              <a:rPr lang="zh-CN" altLang="en-US" baseline="0" dirty="0" smtClean="0"/>
              <a:t>资源管理</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20</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228600" indent="-228600">
              <a:buAutoNum type="arabicPeriod"/>
            </a:pPr>
            <a:r>
              <a:rPr lang="zh-CN" altLang="en-US" baseline="0" dirty="0" smtClean="0"/>
              <a:t>简单布局</a:t>
            </a:r>
            <a:endParaRPr lang="en-US" altLang="zh-CN" baseline="0" dirty="0" smtClean="0"/>
          </a:p>
          <a:p>
            <a:pPr marL="228600" indent="-228600">
              <a:buAutoNum type="arabicPeriod"/>
            </a:pPr>
            <a:r>
              <a:rPr lang="zh-CN" altLang="en-US" baseline="0" dirty="0" smtClean="0"/>
              <a:t>页面前台事件和功能，后台事件与功能</a:t>
            </a:r>
            <a:endParaRPr lang="en-US" altLang="zh-CN" baseline="0" dirty="0" smtClean="0"/>
          </a:p>
          <a:p>
            <a:pPr marL="228600" indent="-228600">
              <a:buAutoNum type="arabicPeriod"/>
            </a:pPr>
            <a:r>
              <a:rPr lang="zh-CN" altLang="en-US" baseline="0" dirty="0" smtClean="0"/>
              <a:t>控件属性与事件</a:t>
            </a:r>
            <a:endParaRPr lang="en-US" altLang="zh-CN" baseline="0" dirty="0" smtClean="0"/>
          </a:p>
          <a:p>
            <a:pPr marL="228600" indent="-228600">
              <a:buAutoNum type="arabicPeriod"/>
            </a:pPr>
            <a:r>
              <a:rPr lang="zh-CN" altLang="en-US" baseline="0" dirty="0" smtClean="0"/>
              <a:t>方法管理</a:t>
            </a:r>
            <a:endParaRPr lang="en-US" altLang="zh-CN" baseline="0" dirty="0" smtClean="0"/>
          </a:p>
          <a:p>
            <a:pPr marL="228600" indent="-228600">
              <a:buAutoNum type="arabicPeriod"/>
            </a:pPr>
            <a:r>
              <a:rPr lang="zh-CN" altLang="en-US" baseline="0" dirty="0" smtClean="0"/>
              <a:t>资源管理</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21</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r>
              <a:rPr lang="zh-CN" altLang="en-US" dirty="0" smtClean="0">
                <a:ea typeface="宋体" charset="-122"/>
              </a:rPr>
              <a:t>可在页面新增字段，并自动同步实体对应的主查询方案</a:t>
            </a:r>
            <a:r>
              <a:rPr lang="en-US" altLang="zh-CN" dirty="0" smtClean="0">
                <a:ea typeface="宋体" charset="-122"/>
              </a:rPr>
              <a:t>Query</a:t>
            </a:r>
            <a:r>
              <a:rPr lang="zh-CN" altLang="en-US" dirty="0" smtClean="0">
                <a:ea typeface="宋体" charset="-122"/>
              </a:rPr>
              <a:t>；亦可使用</a:t>
            </a:r>
            <a:r>
              <a:rPr lang="en-US" altLang="zh-CN" dirty="0" err="1" smtClean="0">
                <a:ea typeface="宋体" charset="-122"/>
              </a:rPr>
              <a:t>dep</a:t>
            </a:r>
            <a:r>
              <a:rPr lang="zh-CN" altLang="en-US" dirty="0" smtClean="0">
                <a:ea typeface="宋体" charset="-122"/>
              </a:rPr>
              <a:t>新增字段并修改查询方案</a:t>
            </a: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22</a:t>
            </a:fld>
            <a:endParaRPr lang="en-US" altLang="zh-CN" dirty="0" smtClean="0">
              <a:ea typeface="宋体" charset="-122"/>
            </a:endParaRPr>
          </a:p>
        </p:txBody>
      </p:sp>
    </p:spTree>
    <p:extLst>
      <p:ext uri="{BB962C8B-B14F-4D97-AF65-F5344CB8AC3E}">
        <p14:creationId xmlns="" xmlns:p14="http://schemas.microsoft.com/office/powerpoint/2010/main" val="12617327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23</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扩展规则：</a:t>
            </a:r>
            <a:endParaRPr lang="en-US" altLang="zh-CN" dirty="0" smtClean="0"/>
          </a:p>
          <a:p>
            <a:r>
              <a:rPr lang="en-US" altLang="zh-CN" dirty="0" smtClean="0"/>
              <a:t>1</a:t>
            </a:r>
            <a:r>
              <a:rPr lang="zh-CN" altLang="en-US" dirty="0" smtClean="0"/>
              <a:t>、标准产品控件不可删除</a:t>
            </a:r>
            <a:endParaRPr lang="en-US" altLang="zh-CN" dirty="0" smtClean="0"/>
          </a:p>
          <a:p>
            <a:r>
              <a:rPr lang="en-US" altLang="zh-CN" dirty="0" smtClean="0"/>
              <a:t>2</a:t>
            </a:r>
            <a:r>
              <a:rPr lang="zh-CN" altLang="en-US" dirty="0" smtClean="0"/>
              <a:t>、必输控件不可隐藏</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25</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27</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29</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a:t>
            </a:fld>
            <a:endParaRPr lang="en-US" altLang="zh-CN" dirty="0"/>
          </a:p>
        </p:txBody>
      </p:sp>
    </p:spTree>
    <p:extLst>
      <p:ext uri="{BB962C8B-B14F-4D97-AF65-F5344CB8AC3E}">
        <p14:creationId xmlns="" xmlns:p14="http://schemas.microsoft.com/office/powerpoint/2010/main" val="1994083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lnSpc>
                <a:spcPct val="170000"/>
              </a:lnSpc>
              <a:buNone/>
            </a:pPr>
            <a:r>
              <a:rPr lang="zh-CN" altLang="en-US" sz="1200" b="1" dirty="0" smtClean="0"/>
              <a:t>强制以</a:t>
            </a:r>
            <a:r>
              <a:rPr lang="en-US" altLang="zh-CN" sz="1200" b="1" dirty="0" smtClean="0"/>
              <a:t>WEB</a:t>
            </a:r>
            <a:r>
              <a:rPr lang="zh-CN" altLang="en-US" sz="1200" b="1" dirty="0" smtClean="0"/>
              <a:t>开头</a:t>
            </a:r>
            <a:endParaRPr lang="en-US" altLang="zh-CN" sz="1200" b="1" dirty="0" smtClean="0"/>
          </a:p>
          <a:p>
            <a:pPr marL="0" indent="0">
              <a:lnSpc>
                <a:spcPct val="170000"/>
              </a:lnSpc>
              <a:buNone/>
            </a:pPr>
            <a:r>
              <a:rPr lang="zh-CN" altLang="en-US" sz="1200" b="1" dirty="0" smtClean="0"/>
              <a:t>相关</a:t>
            </a:r>
            <a:r>
              <a:rPr lang="en-US" altLang="zh-CN" sz="1200" b="1" dirty="0" smtClean="0"/>
              <a:t>jar</a:t>
            </a:r>
            <a:r>
              <a:rPr lang="zh-CN" altLang="en-US" sz="1200" b="1" dirty="0" smtClean="0"/>
              <a:t>包</a:t>
            </a:r>
            <a:r>
              <a:rPr lang="zh-CN" altLang="en-US" sz="1200" dirty="0" smtClean="0"/>
              <a:t>：通过增加和删除按钮可选择需打包</a:t>
            </a:r>
            <a:r>
              <a:rPr lang="en-US" altLang="zh-CN" sz="1200" dirty="0" smtClean="0"/>
              <a:t>jar</a:t>
            </a:r>
            <a:r>
              <a:rPr lang="zh-CN" altLang="en-US" sz="1200" dirty="0" smtClean="0"/>
              <a:t>文件，如页面定义的</a:t>
            </a:r>
            <a:r>
              <a:rPr lang="en-US" altLang="zh-CN" sz="1200" dirty="0" smtClean="0"/>
              <a:t>handler</a:t>
            </a:r>
            <a:r>
              <a:rPr lang="zh-CN" altLang="en-US" sz="1200" dirty="0" smtClean="0"/>
              <a:t>打成的</a:t>
            </a:r>
            <a:r>
              <a:rPr lang="en-US" altLang="zh-CN" sz="1200" dirty="0" smtClean="0"/>
              <a:t>jar</a:t>
            </a:r>
            <a:r>
              <a:rPr lang="zh-CN" altLang="en-US" sz="1200" dirty="0" smtClean="0"/>
              <a:t>包；</a:t>
            </a:r>
            <a:endParaRPr lang="en-US" altLang="zh-CN" sz="1200" dirty="0" smtClean="0"/>
          </a:p>
          <a:p>
            <a:pPr marL="0" indent="0">
              <a:lnSpc>
                <a:spcPct val="170000"/>
              </a:lnSpc>
              <a:buNone/>
            </a:pPr>
            <a:r>
              <a:rPr lang="zh-CN" altLang="en-US" sz="1200" b="1" dirty="0" smtClean="0"/>
              <a:t>相关文件</a:t>
            </a:r>
            <a:r>
              <a:rPr lang="zh-CN" altLang="en-US" sz="1200" dirty="0" smtClean="0"/>
              <a:t>：通过增加和删除按钮可选择需打包的</a:t>
            </a:r>
            <a:r>
              <a:rPr lang="en-US" altLang="zh-CN" sz="1200" dirty="0" err="1" smtClean="0"/>
              <a:t>js</a:t>
            </a:r>
            <a:r>
              <a:rPr lang="zh-CN" altLang="en-US" sz="1200" dirty="0" smtClean="0"/>
              <a:t>和</a:t>
            </a:r>
            <a:r>
              <a:rPr lang="en-US" altLang="zh-CN" sz="1200" dirty="0" err="1" smtClean="0"/>
              <a:t>css</a:t>
            </a:r>
            <a:r>
              <a:rPr lang="zh-CN" altLang="en-US" sz="1200" dirty="0" smtClean="0"/>
              <a:t>等前台资源文件；</a:t>
            </a:r>
            <a:endParaRPr lang="en-US" altLang="zh-CN" sz="1200" dirty="0" smtClean="0"/>
          </a:p>
          <a:p>
            <a:pPr marL="0" indent="0">
              <a:buNone/>
            </a:pPr>
            <a:r>
              <a:rPr lang="zh-CN" altLang="en-US" sz="1200" b="1" dirty="0" smtClean="0">
                <a:solidFill>
                  <a:srgbClr val="FF0000"/>
                </a:solidFill>
              </a:rPr>
              <a:t>提示</a:t>
            </a:r>
            <a:endParaRPr lang="en-US" altLang="zh-CN" sz="1200" dirty="0" smtClean="0">
              <a:solidFill>
                <a:srgbClr val="FF0000"/>
              </a:solidFill>
            </a:endParaRPr>
          </a:p>
          <a:p>
            <a:pPr>
              <a:lnSpc>
                <a:spcPct val="150000"/>
              </a:lnSpc>
              <a:buAutoNum type="arabicPeriod"/>
            </a:pPr>
            <a:r>
              <a:rPr lang="zh-CN" altLang="en-US" sz="1200" dirty="0" smtClean="0"/>
              <a:t>这里选择的相关文件必须是前台资源文件；</a:t>
            </a:r>
            <a:endParaRPr lang="en-US" altLang="zh-CN" sz="1200" dirty="0" smtClean="0"/>
          </a:p>
          <a:p>
            <a:pPr>
              <a:lnSpc>
                <a:spcPct val="150000"/>
              </a:lnSpc>
              <a:buAutoNum type="arabicPeriod"/>
            </a:pPr>
            <a:r>
              <a:rPr lang="zh-CN" altLang="en-US" sz="1200" dirty="0" smtClean="0"/>
              <a:t>在页面配置工具</a:t>
            </a:r>
            <a:r>
              <a:rPr lang="en-US" altLang="zh-CN" sz="1200" dirty="0" smtClean="0"/>
              <a:t>-</a:t>
            </a:r>
            <a:r>
              <a:rPr lang="zh-CN" altLang="en-US" sz="1200" dirty="0" smtClean="0"/>
              <a:t>资源文件设置中已经引用的</a:t>
            </a:r>
            <a:r>
              <a:rPr lang="en-US" altLang="zh-CN" sz="1200" dirty="0" err="1" smtClean="0"/>
              <a:t>js</a:t>
            </a:r>
            <a:r>
              <a:rPr lang="en-US" altLang="zh-CN" sz="1200" dirty="0" smtClean="0"/>
              <a:t>\</a:t>
            </a:r>
            <a:r>
              <a:rPr lang="en-US" altLang="zh-CN" sz="1200" dirty="0" err="1" smtClean="0"/>
              <a:t>css</a:t>
            </a:r>
            <a:r>
              <a:rPr lang="zh-CN" altLang="en-US" sz="1200" dirty="0" smtClean="0"/>
              <a:t>等文件系统会自动处理，无需在这里导入；在前面未引用的并在程序编码中直接使用的静态资源文件，如图片或部分</a:t>
            </a:r>
            <a:r>
              <a:rPr lang="en-US" altLang="zh-CN" sz="1200" dirty="0" err="1" smtClean="0"/>
              <a:t>js</a:t>
            </a:r>
            <a:r>
              <a:rPr lang="zh-CN" altLang="en-US" sz="1200" dirty="0" smtClean="0"/>
              <a:t>等，必须在此导入，否则运行时会出错；</a:t>
            </a:r>
            <a:endParaRPr lang="en-US" altLang="zh-CN" sz="1200" dirty="0" smtClean="0"/>
          </a:p>
          <a:p>
            <a:pPr marL="0" indent="0">
              <a:lnSpc>
                <a:spcPct val="170000"/>
              </a:lnSpc>
              <a:buNone/>
            </a:pPr>
            <a:endParaRPr lang="en-US" altLang="zh-CN" sz="1200"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30</a:t>
            </a:fld>
            <a:endParaRPr lang="en-US" altLang="zh-CN" dirty="0"/>
          </a:p>
        </p:txBody>
      </p:sp>
    </p:spTree>
    <p:extLst>
      <p:ext uri="{BB962C8B-B14F-4D97-AF65-F5344CB8AC3E}">
        <p14:creationId xmlns="" xmlns:p14="http://schemas.microsoft.com/office/powerpoint/2010/main" val="16297216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31</a:t>
            </a:fld>
            <a:endParaRPr lang="en-US" alt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32</a:t>
            </a:fld>
            <a:endParaRPr lang="en-US" alt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33</a:t>
            </a:fld>
            <a:endParaRPr lang="en-US" altLang="zh-C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34</a:t>
            </a:fld>
            <a:endParaRPr lang="en-US" altLang="zh-CN"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35</a:t>
            </a:fld>
            <a:endParaRPr lang="en-US" altLang="zh-C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36</a:t>
            </a:fld>
            <a:endParaRPr lang="en-US"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37</a:t>
            </a:fld>
            <a:endParaRPr lang="en-US" alt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38</a:t>
            </a:fld>
            <a:endParaRPr lang="en-US" altLang="zh-CN" dirty="0"/>
          </a:p>
        </p:txBody>
      </p:sp>
    </p:spTree>
    <p:extLst>
      <p:ext uri="{BB962C8B-B14F-4D97-AF65-F5344CB8AC3E}">
        <p14:creationId xmlns="" xmlns:p14="http://schemas.microsoft.com/office/powerpoint/2010/main" val="8830723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39</a:t>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4</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40</a:t>
            </a:fld>
            <a:endParaRPr lang="en-US" altLang="zh-C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41</a:t>
            </a:fld>
            <a:endParaRPr lang="en-US" altLang="zh-CN"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42</a:t>
            </a:fld>
            <a:endParaRPr lang="en-US" altLang="zh-C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43</a:t>
            </a:fld>
            <a:endParaRPr lang="en-US" altLang="zh-C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44</a:t>
            </a:fld>
            <a:endParaRPr lang="en-US" altLang="zh-CN"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能一次把问题描述清楚地问题，可以发到论坛提问</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45</a:t>
            </a:fld>
            <a:endParaRPr lang="en-US" altLang="zh-CN" dirty="0"/>
          </a:p>
        </p:txBody>
      </p:sp>
    </p:spTree>
    <p:extLst>
      <p:ext uri="{BB962C8B-B14F-4D97-AF65-F5344CB8AC3E}">
        <p14:creationId xmlns="" xmlns:p14="http://schemas.microsoft.com/office/powerpoint/2010/main" val="33577009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如果对问题本身不是特别清楚，可在群里发问，方便实时互动</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46</a:t>
            </a:fld>
            <a:endParaRPr lang="en-US" altLang="zh-CN" dirty="0"/>
          </a:p>
        </p:txBody>
      </p:sp>
    </p:spTree>
    <p:extLst>
      <p:ext uri="{BB962C8B-B14F-4D97-AF65-F5344CB8AC3E}">
        <p14:creationId xmlns="" xmlns:p14="http://schemas.microsoft.com/office/powerpoint/2010/main" val="5241405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47</a:t>
            </a:fld>
            <a:endParaRPr lang="en-US" altLang="zh-CN"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48</a:t>
            </a:fld>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5</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6</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7</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8</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dirty="0"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9</a:t>
            </a:fld>
            <a:endParaRPr lang="en-US" altLang="zh-CN" dirty="0" smtClean="0">
              <a:ea typeface="宋体" charset="-122"/>
            </a:endParaRPr>
          </a:p>
        </p:txBody>
      </p:sp>
    </p:spTree>
    <p:extLst>
      <p:ext uri="{BB962C8B-B14F-4D97-AF65-F5344CB8AC3E}">
        <p14:creationId xmlns="" xmlns:p14="http://schemas.microsoft.com/office/powerpoint/2010/main" val="25852846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7390474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 xmlns:p14="http://schemas.microsoft.com/office/powerpoint/2010/main" val="370060623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48597528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 xmlns:a14="http://schemas.microsoft.com/office/drawing/2010/main"/>
              </a:ext>
            </a:extLst>
          </a:blip>
          <a:srcRect/>
          <a:stretch/>
        </p:blipFill>
        <p:spPr>
          <a:xfrm>
            <a:off x="7584061" y="116050"/>
            <a:ext cx="1097755" cy="288000"/>
          </a:xfrm>
          <a:prstGeom prst="rect">
            <a:avLst/>
          </a:prstGeom>
        </p:spPr>
      </p:pic>
    </p:spTree>
    <p:extLst>
      <p:ext uri="{BB962C8B-B14F-4D97-AF65-F5344CB8AC3E}">
        <p14:creationId xmlns="" xmlns:p14="http://schemas.microsoft.com/office/powerpoint/2010/main" val="228802479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46447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7" cstate="email">
            <a:extLst>
              <a:ext uri="{28A0092B-C50C-407E-A947-70E740481C1C}">
                <a14:useLocalDpi xmlns="" xmlns:a14="http://schemas.microsoft.com/office/drawing/2010/main"/>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8" cstate="screen">
            <a:extLst>
              <a:ext uri="{28A0092B-C50C-407E-A947-70E740481C1C}">
                <a14:useLocalDpi xmlns="" xmlns:a14="http://schemas.microsoft.com/office/drawing/2010/main"/>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9" cstate="screen">
              <a:extLst>
                <a:ext uri="{28A0092B-C50C-407E-A947-70E740481C1C}">
                  <a14:useLocalDpi xmlns="" xmlns:a14="http://schemas.microsoft.com/office/drawing/2010/main"/>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10" cstate="screen">
              <a:extLst>
                <a:ext uri="{28A0092B-C50C-407E-A947-70E740481C1C}">
                  <a14:useLocalDpi xmlns="" xmlns:a14="http://schemas.microsoft.com/office/drawing/2010/main"/>
                </a:ext>
              </a:extLst>
            </a:blip>
            <a:stretch>
              <a:fillRect/>
            </a:stretch>
          </p:blipFill>
          <p:spPr>
            <a:xfrm>
              <a:off x="6559883" y="4147099"/>
              <a:ext cx="1106244" cy="1106244"/>
            </a:xfrm>
            <a:prstGeom prst="rect">
              <a:avLst/>
            </a:prstGeom>
          </p:spPr>
        </p:pic>
      </p:grpSp>
    </p:spTree>
    <p:extLst>
      <p:ext uri="{BB962C8B-B14F-4D97-AF65-F5344CB8AC3E}">
        <p14:creationId xmlns="" xmlns:p14="http://schemas.microsoft.com/office/powerpoint/2010/main"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 id="2147484643" r:id="rId5"/>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1"/>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12.png"/><Relationship Id="rId7"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192.168.43.205:8080/waf2help/index.do" TargetMode="External"/><Relationship Id="rId5" Type="http://schemas.openxmlformats.org/officeDocument/2006/relationships/hyperlink" Target="http://192.168.36.210:6888/waf2help/index.do" TargetMode="External"/><Relationship Id="rId4" Type="http://schemas.openxmlformats.org/officeDocument/2006/relationships/hyperlink" Target="http://waf2.kingdee.com:6888/waf2help/index.do"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QuickStyle" Target="../diagrams/quickStyle3.xml"/><Relationship Id="rId3" Type="http://schemas.openxmlformats.org/officeDocument/2006/relationships/diagramData" Target="../diagrams/data1.xml"/><Relationship Id="rId7" Type="http://schemas.openxmlformats.org/officeDocument/2006/relationships/diagramData" Target="../diagrams/data2.xml"/><Relationship Id="rId12" Type="http://schemas.openxmlformats.org/officeDocument/2006/relationships/diagramLayout" Target="../diagrams/layout3.xml"/><Relationship Id="rId17" Type="http://schemas.microsoft.com/office/2007/relationships/diagramDrawing" Target="../diagrams/drawing3.xml"/><Relationship Id="rId2" Type="http://schemas.openxmlformats.org/officeDocument/2006/relationships/notesSlide" Target="../notesSlides/notesSlide4.xml"/><Relationship Id="rId16" Type="http://schemas.microsoft.com/office/2007/relationships/diagramDrawing" Target="../diagrams/drawing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Data" Target="../diagrams/data3.xml"/><Relationship Id="rId5" Type="http://schemas.openxmlformats.org/officeDocument/2006/relationships/diagramQuickStyle" Target="../diagrams/quickStyle1.xml"/><Relationship Id="rId15" Type="http://schemas.microsoft.com/office/2007/relationships/diagramDrawing" Target="../diagrams/drawing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 Id="rId14" Type="http://schemas.openxmlformats.org/officeDocument/2006/relationships/diagramColors" Target="../diagrams/colors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localhost:56898/myweb/webframework/management/extManagement.do?method=ini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a:stretch/>
        </p:blipFill>
        <p:spPr bwMode="auto">
          <a:xfrm>
            <a:off x="5724128" y="273937"/>
            <a:ext cx="1033302" cy="6120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smtClean="0">
                <a:latin typeface="Times New Roman" pitchFamily="18" charset="0"/>
                <a:ea typeface="微软雅黑" pitchFamily="34" charset="-122"/>
                <a:cs typeface="Times New Roman" pitchFamily="18" charset="0"/>
              </a:rPr>
              <a:t>范来华          </a:t>
            </a:r>
            <a:r>
              <a:rPr lang="en-US" altLang="zh-CN" dirty="0" smtClean="0">
                <a:latin typeface="Times New Roman" pitchFamily="18" charset="0"/>
                <a:ea typeface="微软雅黑" pitchFamily="34" charset="-122"/>
                <a:cs typeface="Times New Roman" pitchFamily="18" charset="0"/>
              </a:rPr>
              <a:t>2016.2</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en-US" altLang="zh-CN" dirty="0" smtClean="0"/>
              <a:t>EAS800 Web</a:t>
            </a:r>
            <a:r>
              <a:rPr lang="zh-CN" altLang="en-US" dirty="0" smtClean="0"/>
              <a:t>开发</a:t>
            </a:r>
            <a:r>
              <a:rPr lang="zh-CN" altLang="en-US" dirty="0"/>
              <a:t>培训</a:t>
            </a:r>
            <a:r>
              <a:rPr lang="en-US" altLang="zh-CN" dirty="0"/>
              <a:t/>
            </a:r>
            <a:br>
              <a:rPr lang="en-US" altLang="zh-CN" dirty="0"/>
            </a:br>
            <a:r>
              <a:rPr lang="en-US" altLang="zh-CN" dirty="0"/>
              <a:t>                   </a:t>
            </a:r>
            <a:r>
              <a:rPr lang="en-US" altLang="zh-CN" dirty="0" smtClean="0"/>
              <a:t>             </a:t>
            </a:r>
            <a:r>
              <a:rPr lang="en-US" altLang="zh-CN" sz="2000" dirty="0" smtClean="0"/>
              <a:t>---</a:t>
            </a:r>
            <a:r>
              <a:rPr lang="zh-CN" altLang="en-US" sz="2000" dirty="0">
                <a:latin typeface="楷体" pitchFamily="49" charset="-122"/>
                <a:ea typeface="楷体" pitchFamily="49" charset="-122"/>
              </a:rPr>
              <a:t>基础</a:t>
            </a:r>
            <a:r>
              <a:rPr lang="zh-CN" altLang="en-US" sz="2000" dirty="0" smtClean="0">
                <a:latin typeface="楷体" pitchFamily="49" charset="-122"/>
                <a:ea typeface="楷体" pitchFamily="49" charset="-122"/>
              </a:rPr>
              <a:t>篇</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 xmlns:p14="http://schemas.microsoft.com/office/powerpoint/2010/main" val="27404744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5"/>
            <a:ext cx="8424936" cy="778500"/>
          </a:xfrm>
        </p:spPr>
        <p:txBody>
          <a:bodyPr>
            <a:normAutofit/>
          </a:bodyPr>
          <a:lstStyle/>
          <a:p>
            <a:pPr>
              <a:spcBef>
                <a:spcPts val="800"/>
              </a:spcBef>
            </a:pP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平台</a:t>
            </a:r>
            <a:r>
              <a:rPr lang="zh-CN" altLang="en-US" b="1" dirty="0" smtClean="0">
                <a:latin typeface="华文楷体" pitchFamily="2" charset="-122"/>
                <a:ea typeface="华文楷体" pitchFamily="2" charset="-122"/>
              </a:rPr>
              <a:t>与</a:t>
            </a:r>
            <a:r>
              <a:rPr lang="en-US" altLang="zh-CN" b="1" dirty="0" smtClean="0">
                <a:latin typeface="华文楷体" pitchFamily="2" charset="-122"/>
                <a:ea typeface="华文楷体" pitchFamily="2" charset="-122"/>
              </a:rPr>
              <a:t>GUI</a:t>
            </a:r>
            <a:r>
              <a:rPr lang="zh-CN" altLang="en-US" b="1" dirty="0" smtClean="0">
                <a:latin typeface="华文楷体" pitchFamily="2" charset="-122"/>
                <a:ea typeface="华文楷体" pitchFamily="2" charset="-122"/>
              </a:rPr>
              <a:t>应用框架共用</a:t>
            </a:r>
            <a:r>
              <a:rPr lang="en-US" altLang="zh-CN" b="1" dirty="0" smtClean="0">
                <a:latin typeface="华文楷体" pitchFamily="2" charset="-122"/>
                <a:ea typeface="华文楷体" pitchFamily="2" charset="-122"/>
              </a:rPr>
              <a:t>EAS BOS </a:t>
            </a:r>
            <a:r>
              <a:rPr lang="zh-CN" altLang="en-US" b="1" dirty="0" smtClean="0">
                <a:latin typeface="华文楷体" pitchFamily="2" charset="-122"/>
                <a:ea typeface="华文楷体" pitchFamily="2" charset="-122"/>
              </a:rPr>
              <a:t>服务端组件</a:t>
            </a:r>
            <a:r>
              <a:rPr lang="zh-CN" altLang="en-US" dirty="0" smtClean="0">
                <a:latin typeface="华文楷体" pitchFamily="2" charset="-122"/>
                <a:ea typeface="华文楷体" pitchFamily="2" charset="-122"/>
              </a:rPr>
              <a:t>，</a:t>
            </a:r>
            <a:r>
              <a:rPr lang="zh-CN" altLang="en-US" b="1" dirty="0" smtClean="0">
                <a:latin typeface="华文楷体" pitchFamily="2" charset="-122"/>
                <a:ea typeface="华文楷体" pitchFamily="2" charset="-122"/>
              </a:rPr>
              <a:t>与</a:t>
            </a:r>
            <a:r>
              <a:rPr lang="en-US" altLang="zh-CN" b="1" dirty="0" smtClean="0">
                <a:latin typeface="华文楷体" pitchFamily="2" charset="-122"/>
                <a:ea typeface="华文楷体" pitchFamily="2" charset="-122"/>
              </a:rPr>
              <a:t>GUI</a:t>
            </a:r>
            <a:r>
              <a:rPr lang="zh-CN" altLang="en-US" b="1" dirty="0" smtClean="0">
                <a:latin typeface="华文楷体" pitchFamily="2" charset="-122"/>
                <a:ea typeface="华文楷体" pitchFamily="2" charset="-122"/>
              </a:rPr>
              <a:t>框架、移动应用框架共同支撑</a:t>
            </a:r>
            <a:r>
              <a:rPr lang="zh-CN" altLang="en-US" dirty="0" smtClean="0">
                <a:latin typeface="华文楷体" pitchFamily="2" charset="-122"/>
                <a:ea typeface="华文楷体" pitchFamily="2" charset="-122"/>
              </a:rPr>
              <a:t>起成熟而又时尚、</a:t>
            </a:r>
            <a:r>
              <a:rPr lang="zh-CN" altLang="en-US" dirty="0">
                <a:latin typeface="华文楷体" pitchFamily="2" charset="-122"/>
                <a:ea typeface="华文楷体" pitchFamily="2" charset="-122"/>
              </a:rPr>
              <a:t>快捷的企业</a:t>
            </a:r>
            <a:r>
              <a:rPr lang="zh-CN" altLang="en-US" dirty="0" smtClean="0">
                <a:latin typeface="华文楷体" pitchFamily="2" charset="-122"/>
                <a:ea typeface="华文楷体" pitchFamily="2" charset="-122"/>
              </a:rPr>
              <a:t>应用。</a:t>
            </a:r>
            <a:endParaRPr lang="en-US" altLang="zh-CN" dirty="0" smtClean="0">
              <a:latin typeface="华文楷体" pitchFamily="2" charset="-122"/>
              <a:ea typeface="华文楷体" pitchFamily="2" charset="-122"/>
            </a:endParaRPr>
          </a:p>
        </p:txBody>
      </p:sp>
      <p:sp>
        <p:nvSpPr>
          <p:cNvPr id="3" name="标题 2"/>
          <p:cNvSpPr>
            <a:spLocks noGrp="1"/>
          </p:cNvSpPr>
          <p:nvPr>
            <p:ph type="title"/>
          </p:nvPr>
        </p:nvSpPr>
        <p:spPr/>
        <p:txBody>
          <a:bodyPr/>
          <a:lstStyle/>
          <a:p>
            <a:r>
              <a:rPr lang="en-US" altLang="zh-CN" sz="2800" dirty="0" smtClean="0"/>
              <a:t>WEB</a:t>
            </a:r>
            <a:r>
              <a:rPr lang="zh-CN" altLang="en-US" sz="2800" dirty="0" smtClean="0"/>
              <a:t>平台介绍</a:t>
            </a:r>
            <a:endParaRPr lang="zh-CN" altLang="en-US" dirty="0"/>
          </a:p>
        </p:txBody>
      </p:sp>
      <p:grpSp>
        <p:nvGrpSpPr>
          <p:cNvPr id="28" name="组合 27"/>
          <p:cNvGrpSpPr/>
          <p:nvPr/>
        </p:nvGrpSpPr>
        <p:grpSpPr>
          <a:xfrm>
            <a:off x="1860297" y="1443839"/>
            <a:ext cx="4680520" cy="2308884"/>
            <a:chOff x="3779912" y="2783146"/>
            <a:chExt cx="4680520" cy="2308884"/>
          </a:xfrm>
        </p:grpSpPr>
        <p:sp>
          <p:nvSpPr>
            <p:cNvPr id="4" name="矩形 3"/>
            <p:cNvSpPr/>
            <p:nvPr/>
          </p:nvSpPr>
          <p:spPr>
            <a:xfrm>
              <a:off x="6588224" y="3219822"/>
              <a:ext cx="1872208" cy="1008112"/>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altLang="zh-CN" dirty="0" smtClean="0"/>
                <a:t>EAS</a:t>
              </a:r>
              <a:r>
                <a:rPr lang="zh-CN" altLang="en-US" dirty="0" smtClean="0"/>
                <a:t>后台服务</a:t>
              </a:r>
              <a:endParaRPr lang="zh-CN" altLang="en-US" dirty="0"/>
            </a:p>
          </p:txBody>
        </p:sp>
        <p:cxnSp>
          <p:nvCxnSpPr>
            <p:cNvPr id="7" name="曲线连接符 6"/>
            <p:cNvCxnSpPr>
              <a:stCxn id="5" idx="3"/>
              <a:endCxn id="4" idx="1"/>
            </p:cNvCxnSpPr>
            <p:nvPr/>
          </p:nvCxnSpPr>
          <p:spPr bwMode="auto">
            <a:xfrm flipV="1">
              <a:off x="5660019" y="3723878"/>
              <a:ext cx="928205" cy="100579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0" name="曲线连接符 9"/>
            <p:cNvCxnSpPr>
              <a:stCxn id="6" idx="3"/>
              <a:endCxn id="4" idx="1"/>
            </p:cNvCxnSpPr>
            <p:nvPr/>
          </p:nvCxnSpPr>
          <p:spPr bwMode="auto">
            <a:xfrm flipV="1">
              <a:off x="5652120" y="3723878"/>
              <a:ext cx="936104" cy="21371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grpSp>
          <p:nvGrpSpPr>
            <p:cNvPr id="17" name="组合 16"/>
            <p:cNvGrpSpPr/>
            <p:nvPr/>
          </p:nvGrpSpPr>
          <p:grpSpPr>
            <a:xfrm>
              <a:off x="3787811" y="4367322"/>
              <a:ext cx="1872208" cy="724708"/>
              <a:chOff x="3779912" y="2999170"/>
              <a:chExt cx="1872208" cy="724708"/>
            </a:xfrm>
          </p:grpSpPr>
          <p:sp>
            <p:nvSpPr>
              <p:cNvPr id="5" name="矩形 4"/>
              <p:cNvSpPr/>
              <p:nvPr/>
            </p:nvSpPr>
            <p:spPr>
              <a:xfrm>
                <a:off x="3779912" y="2999170"/>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GUI</a:t>
                </a:r>
              </a:p>
            </p:txBody>
          </p:sp>
          <p:pic>
            <p:nvPicPr>
              <p:cNvPr id="15" name="Picture 3"/>
              <p:cNvPicPr>
                <a:picLocks noChangeAspect="1" noChangeArrowheads="1"/>
              </p:cNvPicPr>
              <p:nvPr/>
            </p:nvPicPr>
            <p:blipFill>
              <a:blip r:embed="rId3" cstate="print"/>
              <a:srcRect/>
              <a:stretch>
                <a:fillRect/>
              </a:stretch>
            </p:blipFill>
            <p:spPr bwMode="auto">
              <a:xfrm>
                <a:off x="4427984" y="3040055"/>
                <a:ext cx="1152128" cy="642937"/>
              </a:xfrm>
              <a:prstGeom prst="rect">
                <a:avLst/>
              </a:prstGeom>
              <a:noFill/>
              <a:ln w="9525">
                <a:noFill/>
                <a:miter lim="800000"/>
                <a:headEnd/>
                <a:tailEnd/>
              </a:ln>
            </p:spPr>
          </p:pic>
        </p:grpSp>
        <p:grpSp>
          <p:nvGrpSpPr>
            <p:cNvPr id="18" name="组合 17"/>
            <p:cNvGrpSpPr/>
            <p:nvPr/>
          </p:nvGrpSpPr>
          <p:grpSpPr>
            <a:xfrm>
              <a:off x="3779912" y="3575234"/>
              <a:ext cx="1872208" cy="724708"/>
              <a:chOff x="3779912" y="3863266"/>
              <a:chExt cx="1872208" cy="724708"/>
            </a:xfrm>
          </p:grpSpPr>
          <p:sp>
            <p:nvSpPr>
              <p:cNvPr id="6" name="矩形 5"/>
              <p:cNvSpPr/>
              <p:nvPr/>
            </p:nvSpPr>
            <p:spPr>
              <a:xfrm>
                <a:off x="3779912" y="3863266"/>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Web</a:t>
                </a:r>
              </a:p>
            </p:txBody>
          </p:sp>
          <p:pic>
            <p:nvPicPr>
              <p:cNvPr id="16"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435883" y="3911758"/>
                <a:ext cx="1144228" cy="6323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9" name="曲线连接符 18"/>
            <p:cNvCxnSpPr>
              <a:stCxn id="21" idx="3"/>
              <a:endCxn id="4" idx="1"/>
            </p:cNvCxnSpPr>
            <p:nvPr/>
          </p:nvCxnSpPr>
          <p:spPr bwMode="auto">
            <a:xfrm>
              <a:off x="5652120" y="3145500"/>
              <a:ext cx="936104" cy="57837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grpSp>
          <p:nvGrpSpPr>
            <p:cNvPr id="27" name="组合 26"/>
            <p:cNvGrpSpPr/>
            <p:nvPr/>
          </p:nvGrpSpPr>
          <p:grpSpPr>
            <a:xfrm>
              <a:off x="3779912" y="2783146"/>
              <a:ext cx="1872208" cy="724708"/>
              <a:chOff x="3779912" y="2783146"/>
              <a:chExt cx="1872208" cy="724708"/>
            </a:xfrm>
          </p:grpSpPr>
          <p:sp>
            <p:nvSpPr>
              <p:cNvPr id="21" name="矩形 20"/>
              <p:cNvSpPr/>
              <p:nvPr/>
            </p:nvSpPr>
            <p:spPr>
              <a:xfrm>
                <a:off x="3779912" y="2783146"/>
                <a:ext cx="1872208" cy="724708"/>
              </a:xfrm>
              <a:prstGeom prst="rect">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r>
                  <a:rPr kumimoji="1" lang="en-US" altLang="zh-CN" b="1" dirty="0" smtClean="0">
                    <a:solidFill>
                      <a:srgbClr val="FFFFFF"/>
                    </a:solidFill>
                    <a:latin typeface="微软雅黑" pitchFamily="34" charset="-122"/>
                    <a:ea typeface="微软雅黑" pitchFamily="34" charset="-122"/>
                    <a:cs typeface="Heiti SC Light"/>
                  </a:rPr>
                  <a:t>Mobil</a:t>
                </a:r>
              </a:p>
            </p:txBody>
          </p:sp>
          <p:pic>
            <p:nvPicPr>
              <p:cNvPr id="26"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834382" y="2859782"/>
                <a:ext cx="457698" cy="59422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grpSp>
      <p:sp>
        <p:nvSpPr>
          <p:cNvPr id="20" name="内容占位符 1"/>
          <p:cNvSpPr txBox="1">
            <a:spLocks/>
          </p:cNvSpPr>
          <p:nvPr/>
        </p:nvSpPr>
        <p:spPr>
          <a:xfrm>
            <a:off x="251520" y="3795886"/>
            <a:ext cx="8424936" cy="1090517"/>
          </a:xfrm>
          <a:prstGeom prst="rect">
            <a:avLst/>
          </a:prstGeom>
        </p:spPr>
        <p:txBody>
          <a:bodyPr vert="horz" lIns="91350" tIns="45675" rIns="91350" bIns="45675" rtlCol="0">
            <a:normAutofit fontScale="92500"/>
          </a:bodyPr>
          <a:lstStyle>
            <a:lvl1pPr marL="342497" indent="-342497" algn="l" defTabSz="456662" rtl="0" eaLnBrk="1" fontAlgn="base" latinLnBrk="0" hangingPunct="1">
              <a:spcBef>
                <a:spcPct val="20000"/>
              </a:spcBef>
              <a:spcAft>
                <a:spcPct val="0"/>
              </a:spcAft>
              <a:buSzPct val="100000"/>
              <a:buFontTx/>
              <a:buBlip>
                <a:blip r:embed="rId6"/>
              </a:buBlip>
              <a:defRPr kumimoji="1" lang="zh-CN" altLang="en-US" sz="2000" b="0" i="0" kern="1200">
                <a:solidFill>
                  <a:schemeClr val="tx1">
                    <a:lumMod val="85000"/>
                    <a:lumOff val="15000"/>
                  </a:schemeClr>
                </a:solidFill>
                <a:latin typeface="微软雅黑"/>
                <a:ea typeface="微软雅黑"/>
                <a:cs typeface="微软雅黑"/>
              </a:defRPr>
            </a:lvl1pPr>
            <a:lvl2pPr marL="742139" indent="-285435" algn="l" defTabSz="456662"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1718" indent="-228330" algn="l" defTabSz="456662"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598400"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5104"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800"/>
              </a:spcBef>
            </a:pP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平台提供统一的业务开发模型，简化纯</a:t>
            </a: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应用开发逻辑，形成一致的</a:t>
            </a:r>
            <a:r>
              <a:rPr lang="zh-CN" altLang="en-US" b="1" dirty="0" smtClean="0">
                <a:latin typeface="华文楷体" pitchFamily="2" charset="-122"/>
                <a:ea typeface="华文楷体" pitchFamily="2" charset="-122"/>
              </a:rPr>
              <a:t>互联网风格</a:t>
            </a:r>
            <a:r>
              <a:rPr lang="zh-CN" altLang="en-US" dirty="0" smtClean="0">
                <a:latin typeface="华文楷体" pitchFamily="2" charset="-122"/>
                <a:ea typeface="华文楷体" pitchFamily="2" charset="-122"/>
              </a:rPr>
              <a:t>的应用模式，最大限度实现各种组件的</a:t>
            </a:r>
            <a:r>
              <a:rPr lang="zh-CN" altLang="en-US" b="1" dirty="0" smtClean="0">
                <a:latin typeface="华文楷体" pitchFamily="2" charset="-122"/>
                <a:ea typeface="华文楷体" pitchFamily="2" charset="-122"/>
              </a:rPr>
              <a:t>重用</a:t>
            </a:r>
            <a:r>
              <a:rPr lang="zh-CN" altLang="en-US" dirty="0" smtClean="0">
                <a:latin typeface="华文楷体" pitchFamily="2" charset="-122"/>
                <a:ea typeface="华文楷体" pitchFamily="2" charset="-122"/>
              </a:rPr>
              <a:t>机制，同时采用</a:t>
            </a:r>
            <a:r>
              <a:rPr lang="zh-CN" altLang="en-US" b="1" dirty="0" smtClean="0">
                <a:latin typeface="华文楷体" pitchFamily="2" charset="-122"/>
                <a:ea typeface="华文楷体" pitchFamily="2" charset="-122"/>
              </a:rPr>
              <a:t>开放</a:t>
            </a:r>
            <a:r>
              <a:rPr lang="zh-CN" altLang="en-US" dirty="0" smtClean="0">
                <a:latin typeface="华文楷体" pitchFamily="2" charset="-122"/>
                <a:ea typeface="华文楷体" pitchFamily="2" charset="-122"/>
              </a:rPr>
              <a:t>的技术框架，形成了强大而灵活的</a:t>
            </a:r>
            <a:r>
              <a:rPr lang="en-US" altLang="zh-CN" dirty="0" smtClean="0">
                <a:latin typeface="华文楷体" pitchFamily="2" charset="-122"/>
                <a:ea typeface="华文楷体" pitchFamily="2" charset="-122"/>
              </a:rPr>
              <a:t>Web</a:t>
            </a:r>
            <a:r>
              <a:rPr lang="zh-CN" altLang="en-US" dirty="0" smtClean="0">
                <a:latin typeface="华文楷体" pitchFamily="2" charset="-122"/>
                <a:ea typeface="华文楷体" pitchFamily="2" charset="-122"/>
              </a:rPr>
              <a:t>应用系统开发及管理平台。</a:t>
            </a:r>
          </a:p>
        </p:txBody>
      </p:sp>
    </p:spTree>
    <p:extLst>
      <p:ext uri="{BB962C8B-B14F-4D97-AF65-F5344CB8AC3E}">
        <p14:creationId xmlns="" xmlns:p14="http://schemas.microsoft.com/office/powerpoint/2010/main" val="20879963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5687194" y="4533976"/>
            <a:ext cx="2790476" cy="609524"/>
          </a:xfrm>
          <a:prstGeom prst="rect">
            <a:avLst/>
          </a:prstGeom>
        </p:spPr>
      </p:pic>
      <p:sp>
        <p:nvSpPr>
          <p:cNvPr id="109570" name="标题 2"/>
          <p:cNvSpPr>
            <a:spLocks noGrp="1"/>
          </p:cNvSpPr>
          <p:nvPr>
            <p:ph type="title"/>
          </p:nvPr>
        </p:nvSpPr>
        <p:spPr>
          <a:xfrm>
            <a:off x="323850" y="1"/>
            <a:ext cx="7127875" cy="520700"/>
          </a:xfrm>
        </p:spPr>
        <p:txBody>
          <a:bodyPr/>
          <a:lstStyle/>
          <a:p>
            <a:r>
              <a:rPr lang="en-US" altLang="zh-CN" sz="2800" dirty="0"/>
              <a:t>WEB</a:t>
            </a:r>
            <a:r>
              <a:rPr lang="zh-CN" altLang="en-US" sz="2800" dirty="0" smtClean="0"/>
              <a:t>平台介绍</a:t>
            </a:r>
            <a:r>
              <a:rPr lang="en-US" altLang="zh-CN" sz="2800" dirty="0" smtClean="0"/>
              <a:t>--</a:t>
            </a:r>
            <a:r>
              <a:rPr lang="zh-CN" altLang="en-US" dirty="0" smtClean="0">
                <a:latin typeface="微软雅黑" pitchFamily="34" charset="-122"/>
                <a:ea typeface="微软雅黑" pitchFamily="34" charset="-122"/>
              </a:rPr>
              <a:t>浏览器支持</a:t>
            </a:r>
            <a:endParaRPr dirty="0" smtClean="0">
              <a:latin typeface="微软雅黑" pitchFamily="34" charset="-122"/>
              <a:ea typeface="微软雅黑" pitchFamily="34" charset="-122"/>
            </a:endParaRPr>
          </a:p>
        </p:txBody>
      </p:sp>
      <p:sp>
        <p:nvSpPr>
          <p:cNvPr id="9" name="矩形 8"/>
          <p:cNvSpPr/>
          <p:nvPr/>
        </p:nvSpPr>
        <p:spPr>
          <a:xfrm>
            <a:off x="827584" y="699542"/>
            <a:ext cx="3739374"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支持的浏览器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5" name="矩形 14"/>
          <p:cNvSpPr/>
          <p:nvPr/>
        </p:nvSpPr>
        <p:spPr>
          <a:xfrm>
            <a:off x="194359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IE 8+</a:t>
            </a:r>
            <a:endParaRPr lang="zh-CN" altLang="en-US" sz="1600" dirty="0">
              <a:solidFill>
                <a:srgbClr val="FFFFFF"/>
              </a:solidFill>
              <a:latin typeface="微软雅黑" pitchFamily="34" charset="-122"/>
              <a:ea typeface="微软雅黑" pitchFamily="34" charset="-122"/>
            </a:endParaRPr>
          </a:p>
        </p:txBody>
      </p:sp>
      <p:sp>
        <p:nvSpPr>
          <p:cNvPr id="17" name="矩形 16"/>
          <p:cNvSpPr/>
          <p:nvPr/>
        </p:nvSpPr>
        <p:spPr>
          <a:xfrm>
            <a:off x="194381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Chrome 23+</a:t>
            </a:r>
            <a:endParaRPr lang="zh-CN" altLang="en-US" sz="1600" dirty="0">
              <a:solidFill>
                <a:srgbClr val="FFFFFF"/>
              </a:solidFill>
              <a:latin typeface="微软雅黑" pitchFamily="34" charset="-122"/>
              <a:ea typeface="微软雅黑" pitchFamily="34" charset="-122"/>
            </a:endParaRPr>
          </a:p>
        </p:txBody>
      </p:sp>
      <p:sp>
        <p:nvSpPr>
          <p:cNvPr id="29" name="矩形 28"/>
          <p:cNvSpPr/>
          <p:nvPr/>
        </p:nvSpPr>
        <p:spPr>
          <a:xfrm>
            <a:off x="194359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Safari 5+</a:t>
            </a:r>
            <a:endParaRPr lang="zh-CN" altLang="en-US" sz="1600" dirty="0">
              <a:solidFill>
                <a:srgbClr val="FFFFFF"/>
              </a:solidFill>
              <a:latin typeface="微软雅黑" pitchFamily="34" charset="-122"/>
              <a:ea typeface="微软雅黑" pitchFamily="34" charset="-122"/>
            </a:endParaRPr>
          </a:p>
        </p:txBody>
      </p:sp>
      <p:pic>
        <p:nvPicPr>
          <p:cNvPr id="2053"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99592" y="2082826"/>
            <a:ext cx="650814" cy="6560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99592" y="1284461"/>
            <a:ext cx="654476" cy="6623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99592" y="2859783"/>
            <a:ext cx="674314" cy="6770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4" name="矩形 13"/>
          <p:cNvSpPr/>
          <p:nvPr/>
        </p:nvSpPr>
        <p:spPr>
          <a:xfrm>
            <a:off x="827583" y="3683808"/>
            <a:ext cx="7560841"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响应式布局</a:t>
            </a:r>
            <a:r>
              <a:rPr kumimoji="1" lang="en-US" altLang="zh-CN" b="1" dirty="0" smtClean="0">
                <a:solidFill>
                  <a:srgbClr val="FFFFFF"/>
                </a:solidFill>
                <a:latin typeface="微软雅黑" pitchFamily="34" charset="-122"/>
                <a:ea typeface="微软雅黑" pitchFamily="34" charset="-122"/>
                <a:cs typeface="微软雅黑"/>
              </a:rPr>
              <a:t>-</a:t>
            </a:r>
            <a:r>
              <a:rPr kumimoji="1" lang="zh-CN" altLang="en-US" b="1" dirty="0" smtClean="0">
                <a:solidFill>
                  <a:srgbClr val="FFFFFF"/>
                </a:solidFill>
                <a:latin typeface="微软雅黑" pitchFamily="34" charset="-122"/>
                <a:ea typeface="微软雅黑" pitchFamily="34" charset="-122"/>
                <a:cs typeface="微软雅黑"/>
              </a:rPr>
              <a:t>自适应各种分辨率，推荐：</a:t>
            </a:r>
            <a:r>
              <a:rPr kumimoji="1" lang="en-US" altLang="zh-CN" b="1" dirty="0" smtClean="0">
                <a:solidFill>
                  <a:srgbClr val="FFFFFF"/>
                </a:solidFill>
                <a:latin typeface="微软雅黑" pitchFamily="34" charset="-122"/>
                <a:ea typeface="微软雅黑" pitchFamily="34" charset="-122"/>
                <a:cs typeface="微软雅黑"/>
              </a:rPr>
              <a:t>1280*1024/1024*768</a:t>
            </a:r>
            <a:endParaRPr kumimoji="1" lang="zh-CN" altLang="en-US" b="1" dirty="0">
              <a:solidFill>
                <a:srgbClr val="FFFFFF"/>
              </a:solidFill>
              <a:latin typeface="微软雅黑" pitchFamily="34" charset="-122"/>
              <a:ea typeface="微软雅黑" pitchFamily="34" charset="-122"/>
              <a:cs typeface="微软雅黑"/>
            </a:endParaRPr>
          </a:p>
        </p:txBody>
      </p:sp>
      <p:sp>
        <p:nvSpPr>
          <p:cNvPr id="16" name="矩形 15"/>
          <p:cNvSpPr/>
          <p:nvPr/>
        </p:nvSpPr>
        <p:spPr>
          <a:xfrm>
            <a:off x="4649050" y="699542"/>
            <a:ext cx="3739374" cy="400110"/>
          </a:xfrm>
          <a:prstGeom prst="rect">
            <a:avLst/>
          </a:prstGeom>
          <a:solidFill>
            <a:srgbClr val="00B0F0"/>
          </a:solidFill>
        </p:spPr>
        <p:txBody>
          <a:bodyPr wrap="square">
            <a:spAutoFit/>
          </a:bodyPr>
          <a:lstStyle/>
          <a:p>
            <a:pPr algn="ctr" defTabSz="457200">
              <a:defRPr/>
            </a:pPr>
            <a:r>
              <a:rPr kumimoji="1" lang="zh-CN" altLang="en-US" b="1" dirty="0">
                <a:solidFill>
                  <a:srgbClr val="FFFFFF"/>
                </a:solidFill>
                <a:latin typeface="微软雅黑" pitchFamily="34" charset="-122"/>
                <a:ea typeface="微软雅黑" pitchFamily="34" charset="-122"/>
                <a:cs typeface="微软雅黑"/>
              </a:rPr>
              <a:t>推荐</a:t>
            </a:r>
            <a:r>
              <a:rPr kumimoji="1" lang="zh-CN" altLang="en-US" b="1" dirty="0" smtClean="0">
                <a:solidFill>
                  <a:srgbClr val="FFFFFF"/>
                </a:solidFill>
                <a:latin typeface="微软雅黑" pitchFamily="34" charset="-122"/>
                <a:ea typeface="微软雅黑" pitchFamily="34" charset="-122"/>
                <a:cs typeface="微软雅黑"/>
              </a:rPr>
              <a:t>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8" name="矩形 17"/>
          <p:cNvSpPr/>
          <p:nvPr/>
        </p:nvSpPr>
        <p:spPr>
          <a:xfrm>
            <a:off x="504521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IE 11</a:t>
            </a:r>
            <a:endParaRPr lang="zh-CN" altLang="en-US" sz="1600" b="1" dirty="0">
              <a:solidFill>
                <a:srgbClr val="FFFFFF"/>
              </a:solidFill>
              <a:latin typeface="微软雅黑" pitchFamily="34" charset="-122"/>
              <a:ea typeface="微软雅黑" pitchFamily="34" charset="-122"/>
            </a:endParaRPr>
          </a:p>
        </p:txBody>
      </p:sp>
      <p:sp>
        <p:nvSpPr>
          <p:cNvPr id="19" name="矩形 18"/>
          <p:cNvSpPr/>
          <p:nvPr/>
        </p:nvSpPr>
        <p:spPr>
          <a:xfrm>
            <a:off x="504543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Chrome 28+</a:t>
            </a:r>
            <a:endParaRPr lang="zh-CN" altLang="en-US" sz="1600" b="1" dirty="0">
              <a:solidFill>
                <a:srgbClr val="FFFFFF"/>
              </a:solidFill>
              <a:latin typeface="微软雅黑" pitchFamily="34" charset="-122"/>
              <a:ea typeface="微软雅黑" pitchFamily="34" charset="-122"/>
            </a:endParaRPr>
          </a:p>
        </p:txBody>
      </p:sp>
      <p:sp>
        <p:nvSpPr>
          <p:cNvPr id="20" name="矩形 19"/>
          <p:cNvSpPr/>
          <p:nvPr/>
        </p:nvSpPr>
        <p:spPr>
          <a:xfrm>
            <a:off x="504521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Safari 5+</a:t>
            </a:r>
            <a:endParaRPr lang="zh-CN" altLang="en-US" sz="1600" b="1" dirty="0">
              <a:solidFill>
                <a:srgbClr val="FFFFFF"/>
              </a:solidFill>
              <a:latin typeface="微软雅黑" pitchFamily="34" charset="-122"/>
              <a:ea typeface="微软雅黑" pitchFamily="34" charset="-122"/>
            </a:endParaRPr>
          </a:p>
        </p:txBody>
      </p:sp>
      <p:pic>
        <p:nvPicPr>
          <p:cNvPr id="1026" name="Picture 2"/>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082434" y="2211040"/>
            <a:ext cx="502017" cy="3845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39238452"/>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WEB</a:t>
            </a:r>
            <a:r>
              <a:rPr lang="zh-CN" altLang="en-US" dirty="0" smtClean="0"/>
              <a:t>平台介绍</a:t>
            </a:r>
            <a:r>
              <a:rPr lang="en-US" altLang="zh-CN" dirty="0" smtClean="0"/>
              <a:t>--</a:t>
            </a:r>
            <a:r>
              <a:rPr lang="zh-CN" altLang="en-US" dirty="0" smtClean="0"/>
              <a:t>特性</a:t>
            </a:r>
            <a:endParaRPr lang="zh-CN" altLang="en-US" dirty="0"/>
          </a:p>
        </p:txBody>
      </p:sp>
      <p:sp>
        <p:nvSpPr>
          <p:cNvPr id="23" name="内容占位符 1"/>
          <p:cNvSpPr txBox="1">
            <a:spLocks/>
          </p:cNvSpPr>
          <p:nvPr/>
        </p:nvSpPr>
        <p:spPr bwMode="auto">
          <a:xfrm>
            <a:off x="539552" y="1275607"/>
            <a:ext cx="7632848" cy="2448272"/>
          </a:xfrm>
          <a:prstGeom prst="rect">
            <a:avLst/>
          </a:prstGeom>
          <a:noFill/>
          <a:ln w="9525">
            <a:noFill/>
            <a:miter lim="800000"/>
            <a:headEnd/>
            <a:tailEnd/>
          </a:ln>
        </p:spPr>
        <p:txBody>
          <a:bodyPr vert="horz" wrap="square" lIns="72000" tIns="0" rIns="91440" bIns="0" numCol="1" anchor="ctr"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基于开源技术</a:t>
            </a:r>
            <a:r>
              <a:rPr kumimoji="1" lang="zh-CN" altLang="en-US" dirty="0" smtClean="0">
                <a:solidFill>
                  <a:srgbClr val="000000"/>
                </a:solidFill>
                <a:latin typeface="微软雅黑"/>
                <a:ea typeface="微软雅黑"/>
                <a:cs typeface="微软雅黑"/>
              </a:rPr>
              <a:t>构建，支持</a:t>
            </a:r>
            <a:r>
              <a:rPr kumimoji="1" lang="zh-CN" altLang="en-US" dirty="0">
                <a:solidFill>
                  <a:srgbClr val="000000"/>
                </a:solidFill>
                <a:latin typeface="微软雅黑"/>
                <a:ea typeface="微软雅黑"/>
                <a:cs typeface="微软雅黑"/>
              </a:rPr>
              <a:t>随意组合、共享各种互联网</a:t>
            </a:r>
            <a:r>
              <a:rPr kumimoji="1" lang="zh-CN" altLang="en-US" dirty="0" smtClean="0">
                <a:solidFill>
                  <a:srgbClr val="000000"/>
                </a:solidFill>
                <a:latin typeface="微软雅黑"/>
                <a:ea typeface="微软雅黑"/>
                <a:cs typeface="微软雅黑"/>
              </a:rPr>
              <a:t>技术</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en-US" altLang="zh-CN" dirty="0">
                <a:solidFill>
                  <a:srgbClr val="000000"/>
                </a:solidFill>
                <a:latin typeface="微软雅黑"/>
                <a:ea typeface="微软雅黑"/>
                <a:cs typeface="微软雅黑"/>
              </a:rPr>
              <a:t>OPEN API</a:t>
            </a:r>
            <a:r>
              <a:rPr kumimoji="1" lang="zh-CN" altLang="en-US" dirty="0">
                <a:solidFill>
                  <a:srgbClr val="000000"/>
                </a:solidFill>
                <a:latin typeface="微软雅黑"/>
                <a:ea typeface="微软雅黑"/>
                <a:cs typeface="微软雅黑"/>
              </a:rPr>
              <a:t>技术、共享</a:t>
            </a:r>
            <a:r>
              <a:rPr kumimoji="1" lang="en-US" altLang="zh-CN" dirty="0">
                <a:solidFill>
                  <a:srgbClr val="000000"/>
                </a:solidFill>
                <a:latin typeface="微软雅黑"/>
                <a:ea typeface="微软雅黑"/>
                <a:cs typeface="微软雅黑"/>
              </a:rPr>
              <a:t>EAS</a:t>
            </a:r>
            <a:r>
              <a:rPr kumimoji="1" lang="zh-CN" altLang="en-US" dirty="0">
                <a:solidFill>
                  <a:srgbClr val="000000"/>
                </a:solidFill>
                <a:latin typeface="微软雅黑"/>
                <a:ea typeface="微软雅黑"/>
                <a:cs typeface="微软雅黑"/>
              </a:rPr>
              <a:t>后台</a:t>
            </a:r>
            <a:r>
              <a:rPr kumimoji="1" lang="zh-CN" altLang="en-US" dirty="0" smtClean="0">
                <a:solidFill>
                  <a:srgbClr val="000000"/>
                </a:solidFill>
                <a:latin typeface="微软雅黑"/>
                <a:ea typeface="微软雅黑"/>
                <a:cs typeface="微软雅黑"/>
              </a:rPr>
              <a:t>服务，最大化客户和伙伴的利益</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技术门槛低、开发效率</a:t>
            </a:r>
            <a:r>
              <a:rPr kumimoji="1" lang="zh-CN" altLang="en-US" dirty="0" smtClean="0">
                <a:solidFill>
                  <a:srgbClr val="000000"/>
                </a:solidFill>
                <a:latin typeface="微软雅黑"/>
                <a:ea typeface="微软雅黑"/>
                <a:cs typeface="微软雅黑"/>
              </a:rPr>
              <a:t>高</a:t>
            </a:r>
            <a:endParaRPr kumimoji="1" lang="en-US" altLang="zh-CN" dirty="0" smtClean="0">
              <a:solidFill>
                <a:srgbClr val="000000"/>
              </a:solidFill>
              <a:latin typeface="微软雅黑"/>
              <a:ea typeface="微软雅黑"/>
              <a:cs typeface="微软雅黑"/>
            </a:endParaRPr>
          </a:p>
        </p:txBody>
      </p:sp>
      <p:sp>
        <p:nvSpPr>
          <p:cNvPr id="24"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开放性</a:t>
            </a:r>
            <a:endParaRPr kumimoji="1" lang="en-US" altLang="zh-CN" sz="1800" dirty="0" smtClean="0">
              <a:solidFill>
                <a:srgbClr val="FFFFFF"/>
              </a:solidFill>
              <a:latin typeface="微软雅黑"/>
              <a:ea typeface="微软雅黑"/>
              <a:cs typeface="微软雅黑"/>
            </a:endParaRPr>
          </a:p>
        </p:txBody>
      </p:sp>
    </p:spTree>
    <p:extLst>
      <p:ext uri="{BB962C8B-B14F-4D97-AF65-F5344CB8AC3E}">
        <p14:creationId xmlns="" xmlns:p14="http://schemas.microsoft.com/office/powerpoint/2010/main" val="291241785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平台介绍</a:t>
            </a:r>
            <a:r>
              <a:rPr lang="en-US" altLang="zh-CN" dirty="0"/>
              <a:t>--</a:t>
            </a:r>
            <a:r>
              <a:rPr lang="zh-CN" altLang="en-US" dirty="0" smtClean="0"/>
              <a:t>特性</a:t>
            </a:r>
            <a:endParaRPr lang="zh-CN" altLang="en-US" dirty="0"/>
          </a:p>
        </p:txBody>
      </p:sp>
      <p:sp>
        <p:nvSpPr>
          <p:cNvPr id="8"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动态性</a:t>
            </a:r>
            <a:endParaRPr kumimoji="1" lang="en-US" altLang="zh-CN" sz="1800" dirty="0" smtClean="0">
              <a:solidFill>
                <a:srgbClr val="FFFFFF"/>
              </a:solidFill>
              <a:latin typeface="微软雅黑"/>
              <a:ea typeface="微软雅黑"/>
              <a:cs typeface="微软雅黑"/>
            </a:endParaRPr>
          </a:p>
        </p:txBody>
      </p:sp>
      <p:sp>
        <p:nvSpPr>
          <p:cNvPr id="9" name="内容占位符 1"/>
          <p:cNvSpPr txBox="1">
            <a:spLocks/>
          </p:cNvSpPr>
          <p:nvPr/>
        </p:nvSpPr>
        <p:spPr bwMode="auto">
          <a:xfrm>
            <a:off x="611560" y="1131590"/>
            <a:ext cx="7632848" cy="3402386"/>
          </a:xfrm>
          <a:prstGeom prst="rect">
            <a:avLst/>
          </a:prstGeom>
          <a:noFill/>
          <a:ln w="9525">
            <a:noFill/>
            <a:miter lim="800000"/>
            <a:headEnd/>
            <a:tailEnd/>
          </a:ln>
        </p:spPr>
        <p:txBody>
          <a:bodyPr vert="horz" wrap="square" lIns="72000" tIns="0" rIns="91440" bIns="0" numCol="1" anchor="ctr"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动（态）静（态）相宜，兼顾性能及灵活性</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可动态</a:t>
            </a:r>
            <a:r>
              <a:rPr kumimoji="1" lang="zh-CN" altLang="en-US" dirty="0">
                <a:solidFill>
                  <a:srgbClr val="000000"/>
                </a:solidFill>
                <a:latin typeface="微软雅黑"/>
                <a:ea typeface="微软雅黑"/>
                <a:cs typeface="微软雅黑"/>
              </a:rPr>
              <a:t>部署，降低运维</a:t>
            </a:r>
            <a:r>
              <a:rPr kumimoji="1" lang="zh-CN" altLang="en-US" dirty="0" smtClean="0">
                <a:solidFill>
                  <a:srgbClr val="000000"/>
                </a:solidFill>
                <a:latin typeface="微软雅黑"/>
                <a:ea typeface="微软雅黑"/>
                <a:cs typeface="微软雅黑"/>
              </a:rPr>
              <a:t>成本</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a:solidFill>
                  <a:srgbClr val="000000"/>
                </a:solidFill>
                <a:latin typeface="微软雅黑"/>
                <a:ea typeface="微软雅黑"/>
                <a:cs typeface="微软雅黑"/>
              </a:rPr>
              <a:t>运行</a:t>
            </a:r>
            <a:r>
              <a:rPr kumimoji="1" lang="zh-CN" altLang="en-US" dirty="0" smtClean="0">
                <a:solidFill>
                  <a:srgbClr val="000000"/>
                </a:solidFill>
                <a:latin typeface="微软雅黑"/>
                <a:ea typeface="微软雅黑"/>
                <a:cs typeface="微软雅黑"/>
              </a:rPr>
              <a:t>期实时调整即时生效，直接看到效果</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调整完毕自动静态化，提升响应速度</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p:txBody>
      </p:sp>
    </p:spTree>
    <p:extLst>
      <p:ext uri="{BB962C8B-B14F-4D97-AF65-F5344CB8AC3E}">
        <p14:creationId xmlns="" xmlns:p14="http://schemas.microsoft.com/office/powerpoint/2010/main" val="224835399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平台介绍</a:t>
            </a:r>
            <a:r>
              <a:rPr lang="en-US" altLang="zh-CN" dirty="0"/>
              <a:t>--</a:t>
            </a:r>
            <a:r>
              <a:rPr lang="zh-CN" altLang="en-US" dirty="0" smtClean="0"/>
              <a:t>特性</a:t>
            </a:r>
            <a:endParaRPr lang="zh-CN" altLang="en-US" dirty="0"/>
          </a:p>
        </p:txBody>
      </p:sp>
      <p:sp>
        <p:nvSpPr>
          <p:cNvPr id="8" name="内容占位符 1"/>
          <p:cNvSpPr txBox="1">
            <a:spLocks/>
          </p:cNvSpPr>
          <p:nvPr/>
        </p:nvSpPr>
        <p:spPr bwMode="auto">
          <a:xfrm>
            <a:off x="420926" y="627535"/>
            <a:ext cx="6624736" cy="490427"/>
          </a:xfrm>
          <a:prstGeom prst="rect">
            <a:avLst/>
          </a:prstGeom>
          <a:solidFill>
            <a:schemeClr val="accent1"/>
          </a:solidFill>
          <a:ln w="9525">
            <a:noFill/>
            <a:miter lim="800000"/>
            <a:headEnd/>
            <a:tailEnd/>
          </a:ln>
        </p:spPr>
        <p:txBody>
          <a:bodyPr vert="horz" wrap="square" lIns="0" tIns="0" rIns="0" bIns="0" numCol="1" anchor="ctr" anchorCtr="0" compatLnSpc="1">
            <a:prstTxWarp prst="textNoShape">
              <a:avLst/>
            </a:prstTxWarp>
            <a:noAutofit/>
          </a:bodyPr>
          <a:lstStyle/>
          <a:p>
            <a:pPr marL="342900" indent="-342900" defTabSz="457200" eaLnBrk="0" hangingPunct="0">
              <a:spcBef>
                <a:spcPct val="20000"/>
              </a:spcBef>
              <a:buSzPct val="100000"/>
              <a:defRPr/>
            </a:pPr>
            <a:r>
              <a:rPr kumimoji="1" lang="zh-CN" altLang="en-US" sz="1800" dirty="0" smtClean="0">
                <a:solidFill>
                  <a:srgbClr val="FFFFFF"/>
                </a:solidFill>
                <a:latin typeface="微软雅黑"/>
                <a:ea typeface="微软雅黑"/>
                <a:cs typeface="微软雅黑"/>
              </a:rPr>
              <a:t>    模块化</a:t>
            </a:r>
            <a:endParaRPr kumimoji="1" lang="en-US" altLang="zh-CN" sz="1800" dirty="0" smtClean="0">
              <a:solidFill>
                <a:srgbClr val="FFFFFF"/>
              </a:solidFill>
              <a:latin typeface="微软雅黑"/>
              <a:ea typeface="微软雅黑"/>
              <a:cs typeface="微软雅黑"/>
            </a:endParaRPr>
          </a:p>
        </p:txBody>
      </p:sp>
      <p:sp>
        <p:nvSpPr>
          <p:cNvPr id="9" name="内容占位符 1"/>
          <p:cNvSpPr txBox="1">
            <a:spLocks/>
          </p:cNvSpPr>
          <p:nvPr/>
        </p:nvSpPr>
        <p:spPr bwMode="auto">
          <a:xfrm>
            <a:off x="611560" y="1131590"/>
            <a:ext cx="7632848" cy="3402386"/>
          </a:xfrm>
          <a:prstGeom prst="rect">
            <a:avLst/>
          </a:prstGeom>
          <a:noFill/>
          <a:ln w="9525">
            <a:noFill/>
            <a:miter lim="800000"/>
            <a:headEnd/>
            <a:tailEnd/>
          </a:ln>
        </p:spPr>
        <p:txBody>
          <a:bodyPr vert="horz" wrap="square" lIns="72000" tIns="0" rIns="91440" bIns="0" numCol="1" anchor="t" anchorCtr="0" compatLnSpc="1">
            <a:prstTxWarp prst="textNoShape">
              <a:avLst/>
            </a:prstTxWarp>
            <a:noAutofit/>
          </a:bodyPr>
          <a:lstStyle/>
          <a:p>
            <a:pPr marL="342900" indent="-342900" defTabSz="457200" eaLnBrk="0" hangingPunct="0">
              <a:spcBef>
                <a:spcPct val="20000"/>
              </a:spcBef>
              <a:buSzPct val="100000"/>
              <a:buFont typeface="Wingdings" pitchFamily="2" charset="2"/>
              <a:buChar char="n"/>
              <a:defRPr/>
            </a:pP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静态资源采用模块化架构体系，按需加载，性能优越</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支持使用</a:t>
            </a:r>
            <a:r>
              <a:rPr kumimoji="1" lang="en-US" altLang="zh-CN" dirty="0" err="1" smtClean="0">
                <a:solidFill>
                  <a:srgbClr val="000000"/>
                </a:solidFill>
                <a:latin typeface="微软雅黑"/>
                <a:ea typeface="微软雅黑"/>
                <a:cs typeface="微软雅黑"/>
              </a:rPr>
              <a:t>Nginx</a:t>
            </a:r>
            <a:r>
              <a:rPr kumimoji="1" lang="en-US" altLang="zh-CN" dirty="0" smtClean="0">
                <a:solidFill>
                  <a:srgbClr val="000000"/>
                </a:solidFill>
                <a:latin typeface="微软雅黑"/>
                <a:ea typeface="微软雅黑"/>
                <a:cs typeface="微软雅黑"/>
              </a:rPr>
              <a:t>/Apache</a:t>
            </a:r>
            <a:r>
              <a:rPr kumimoji="1" lang="zh-CN" altLang="en-US" dirty="0" smtClean="0">
                <a:solidFill>
                  <a:srgbClr val="000000"/>
                </a:solidFill>
                <a:latin typeface="微软雅黑"/>
                <a:ea typeface="微软雅黑"/>
                <a:cs typeface="微软雅黑"/>
              </a:rPr>
              <a:t>等单独部署静态资源服务器，优化并发性能</a:t>
            </a:r>
            <a:endParaRPr kumimoji="1" lang="en-US" altLang="zh-CN" dirty="0" smtClean="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endParaRPr kumimoji="1" lang="en-US" altLang="zh-CN" dirty="0">
              <a:solidFill>
                <a:srgbClr val="000000"/>
              </a:solidFill>
              <a:latin typeface="微软雅黑"/>
              <a:ea typeface="微软雅黑"/>
              <a:cs typeface="微软雅黑"/>
            </a:endParaRPr>
          </a:p>
          <a:p>
            <a:pPr marL="342900" indent="-342900" defTabSz="457200" eaLnBrk="0" hangingPunct="0">
              <a:spcBef>
                <a:spcPct val="20000"/>
              </a:spcBef>
              <a:buSzPct val="100000"/>
              <a:buFont typeface="Wingdings" pitchFamily="2" charset="2"/>
              <a:buChar char="n"/>
              <a:defRPr/>
            </a:pPr>
            <a:r>
              <a:rPr kumimoji="1" lang="zh-CN" altLang="en-US" dirty="0" smtClean="0">
                <a:solidFill>
                  <a:srgbClr val="000000"/>
                </a:solidFill>
                <a:latin typeface="微软雅黑"/>
                <a:ea typeface="微软雅黑"/>
                <a:cs typeface="微软雅黑"/>
              </a:rPr>
              <a:t>自动处理静态文件版本，版本更新无须手动清浏览器缓存</a:t>
            </a:r>
            <a:endParaRPr kumimoji="1" lang="en-US" altLang="zh-CN" dirty="0" smtClean="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a:p>
            <a:pPr defTabSz="457200" eaLnBrk="0" hangingPunct="0">
              <a:spcBef>
                <a:spcPct val="20000"/>
              </a:spcBef>
              <a:buSzPct val="100000"/>
              <a:defRPr/>
            </a:pPr>
            <a:endParaRPr kumimoji="1" lang="zh-CN" altLang="en-US" dirty="0">
              <a:solidFill>
                <a:srgbClr val="000000"/>
              </a:solidFill>
              <a:latin typeface="微软雅黑"/>
              <a:ea typeface="微软雅黑"/>
              <a:cs typeface="微软雅黑"/>
            </a:endParaRPr>
          </a:p>
        </p:txBody>
      </p:sp>
    </p:spTree>
    <p:extLst>
      <p:ext uri="{BB962C8B-B14F-4D97-AF65-F5344CB8AC3E}">
        <p14:creationId xmlns="" xmlns:p14="http://schemas.microsoft.com/office/powerpoint/2010/main" val="208075292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WEB</a:t>
            </a:r>
            <a:r>
              <a:rPr lang="zh-CN" altLang="en-US" dirty="0" smtClean="0"/>
              <a:t>平台介绍</a:t>
            </a:r>
            <a:r>
              <a:rPr lang="en-US" altLang="zh-CN" dirty="0" smtClean="0"/>
              <a:t>--</a:t>
            </a:r>
            <a:r>
              <a:rPr lang="zh-CN" altLang="en-US" dirty="0" smtClean="0"/>
              <a:t>功能构成</a:t>
            </a:r>
            <a:endParaRPr lang="zh-CN" altLang="en-US" dirty="0"/>
          </a:p>
        </p:txBody>
      </p:sp>
      <p:sp>
        <p:nvSpPr>
          <p:cNvPr id="11" name="圆角矩形 10"/>
          <p:cNvSpPr/>
          <p:nvPr/>
        </p:nvSpPr>
        <p:spPr>
          <a:xfrm>
            <a:off x="611560" y="156364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业务单元</a:t>
            </a:r>
            <a:endParaRPr lang="zh-CN" altLang="en-US" dirty="0"/>
          </a:p>
        </p:txBody>
      </p:sp>
      <p:sp>
        <p:nvSpPr>
          <p:cNvPr id="12" name="圆角矩形 11"/>
          <p:cNvSpPr/>
          <p:nvPr/>
        </p:nvSpPr>
        <p:spPr>
          <a:xfrm>
            <a:off x="1907704" y="156364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a:t>
            </a:r>
            <a:r>
              <a:rPr lang="en-US" altLang="zh-CN" dirty="0" smtClean="0"/>
              <a:t>1</a:t>
            </a:r>
            <a:endParaRPr lang="zh-CN" altLang="en-US" dirty="0"/>
          </a:p>
        </p:txBody>
      </p:sp>
      <p:sp>
        <p:nvSpPr>
          <p:cNvPr id="13" name="圆角矩形 12"/>
          <p:cNvSpPr/>
          <p:nvPr/>
        </p:nvSpPr>
        <p:spPr>
          <a:xfrm>
            <a:off x="1907704" y="3219823"/>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a:t>
            </a:r>
            <a:r>
              <a:rPr lang="en-US" altLang="zh-CN" dirty="0" smtClean="0"/>
              <a:t>2</a:t>
            </a:r>
            <a:endParaRPr lang="zh-CN" altLang="en-US" dirty="0"/>
          </a:p>
        </p:txBody>
      </p:sp>
      <p:sp>
        <p:nvSpPr>
          <p:cNvPr id="14" name="圆角矩形 13"/>
          <p:cNvSpPr/>
          <p:nvPr/>
        </p:nvSpPr>
        <p:spPr>
          <a:xfrm>
            <a:off x="3203848" y="987574"/>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基本信息</a:t>
            </a:r>
            <a:endParaRPr lang="zh-CN" altLang="en-US" dirty="0"/>
          </a:p>
        </p:txBody>
      </p:sp>
      <p:sp>
        <p:nvSpPr>
          <p:cNvPr id="15" name="圆角矩形 14"/>
          <p:cNvSpPr/>
          <p:nvPr/>
        </p:nvSpPr>
        <p:spPr>
          <a:xfrm>
            <a:off x="3203848" y="1851670"/>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布局</a:t>
            </a:r>
            <a:endParaRPr lang="zh-CN" altLang="en-US" dirty="0"/>
          </a:p>
        </p:txBody>
      </p:sp>
      <p:sp>
        <p:nvSpPr>
          <p:cNvPr id="16" name="圆角矩形 15"/>
          <p:cNvSpPr/>
          <p:nvPr/>
        </p:nvSpPr>
        <p:spPr>
          <a:xfrm>
            <a:off x="3203848" y="2715766"/>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FF0000"/>
                </a:solidFill>
              </a:rPr>
              <a:t>控件</a:t>
            </a:r>
            <a:endParaRPr lang="zh-CN" altLang="en-US" b="1" dirty="0">
              <a:solidFill>
                <a:srgbClr val="FF0000"/>
              </a:solidFill>
            </a:endParaRPr>
          </a:p>
        </p:txBody>
      </p:sp>
      <p:sp>
        <p:nvSpPr>
          <p:cNvPr id="17" name="圆角矩形 16"/>
          <p:cNvSpPr/>
          <p:nvPr/>
        </p:nvSpPr>
        <p:spPr>
          <a:xfrm>
            <a:off x="3203848" y="3939904"/>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页面事件</a:t>
            </a:r>
            <a:endParaRPr lang="zh-CN" altLang="en-US" dirty="0"/>
          </a:p>
        </p:txBody>
      </p:sp>
      <p:sp>
        <p:nvSpPr>
          <p:cNvPr id="18" name="圆角矩形 17"/>
          <p:cNvSpPr/>
          <p:nvPr/>
        </p:nvSpPr>
        <p:spPr>
          <a:xfrm>
            <a:off x="4355976" y="2211712"/>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属性</a:t>
            </a:r>
            <a:endParaRPr lang="zh-CN" altLang="en-US" dirty="0"/>
          </a:p>
        </p:txBody>
      </p:sp>
      <p:sp>
        <p:nvSpPr>
          <p:cNvPr id="19" name="圆角矩形 18"/>
          <p:cNvSpPr/>
          <p:nvPr/>
        </p:nvSpPr>
        <p:spPr>
          <a:xfrm>
            <a:off x="4355976" y="3075808"/>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事件</a:t>
            </a:r>
            <a:endParaRPr lang="zh-CN" altLang="en-US" dirty="0"/>
          </a:p>
        </p:txBody>
      </p:sp>
      <p:sp>
        <p:nvSpPr>
          <p:cNvPr id="20" name="圆角矩形 19"/>
          <p:cNvSpPr/>
          <p:nvPr/>
        </p:nvSpPr>
        <p:spPr>
          <a:xfrm>
            <a:off x="5652120" y="278777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页面响应</a:t>
            </a:r>
            <a:endParaRPr lang="zh-CN" altLang="en-US" dirty="0"/>
          </a:p>
        </p:txBody>
      </p:sp>
      <p:sp>
        <p:nvSpPr>
          <p:cNvPr id="21" name="圆角矩形 20"/>
          <p:cNvSpPr/>
          <p:nvPr/>
        </p:nvSpPr>
        <p:spPr>
          <a:xfrm>
            <a:off x="6804248" y="278777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后台处理</a:t>
            </a:r>
            <a:endParaRPr lang="zh-CN" altLang="en-US" dirty="0"/>
          </a:p>
        </p:txBody>
      </p:sp>
      <p:sp>
        <p:nvSpPr>
          <p:cNvPr id="22" name="圆角矩形 21"/>
          <p:cNvSpPr/>
          <p:nvPr/>
        </p:nvSpPr>
        <p:spPr>
          <a:xfrm>
            <a:off x="7956376" y="2787775"/>
            <a:ext cx="864096"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dirty="0" smtClean="0"/>
              <a:t>业务服务</a:t>
            </a:r>
            <a:endParaRPr lang="zh-CN" altLang="en-US" dirty="0"/>
          </a:p>
        </p:txBody>
      </p:sp>
      <p:sp>
        <p:nvSpPr>
          <p:cNvPr id="23" name="左大括号 22"/>
          <p:cNvSpPr/>
          <p:nvPr/>
        </p:nvSpPr>
        <p:spPr>
          <a:xfrm>
            <a:off x="2843808" y="1203598"/>
            <a:ext cx="216024" cy="3024336"/>
          </a:xfrm>
          <a:prstGeom prst="leftBrace">
            <a:avLst>
              <a:gd name="adj1" fmla="val 8333"/>
              <a:gd name="adj2" fmla="val 24098"/>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25" name="燕尾形箭头 24"/>
          <p:cNvSpPr/>
          <p:nvPr/>
        </p:nvSpPr>
        <p:spPr>
          <a:xfrm>
            <a:off x="7740352" y="3075806"/>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6" name="燕尾形箭头 25"/>
          <p:cNvSpPr/>
          <p:nvPr/>
        </p:nvSpPr>
        <p:spPr>
          <a:xfrm>
            <a:off x="6588224" y="3075806"/>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28" name="左大括号 27"/>
          <p:cNvSpPr/>
          <p:nvPr/>
        </p:nvSpPr>
        <p:spPr>
          <a:xfrm>
            <a:off x="1547664" y="1779663"/>
            <a:ext cx="288032" cy="1656184"/>
          </a:xfrm>
          <a:prstGeom prst="leftBrace">
            <a:avLst>
              <a:gd name="adj1" fmla="val 8333"/>
              <a:gd name="adj2" fmla="val 1646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29" name="左大括号 28"/>
          <p:cNvSpPr/>
          <p:nvPr/>
        </p:nvSpPr>
        <p:spPr>
          <a:xfrm>
            <a:off x="4139952" y="2499742"/>
            <a:ext cx="144016" cy="93610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30" name="燕尾形箭头 29"/>
          <p:cNvSpPr/>
          <p:nvPr/>
        </p:nvSpPr>
        <p:spPr>
          <a:xfrm>
            <a:off x="5364088" y="3147814"/>
            <a:ext cx="144016" cy="21602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3" name="直角上箭头 32"/>
          <p:cNvSpPr/>
          <p:nvPr/>
        </p:nvSpPr>
        <p:spPr>
          <a:xfrm>
            <a:off x="4355976" y="3723879"/>
            <a:ext cx="1872208" cy="576064"/>
          </a:xfrm>
          <a:prstGeom prst="bentUpArrow">
            <a:avLst>
              <a:gd name="adj1" fmla="val 19066"/>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35" name="圆角矩形 34"/>
          <p:cNvSpPr/>
          <p:nvPr/>
        </p:nvSpPr>
        <p:spPr>
          <a:xfrm>
            <a:off x="1691680" y="627534"/>
            <a:ext cx="1260140" cy="432048"/>
          </a:xfrm>
          <a:prstGeom prst="round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0070C0"/>
                </a:solidFill>
              </a:rPr>
              <a:t>页面超类</a:t>
            </a:r>
            <a:endParaRPr lang="zh-CN" altLang="en-US" b="1" dirty="0">
              <a:solidFill>
                <a:srgbClr val="0070C0"/>
              </a:solidFill>
            </a:endParaRPr>
          </a:p>
        </p:txBody>
      </p:sp>
      <p:sp>
        <p:nvSpPr>
          <p:cNvPr id="37" name="虚尾箭头 36"/>
          <p:cNvSpPr/>
          <p:nvPr/>
        </p:nvSpPr>
        <p:spPr>
          <a:xfrm rot="16200000">
            <a:off x="2123730" y="1131590"/>
            <a:ext cx="360040" cy="360040"/>
          </a:xfrm>
          <a:prstGeom prst="striped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40" name="线形标注 1(带边框和强调线) 39"/>
          <p:cNvSpPr/>
          <p:nvPr/>
        </p:nvSpPr>
        <p:spPr>
          <a:xfrm>
            <a:off x="4860032" y="987576"/>
            <a:ext cx="720080" cy="576064"/>
          </a:xfrm>
          <a:prstGeom prst="accentBorderCallout1">
            <a:avLst>
              <a:gd name="adj1" fmla="val 18750"/>
              <a:gd name="adj2" fmla="val -8333"/>
              <a:gd name="adj3" fmla="val 308319"/>
              <a:gd name="adj4" fmla="val -122595"/>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smtClean="0">
                <a:solidFill>
                  <a:srgbClr val="0070C0"/>
                </a:solidFill>
              </a:rPr>
              <a:t>页面组件</a:t>
            </a:r>
            <a:endParaRPr lang="zh-CN" altLang="en-US" b="1" dirty="0">
              <a:solidFill>
                <a:srgbClr val="0070C0"/>
              </a:solidFill>
            </a:endParaRPr>
          </a:p>
        </p:txBody>
      </p:sp>
      <p:sp>
        <p:nvSpPr>
          <p:cNvPr id="42" name="左大括号 41"/>
          <p:cNvSpPr/>
          <p:nvPr/>
        </p:nvSpPr>
        <p:spPr>
          <a:xfrm rot="5400000">
            <a:off x="6336198" y="-416582"/>
            <a:ext cx="576064" cy="4680520"/>
          </a:xfrm>
          <a:prstGeom prst="leftBrace">
            <a:avLst>
              <a:gd name="adj1" fmla="val 8333"/>
              <a:gd name="adj2" fmla="val 78300"/>
            </a:avLst>
          </a:prstGeom>
          <a:ln>
            <a:solidFill>
              <a:srgbClr val="F083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dirty="0">
              <a:solidFill>
                <a:srgbClr val="FF0000"/>
              </a:solidFill>
            </a:endParaRPr>
          </a:p>
        </p:txBody>
      </p:sp>
    </p:spTree>
    <p:extLst>
      <p:ext uri="{BB962C8B-B14F-4D97-AF65-F5344CB8AC3E}">
        <p14:creationId xmlns="" xmlns:p14="http://schemas.microsoft.com/office/powerpoint/2010/main" val="400536180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1000"/>
                                        <p:tgtEl>
                                          <p:spTgt spid="42"/>
                                        </p:tgtEl>
                                      </p:cBhvr>
                                    </p:animEffect>
                                    <p:anim calcmode="lin" valueType="num">
                                      <p:cBhvr>
                                        <p:cTn id="25" dur="1000" fill="hold"/>
                                        <p:tgtEl>
                                          <p:spTgt spid="42"/>
                                        </p:tgtEl>
                                        <p:attrNameLst>
                                          <p:attrName>ppt_x</p:attrName>
                                        </p:attrNameLst>
                                      </p:cBhvr>
                                      <p:tavLst>
                                        <p:tav tm="0">
                                          <p:val>
                                            <p:strVal val="#ppt_x"/>
                                          </p:val>
                                        </p:tav>
                                        <p:tav tm="100000">
                                          <p:val>
                                            <p:strVal val="#ppt_x"/>
                                          </p:val>
                                        </p:tav>
                                      </p:tavLst>
                                    </p:anim>
                                    <p:anim calcmode="lin" valueType="num">
                                      <p:cBhvr>
                                        <p:cTn id="2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40" grpId="0" animBg="1"/>
      <p:bldP spid="4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5796136" y="4533976"/>
            <a:ext cx="2790476" cy="609524"/>
          </a:xfrm>
          <a:prstGeom prst="rect">
            <a:avLst/>
          </a:prstGeom>
        </p:spPr>
      </p:pic>
      <p:sp>
        <p:nvSpPr>
          <p:cNvPr id="3" name="标题 2"/>
          <p:cNvSpPr>
            <a:spLocks noGrp="1"/>
          </p:cNvSpPr>
          <p:nvPr>
            <p:ph type="title"/>
          </p:nvPr>
        </p:nvSpPr>
        <p:spPr/>
        <p:txBody>
          <a:bodyPr>
            <a:normAutofit/>
          </a:bodyPr>
          <a:lstStyle/>
          <a:p>
            <a:r>
              <a:rPr lang="en-US" altLang="zh-CN" dirty="0" smtClean="0"/>
              <a:t>WEB</a:t>
            </a:r>
            <a:r>
              <a:rPr lang="zh-CN" altLang="en-US" dirty="0"/>
              <a:t>平台二次开发</a:t>
            </a:r>
          </a:p>
        </p:txBody>
      </p:sp>
      <p:grpSp>
        <p:nvGrpSpPr>
          <p:cNvPr id="12" name="组合 11"/>
          <p:cNvGrpSpPr/>
          <p:nvPr/>
        </p:nvGrpSpPr>
        <p:grpSpPr>
          <a:xfrm>
            <a:off x="4932040" y="699543"/>
            <a:ext cx="3786214" cy="3143272"/>
            <a:chOff x="6286512" y="857238"/>
            <a:chExt cx="2566809" cy="1584335"/>
          </a:xfrm>
        </p:grpSpPr>
        <p:sp>
          <p:nvSpPr>
            <p:cNvPr id="4" name="内容占位符 1"/>
            <p:cNvSpPr txBox="1">
              <a:spLocks/>
            </p:cNvSpPr>
            <p:nvPr/>
          </p:nvSpPr>
          <p:spPr bwMode="auto">
            <a:xfrm>
              <a:off x="6286512" y="857238"/>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2</a:t>
              </a:r>
              <a:r>
                <a:rPr kumimoji="1" lang="zh-CN" altLang="en-US" sz="1800" b="0" i="0" u="none" strike="noStrike" kern="1200" cap="none" spc="0" normalizeH="0" baseline="0" noProof="0" dirty="0" smtClean="0">
                  <a:ln>
                    <a:noFill/>
                  </a:ln>
                  <a:solidFill>
                    <a:schemeClr val="bg1"/>
                  </a:solidFill>
                  <a:effectLst/>
                  <a:uLnTx/>
                  <a:uFillTx/>
                  <a:latin typeface="微软雅黑"/>
                  <a:ea typeface="微软雅黑"/>
                  <a:cs typeface="微软雅黑"/>
                </a:rPr>
                <a:t>、扩展开发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5" name="内容占位符 1"/>
            <p:cNvSpPr txBox="1">
              <a:spLocks/>
            </p:cNvSpPr>
            <p:nvPr/>
          </p:nvSpPr>
          <p:spPr bwMode="auto">
            <a:xfrm>
              <a:off x="6287904" y="1223137"/>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基于标准产品中已有业务进行部分修改</a:t>
              </a:r>
              <a:r>
                <a:rPr kumimoji="1" lang="zh-CN" altLang="en-US" sz="1400" dirty="0" smtClean="0">
                  <a:latin typeface="微软雅黑"/>
                  <a:ea typeface="微软雅黑"/>
                  <a:cs typeface="微软雅黑"/>
                </a:rPr>
                <a:t>的</a:t>
              </a:r>
              <a:endParaRPr kumimoji="1" lang="en-US" altLang="zh-CN" sz="1400" dirty="0" smtClean="0">
                <a:latin typeface="微软雅黑"/>
                <a:ea typeface="微软雅黑"/>
                <a:cs typeface="微软雅黑"/>
              </a:endParaRPr>
            </a:p>
            <a:p>
              <a:pPr defTabSz="457200" eaLnBrk="0" hangingPunct="0">
                <a:spcBef>
                  <a:spcPct val="20000"/>
                </a:spcBef>
                <a:buClr>
                  <a:srgbClr val="00B0F0"/>
                </a:buClr>
                <a:buSzPct val="100000"/>
                <a:defRPr/>
              </a:pPr>
              <a:r>
                <a:rPr kumimoji="1" lang="en-US" altLang="zh-CN" sz="1400" dirty="0">
                  <a:latin typeface="微软雅黑"/>
                  <a:ea typeface="微软雅黑"/>
                  <a:cs typeface="微软雅黑"/>
                </a:rPr>
                <a:t> </a:t>
              </a:r>
              <a:r>
                <a:rPr kumimoji="1" lang="en-US" altLang="zh-CN" sz="1400" dirty="0" smtClean="0">
                  <a:latin typeface="微软雅黑"/>
                  <a:ea typeface="微软雅黑"/>
                  <a:cs typeface="微软雅黑"/>
                </a:rPr>
                <a:t>     </a:t>
              </a:r>
              <a:r>
                <a:rPr kumimoji="1" lang="zh-CN" altLang="en-US" sz="1400" dirty="0" smtClean="0">
                  <a:latin typeface="微软雅黑"/>
                  <a:ea typeface="微软雅黑"/>
                  <a:cs typeface="微软雅黑"/>
                </a:rPr>
                <a:t>开发模式</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扩展开发为继承模式，当原标准产品业务包升级后会自动根据规则合并，保护已有二次开发成果</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与标准产品开发有较大区别</a:t>
              </a:r>
              <a:endParaRPr kumimoji="1" lang="en-US" altLang="zh-CN" sz="1400" dirty="0" smtClean="0">
                <a:latin typeface="微软雅黑"/>
                <a:ea typeface="微软雅黑"/>
                <a:cs typeface="微软雅黑"/>
              </a:endParaRPr>
            </a:p>
          </p:txBody>
        </p:sp>
      </p:grpSp>
      <p:grpSp>
        <p:nvGrpSpPr>
          <p:cNvPr id="11" name="组合 10"/>
          <p:cNvGrpSpPr/>
          <p:nvPr/>
        </p:nvGrpSpPr>
        <p:grpSpPr>
          <a:xfrm>
            <a:off x="433557" y="699543"/>
            <a:ext cx="3709817" cy="3143272"/>
            <a:chOff x="503788" y="915977"/>
            <a:chExt cx="2566809" cy="1584335"/>
          </a:xfrm>
        </p:grpSpPr>
        <p:sp>
          <p:nvSpPr>
            <p:cNvPr id="6"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1</a:t>
              </a:r>
              <a:r>
                <a:rPr kumimoji="1" lang="zh-CN" altLang="en-US" sz="1800" dirty="0" smtClean="0">
                  <a:solidFill>
                    <a:schemeClr val="bg1"/>
                  </a:solidFill>
                  <a:latin typeface="微软雅黑"/>
                  <a:ea typeface="微软雅黑"/>
                  <a:cs typeface="微软雅黑"/>
                </a:rPr>
                <a:t>、新功能开发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7"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新业务功能开发，包括新的基础资料，新的业务单据，新的报表等</a:t>
              </a:r>
              <a:endParaRPr kumimoji="1" lang="en-US" altLang="zh-CN" sz="1400" b="1" dirty="0" smtClean="0">
                <a:solidFill>
                  <a:srgbClr val="FF0000"/>
                </a:solidFill>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solidFill>
                  <a:srgbClr val="000000"/>
                </a:solidFill>
                <a:latin typeface="微软雅黑"/>
                <a:ea typeface="微软雅黑"/>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可以使用系统基础及标准产品已有业务的基础资料，也可以关联使用新增的基础资料</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类同于标准产品开发</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smtClean="0">
                <a:solidFill>
                  <a:srgbClr val="000000"/>
                </a:solidFill>
                <a:latin typeface="微软雅黑" pitchFamily="34" charset="-122"/>
                <a:ea typeface="微软雅黑" pitchFamily="34" charset="-122"/>
              </a:endParaRPr>
            </a:p>
          </p:txBody>
        </p:sp>
      </p:grpSp>
    </p:spTree>
    <p:extLst>
      <p:ext uri="{BB962C8B-B14F-4D97-AF65-F5344CB8AC3E}">
        <p14:creationId xmlns="" xmlns:p14="http://schemas.microsoft.com/office/powerpoint/2010/main" val="263759346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a:xfrm>
            <a:off x="323528" y="573528"/>
            <a:ext cx="8334920" cy="4212468"/>
          </a:xfrm>
          <a:prstGeom prst="rect">
            <a:avLst/>
          </a:prstGeom>
        </p:spPr>
        <p:txBody>
          <a:bodyPr>
            <a:normAutofit/>
          </a:bodyPr>
          <a:lstStyle/>
          <a:p>
            <a:pPr marL="342900" marR="0" lvl="0" indent="-342900" algn="l" defTabSz="457200" rtl="0" eaLnBrk="1" fontAlgn="base" latinLnBrk="0" hangingPunct="1">
              <a:lnSpc>
                <a:spcPct val="100000"/>
              </a:lnSpc>
              <a:spcBef>
                <a:spcPts val="800"/>
              </a:spcBef>
              <a:spcAft>
                <a:spcPct val="0"/>
              </a:spcAft>
              <a:buClrTx/>
              <a:buSzTx/>
              <a:tabLst/>
              <a:defRPr/>
            </a:pPr>
            <a:endParaRPr kumimoji="1" lang="zh-CN" altLang="en-US" sz="2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cs"/>
            </a:endParaRPr>
          </a:p>
        </p:txBody>
      </p:sp>
      <p:sp>
        <p:nvSpPr>
          <p:cNvPr id="32770" name="Rectangle 2"/>
          <p:cNvSpPr>
            <a:spLocks noGrp="1" noChangeArrowheads="1"/>
          </p:cNvSpPr>
          <p:nvPr>
            <p:ph type="title" idx="4294967295"/>
          </p:nvPr>
        </p:nvSpPr>
        <p:spPr/>
        <p:txBody>
          <a:bodyPr/>
          <a:lstStyle/>
          <a:p>
            <a:pPr>
              <a:defRPr/>
            </a:pPr>
            <a:r>
              <a:rPr lang="en-US" altLang="zh-CN" dirty="0"/>
              <a:t>WEB</a:t>
            </a:r>
            <a:r>
              <a:rPr lang="zh-CN" altLang="en-US" dirty="0"/>
              <a:t>平台二次</a:t>
            </a:r>
            <a:r>
              <a:rPr lang="zh-CN" altLang="en-US" dirty="0" smtClean="0"/>
              <a:t>开发</a:t>
            </a:r>
            <a:r>
              <a:rPr lang="en-US" altLang="zh-CN" dirty="0" smtClean="0"/>
              <a:t>--</a:t>
            </a:r>
            <a:r>
              <a:rPr lang="zh-CN" altLang="en-US" dirty="0" smtClean="0"/>
              <a:t>新功能开发流程</a:t>
            </a:r>
            <a:endParaRPr lang="zh-CN" altLang="en-US" dirty="0"/>
          </a:p>
        </p:txBody>
      </p:sp>
      <p:sp>
        <p:nvSpPr>
          <p:cNvPr id="67" name="Rectangle 42"/>
          <p:cNvSpPr>
            <a:spLocks noChangeArrowheads="1"/>
          </p:cNvSpPr>
          <p:nvPr/>
        </p:nvSpPr>
        <p:spPr bwMode="auto">
          <a:xfrm>
            <a:off x="3707908" y="789552"/>
            <a:ext cx="1296143" cy="216024"/>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zh-CN" sz="1000" dirty="0" smtClean="0">
                <a:solidFill>
                  <a:schemeClr val="tx1"/>
                </a:solidFill>
                <a:latin typeface="Calibri" pitchFamily="34" charset="0"/>
                <a:ea typeface="宋体" pitchFamily="2" charset="-122"/>
              </a:rPr>
              <a:t>BIM</a:t>
            </a:r>
            <a:r>
              <a:rPr lang="zh-CN" altLang="en-US" sz="1000" dirty="0" smtClean="0">
                <a:solidFill>
                  <a:schemeClr val="tx1"/>
                </a:solidFill>
                <a:latin typeface="Calibri" pitchFamily="34" charset="0"/>
                <a:ea typeface="宋体" pitchFamily="2" charset="-122"/>
              </a:rPr>
              <a:t>创建实体</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8" name="Rectangle 43"/>
          <p:cNvSpPr>
            <a:spLocks noChangeArrowheads="1"/>
          </p:cNvSpPr>
          <p:nvPr/>
        </p:nvSpPr>
        <p:spPr bwMode="auto">
          <a:xfrm>
            <a:off x="3707908" y="1221600"/>
            <a:ext cx="1296143" cy="324036"/>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en-US" altLang="zh-CN" sz="1000" dirty="0" smtClean="0">
                <a:latin typeface="Calibri" pitchFamily="34" charset="0"/>
                <a:ea typeface="宋体" pitchFamily="2" charset="-122"/>
              </a:rPr>
              <a:t>WEB</a:t>
            </a:r>
            <a:r>
              <a:rPr lang="zh-CN" altLang="en-US" sz="1000" dirty="0" smtClean="0">
                <a:latin typeface="Calibri" pitchFamily="34" charset="0"/>
                <a:ea typeface="宋体" pitchFamily="2" charset="-122"/>
              </a:rPr>
              <a:t>平台业务单元</a:t>
            </a:r>
          </a:p>
        </p:txBody>
      </p:sp>
      <p:sp>
        <p:nvSpPr>
          <p:cNvPr id="69" name="Rectangle 44"/>
          <p:cNvSpPr>
            <a:spLocks noChangeArrowheads="1"/>
          </p:cNvSpPr>
          <p:nvPr/>
        </p:nvSpPr>
        <p:spPr bwMode="auto">
          <a:xfrm>
            <a:off x="3779912" y="1746385"/>
            <a:ext cx="1134686" cy="266069"/>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页面配置</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0" name="Rectangle 45"/>
          <p:cNvSpPr>
            <a:spLocks noChangeArrowheads="1"/>
          </p:cNvSpPr>
          <p:nvPr/>
        </p:nvSpPr>
        <p:spPr bwMode="auto">
          <a:xfrm>
            <a:off x="1221484" y="2247714"/>
            <a:ext cx="1211463"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拖放字段以及组件</a:t>
            </a:r>
          </a:p>
        </p:txBody>
      </p:sp>
      <p:sp>
        <p:nvSpPr>
          <p:cNvPr id="71" name="Rectangle 46"/>
          <p:cNvSpPr>
            <a:spLocks noChangeArrowheads="1"/>
          </p:cNvSpPr>
          <p:nvPr/>
        </p:nvSpPr>
        <p:spPr bwMode="auto">
          <a:xfrm>
            <a:off x="2593082" y="2247714"/>
            <a:ext cx="1157858"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调整布局</a:t>
            </a:r>
          </a:p>
        </p:txBody>
      </p:sp>
      <p:sp>
        <p:nvSpPr>
          <p:cNvPr id="72" name="Rectangle 47"/>
          <p:cNvSpPr>
            <a:spLocks noChangeArrowheads="1"/>
          </p:cNvSpPr>
          <p:nvPr/>
        </p:nvSpPr>
        <p:spPr bwMode="auto">
          <a:xfrm>
            <a:off x="3779912" y="2247714"/>
            <a:ext cx="1134686"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设置控件属性</a:t>
            </a:r>
          </a:p>
        </p:txBody>
      </p:sp>
      <p:sp>
        <p:nvSpPr>
          <p:cNvPr id="73" name="Rectangle 48"/>
          <p:cNvSpPr>
            <a:spLocks noChangeArrowheads="1"/>
          </p:cNvSpPr>
          <p:nvPr/>
        </p:nvSpPr>
        <p:spPr bwMode="auto">
          <a:xfrm>
            <a:off x="5069584" y="2247714"/>
            <a:ext cx="1050649"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配置功能</a:t>
            </a:r>
          </a:p>
        </p:txBody>
      </p:sp>
      <p:sp>
        <p:nvSpPr>
          <p:cNvPr id="74" name="Rectangle 49"/>
          <p:cNvSpPr>
            <a:spLocks noChangeArrowheads="1"/>
          </p:cNvSpPr>
          <p:nvPr/>
        </p:nvSpPr>
        <p:spPr bwMode="auto">
          <a:xfrm>
            <a:off x="6355457" y="2247714"/>
            <a:ext cx="1232904"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a:latin typeface="Calibri" pitchFamily="34" charset="0"/>
                <a:ea typeface="宋体" pitchFamily="2" charset="-122"/>
              </a:rPr>
              <a:t>配置</a:t>
            </a:r>
            <a:r>
              <a:rPr lang="zh-CN" altLang="en-US" sz="1000" dirty="0" smtClean="0">
                <a:latin typeface="Calibri" pitchFamily="34" charset="0"/>
                <a:ea typeface="宋体" pitchFamily="2" charset="-122"/>
              </a:rPr>
              <a:t>事件</a:t>
            </a:r>
          </a:p>
        </p:txBody>
      </p:sp>
      <p:sp>
        <p:nvSpPr>
          <p:cNvPr id="76" name="Rectangle 51"/>
          <p:cNvSpPr>
            <a:spLocks noChangeArrowheads="1"/>
          </p:cNvSpPr>
          <p:nvPr/>
        </p:nvSpPr>
        <p:spPr bwMode="auto">
          <a:xfrm>
            <a:off x="3707904" y="2845742"/>
            <a:ext cx="1296144" cy="2660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代码编写</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7" name="Rectangle 52"/>
          <p:cNvSpPr>
            <a:spLocks noChangeArrowheads="1"/>
          </p:cNvSpPr>
          <p:nvPr/>
        </p:nvSpPr>
        <p:spPr bwMode="auto">
          <a:xfrm>
            <a:off x="1158235" y="3457661"/>
            <a:ext cx="1640299" cy="37729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编写事件响应的</a:t>
            </a:r>
            <a:r>
              <a:rPr lang="en-US" altLang="zh-CN" sz="1000" dirty="0" smtClean="0">
                <a:latin typeface="Calibri" pitchFamily="34" charset="0"/>
                <a:ea typeface="宋体" pitchFamily="2" charset="-122"/>
              </a:rPr>
              <a:t>Handler</a:t>
            </a:r>
          </a:p>
          <a:p>
            <a:pPr algn="ctr"/>
            <a:r>
              <a:rPr lang="zh-CN" altLang="en-US" sz="1000" dirty="0">
                <a:latin typeface="Calibri" pitchFamily="34" charset="0"/>
                <a:ea typeface="宋体" pitchFamily="2" charset="-122"/>
              </a:rPr>
              <a:t>（</a:t>
            </a:r>
            <a:r>
              <a:rPr lang="en-US" altLang="zh-CN" sz="1000" dirty="0" smtClean="0">
                <a:latin typeface="Calibri" pitchFamily="34" charset="0"/>
                <a:ea typeface="宋体" pitchFamily="2" charset="-122"/>
              </a:rPr>
              <a:t>java</a:t>
            </a:r>
            <a:r>
              <a:rPr lang="zh-CN" altLang="en-US" sz="1000" dirty="0" smtClean="0">
                <a:latin typeface="Calibri" pitchFamily="34" charset="0"/>
                <a:ea typeface="宋体" pitchFamily="2" charset="-122"/>
              </a:rPr>
              <a:t>）</a:t>
            </a:r>
          </a:p>
        </p:txBody>
      </p:sp>
      <p:sp>
        <p:nvSpPr>
          <p:cNvPr id="78" name="Rectangle 53"/>
          <p:cNvSpPr>
            <a:spLocks noChangeArrowheads="1"/>
          </p:cNvSpPr>
          <p:nvPr/>
        </p:nvSpPr>
        <p:spPr bwMode="auto">
          <a:xfrm>
            <a:off x="3534497" y="3435847"/>
            <a:ext cx="1630416"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js</a:t>
            </a:r>
            <a:r>
              <a:rPr lang="zh-CN" altLang="en-US" sz="1000" dirty="0" smtClean="0">
                <a:latin typeface="Calibri" pitchFamily="34" charset="0"/>
                <a:ea typeface="宋体" pitchFamily="2" charset="-122"/>
              </a:rPr>
              <a:t>文件中自动生成的空方法中添加代码</a:t>
            </a:r>
          </a:p>
        </p:txBody>
      </p:sp>
      <p:sp>
        <p:nvSpPr>
          <p:cNvPr id="79" name="Rectangle 54"/>
          <p:cNvSpPr>
            <a:spLocks noChangeArrowheads="1"/>
          </p:cNvSpPr>
          <p:nvPr/>
        </p:nvSpPr>
        <p:spPr bwMode="auto">
          <a:xfrm>
            <a:off x="6113812" y="3435847"/>
            <a:ext cx="1554532"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css</a:t>
            </a:r>
            <a:r>
              <a:rPr lang="zh-CN" altLang="en-US" sz="1000" dirty="0" smtClean="0">
                <a:latin typeface="Calibri" pitchFamily="34" charset="0"/>
                <a:ea typeface="宋体" pitchFamily="2" charset="-122"/>
              </a:rPr>
              <a:t>文件中维护调整当前页面样式</a:t>
            </a:r>
          </a:p>
        </p:txBody>
      </p:sp>
      <p:sp>
        <p:nvSpPr>
          <p:cNvPr id="80" name="Rectangle 55"/>
          <p:cNvSpPr>
            <a:spLocks noChangeArrowheads="1"/>
          </p:cNvSpPr>
          <p:nvPr/>
        </p:nvSpPr>
        <p:spPr bwMode="auto">
          <a:xfrm>
            <a:off x="3516190" y="4022904"/>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直接预览并调试测试</a:t>
            </a:r>
          </a:p>
        </p:txBody>
      </p:sp>
      <p:cxnSp>
        <p:nvCxnSpPr>
          <p:cNvPr id="81" name="直接箭头连接符 80"/>
          <p:cNvCxnSpPr>
            <a:stCxn id="67" idx="2"/>
            <a:endCxn id="68" idx="0"/>
          </p:cNvCxnSpPr>
          <p:nvPr/>
        </p:nvCxnSpPr>
        <p:spPr>
          <a:xfrm>
            <a:off x="4355977" y="1005576"/>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直接箭头连接符 81"/>
          <p:cNvCxnSpPr>
            <a:stCxn id="68" idx="2"/>
            <a:endCxn id="69" idx="0"/>
          </p:cNvCxnSpPr>
          <p:nvPr/>
        </p:nvCxnSpPr>
        <p:spPr>
          <a:xfrm flipH="1">
            <a:off x="4347255" y="1545636"/>
            <a:ext cx="8722"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69" idx="2"/>
            <a:endCxn id="72" idx="0"/>
          </p:cNvCxnSpPr>
          <p:nvPr/>
        </p:nvCxnSpPr>
        <p:spPr>
          <a:xfrm>
            <a:off x="4347255" y="2012452"/>
            <a:ext cx="0" cy="2352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直接箭头连接符 83"/>
          <p:cNvCxnSpPr>
            <a:stCxn id="69" idx="1"/>
            <a:endCxn id="70" idx="0"/>
          </p:cNvCxnSpPr>
          <p:nvPr/>
        </p:nvCxnSpPr>
        <p:spPr>
          <a:xfrm flipH="1">
            <a:off x="1827216" y="1879419"/>
            <a:ext cx="1952699"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直接箭头连接符 84"/>
          <p:cNvCxnSpPr>
            <a:endCxn id="71" idx="0"/>
          </p:cNvCxnSpPr>
          <p:nvPr/>
        </p:nvCxnSpPr>
        <p:spPr>
          <a:xfrm flipH="1">
            <a:off x="3172011" y="2040240"/>
            <a:ext cx="823925"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直接箭头连接符 85"/>
          <p:cNvCxnSpPr>
            <a:endCxn id="73" idx="0"/>
          </p:cNvCxnSpPr>
          <p:nvPr/>
        </p:nvCxnSpPr>
        <p:spPr>
          <a:xfrm>
            <a:off x="4644008" y="2040240"/>
            <a:ext cx="950898"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直接箭头连接符 86"/>
          <p:cNvCxnSpPr>
            <a:stCxn id="69" idx="3"/>
            <a:endCxn id="74" idx="0"/>
          </p:cNvCxnSpPr>
          <p:nvPr/>
        </p:nvCxnSpPr>
        <p:spPr>
          <a:xfrm>
            <a:off x="4914601" y="1879419"/>
            <a:ext cx="2057311"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9" name="直接箭头连接符 88"/>
          <p:cNvCxnSpPr>
            <a:stCxn id="72" idx="2"/>
            <a:endCxn id="76" idx="0"/>
          </p:cNvCxnSpPr>
          <p:nvPr/>
        </p:nvCxnSpPr>
        <p:spPr>
          <a:xfrm>
            <a:off x="4347258" y="2580301"/>
            <a:ext cx="8721" cy="2654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2"/>
          </p:cNvCxnSpPr>
          <p:nvPr/>
        </p:nvCxnSpPr>
        <p:spPr>
          <a:xfrm flipH="1">
            <a:off x="4349706" y="3111810"/>
            <a:ext cx="6270" cy="3240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直接箭头连接符 90"/>
          <p:cNvCxnSpPr>
            <a:stCxn id="76" idx="1"/>
            <a:endCxn id="77" idx="0"/>
          </p:cNvCxnSpPr>
          <p:nvPr/>
        </p:nvCxnSpPr>
        <p:spPr>
          <a:xfrm flipH="1">
            <a:off x="1978382" y="2978777"/>
            <a:ext cx="1729522" cy="4788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76" idx="3"/>
            <a:endCxn id="79" idx="0"/>
          </p:cNvCxnSpPr>
          <p:nvPr/>
        </p:nvCxnSpPr>
        <p:spPr>
          <a:xfrm>
            <a:off x="5004048" y="2978776"/>
            <a:ext cx="1887030" cy="4570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直接箭头连接符 92"/>
          <p:cNvCxnSpPr>
            <a:stCxn id="78" idx="2"/>
            <a:endCxn id="80" idx="0"/>
          </p:cNvCxnSpPr>
          <p:nvPr/>
        </p:nvCxnSpPr>
        <p:spPr>
          <a:xfrm>
            <a:off x="4349705" y="3834952"/>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55"/>
          <p:cNvSpPr>
            <a:spLocks noChangeArrowheads="1"/>
          </p:cNvSpPr>
          <p:nvPr/>
        </p:nvSpPr>
        <p:spPr bwMode="auto">
          <a:xfrm>
            <a:off x="3547610" y="4487894"/>
            <a:ext cx="1617303"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发布菜单</a:t>
            </a:r>
          </a:p>
        </p:txBody>
      </p:sp>
      <p:cxnSp>
        <p:nvCxnSpPr>
          <p:cNvPr id="31" name="直接箭头连接符 30"/>
          <p:cNvCxnSpPr>
            <a:stCxn id="80" idx="2"/>
            <a:endCxn id="30" idx="0"/>
          </p:cNvCxnSpPr>
          <p:nvPr/>
        </p:nvCxnSpPr>
        <p:spPr>
          <a:xfrm>
            <a:off x="4352421" y="4321006"/>
            <a:ext cx="3841" cy="1668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5747294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1000"/>
                                        <p:tgtEl>
                                          <p:spTgt spid="68"/>
                                        </p:tgtEl>
                                      </p:cBhvr>
                                    </p:animEffect>
                                    <p:anim calcmode="lin" valueType="num">
                                      <p:cBhvr>
                                        <p:cTn id="13" dur="1000" fill="hold"/>
                                        <p:tgtEl>
                                          <p:spTgt spid="68"/>
                                        </p:tgtEl>
                                        <p:attrNameLst>
                                          <p:attrName>ppt_x</p:attrName>
                                        </p:attrNameLst>
                                      </p:cBhvr>
                                      <p:tavLst>
                                        <p:tav tm="0">
                                          <p:val>
                                            <p:strVal val="#ppt_x"/>
                                          </p:val>
                                        </p:tav>
                                        <p:tav tm="100000">
                                          <p:val>
                                            <p:strVal val="#ppt_x"/>
                                          </p:val>
                                        </p:tav>
                                      </p:tavLst>
                                    </p:anim>
                                    <p:anim calcmode="lin" valueType="num">
                                      <p:cBhvr>
                                        <p:cTn id="14"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1000"/>
                                        <p:tgtEl>
                                          <p:spTgt spid="82"/>
                                        </p:tgtEl>
                                      </p:cBhvr>
                                    </p:animEffect>
                                    <p:anim calcmode="lin" valueType="num">
                                      <p:cBhvr>
                                        <p:cTn id="20" dur="1000" fill="hold"/>
                                        <p:tgtEl>
                                          <p:spTgt spid="82"/>
                                        </p:tgtEl>
                                        <p:attrNameLst>
                                          <p:attrName>ppt_x</p:attrName>
                                        </p:attrNameLst>
                                      </p:cBhvr>
                                      <p:tavLst>
                                        <p:tav tm="0">
                                          <p:val>
                                            <p:strVal val="#ppt_x"/>
                                          </p:val>
                                        </p:tav>
                                        <p:tav tm="100000">
                                          <p:val>
                                            <p:strVal val="#ppt_x"/>
                                          </p:val>
                                        </p:tav>
                                      </p:tavLst>
                                    </p:anim>
                                    <p:anim calcmode="lin" valueType="num">
                                      <p:cBhvr>
                                        <p:cTn id="21" dur="1000" fill="hold"/>
                                        <p:tgtEl>
                                          <p:spTgt spid="8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1000"/>
                                        <p:tgtEl>
                                          <p:spTgt spid="69"/>
                                        </p:tgtEl>
                                      </p:cBhvr>
                                    </p:animEffect>
                                    <p:anim calcmode="lin" valueType="num">
                                      <p:cBhvr>
                                        <p:cTn id="25" dur="1000" fill="hold"/>
                                        <p:tgtEl>
                                          <p:spTgt spid="69"/>
                                        </p:tgtEl>
                                        <p:attrNameLst>
                                          <p:attrName>ppt_x</p:attrName>
                                        </p:attrNameLst>
                                      </p:cBhvr>
                                      <p:tavLst>
                                        <p:tav tm="0">
                                          <p:val>
                                            <p:strVal val="#ppt_x"/>
                                          </p:val>
                                        </p:tav>
                                        <p:tav tm="100000">
                                          <p:val>
                                            <p:strVal val="#ppt_x"/>
                                          </p:val>
                                        </p:tav>
                                      </p:tavLst>
                                    </p:anim>
                                    <p:anim calcmode="lin" valueType="num">
                                      <p:cBhvr>
                                        <p:cTn id="2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1000"/>
                                        <p:tgtEl>
                                          <p:spTgt spid="84"/>
                                        </p:tgtEl>
                                      </p:cBhvr>
                                    </p:animEffect>
                                    <p:anim calcmode="lin" valueType="num">
                                      <p:cBhvr>
                                        <p:cTn id="32" dur="1000" fill="hold"/>
                                        <p:tgtEl>
                                          <p:spTgt spid="84"/>
                                        </p:tgtEl>
                                        <p:attrNameLst>
                                          <p:attrName>ppt_x</p:attrName>
                                        </p:attrNameLst>
                                      </p:cBhvr>
                                      <p:tavLst>
                                        <p:tav tm="0">
                                          <p:val>
                                            <p:strVal val="#ppt_x"/>
                                          </p:val>
                                        </p:tav>
                                        <p:tav tm="100000">
                                          <p:val>
                                            <p:strVal val="#ppt_x"/>
                                          </p:val>
                                        </p:tav>
                                      </p:tavLst>
                                    </p:anim>
                                    <p:anim calcmode="lin" valueType="num">
                                      <p:cBhvr>
                                        <p:cTn id="33" dur="1000" fill="hold"/>
                                        <p:tgtEl>
                                          <p:spTgt spid="8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fade">
                                      <p:cBhvr>
                                        <p:cTn id="36" dur="1000"/>
                                        <p:tgtEl>
                                          <p:spTgt spid="70"/>
                                        </p:tgtEl>
                                      </p:cBhvr>
                                    </p:animEffect>
                                    <p:anim calcmode="lin" valueType="num">
                                      <p:cBhvr>
                                        <p:cTn id="37" dur="1000" fill="hold"/>
                                        <p:tgtEl>
                                          <p:spTgt spid="70"/>
                                        </p:tgtEl>
                                        <p:attrNameLst>
                                          <p:attrName>ppt_x</p:attrName>
                                        </p:attrNameLst>
                                      </p:cBhvr>
                                      <p:tavLst>
                                        <p:tav tm="0">
                                          <p:val>
                                            <p:strVal val="#ppt_x"/>
                                          </p:val>
                                        </p:tav>
                                        <p:tav tm="100000">
                                          <p:val>
                                            <p:strVal val="#ppt_x"/>
                                          </p:val>
                                        </p:tav>
                                      </p:tavLst>
                                    </p:anim>
                                    <p:anim calcmode="lin" valueType="num">
                                      <p:cBhvr>
                                        <p:cTn id="38" dur="1000" fill="hold"/>
                                        <p:tgtEl>
                                          <p:spTgt spid="70"/>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1000"/>
                                        <p:tgtEl>
                                          <p:spTgt spid="85"/>
                                        </p:tgtEl>
                                      </p:cBhvr>
                                    </p:animEffect>
                                    <p:anim calcmode="lin" valueType="num">
                                      <p:cBhvr>
                                        <p:cTn id="42" dur="1000" fill="hold"/>
                                        <p:tgtEl>
                                          <p:spTgt spid="85"/>
                                        </p:tgtEl>
                                        <p:attrNameLst>
                                          <p:attrName>ppt_x</p:attrName>
                                        </p:attrNameLst>
                                      </p:cBhvr>
                                      <p:tavLst>
                                        <p:tav tm="0">
                                          <p:val>
                                            <p:strVal val="#ppt_x"/>
                                          </p:val>
                                        </p:tav>
                                        <p:tav tm="100000">
                                          <p:val>
                                            <p:strVal val="#ppt_x"/>
                                          </p:val>
                                        </p:tav>
                                      </p:tavLst>
                                    </p:anim>
                                    <p:anim calcmode="lin" valueType="num">
                                      <p:cBhvr>
                                        <p:cTn id="43" dur="1000" fill="hold"/>
                                        <p:tgtEl>
                                          <p:spTgt spid="8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fade">
                                      <p:cBhvr>
                                        <p:cTn id="46" dur="1000"/>
                                        <p:tgtEl>
                                          <p:spTgt spid="71"/>
                                        </p:tgtEl>
                                      </p:cBhvr>
                                    </p:animEffect>
                                    <p:anim calcmode="lin" valueType="num">
                                      <p:cBhvr>
                                        <p:cTn id="47" dur="1000" fill="hold"/>
                                        <p:tgtEl>
                                          <p:spTgt spid="71"/>
                                        </p:tgtEl>
                                        <p:attrNameLst>
                                          <p:attrName>ppt_x</p:attrName>
                                        </p:attrNameLst>
                                      </p:cBhvr>
                                      <p:tavLst>
                                        <p:tav tm="0">
                                          <p:val>
                                            <p:strVal val="#ppt_x"/>
                                          </p:val>
                                        </p:tav>
                                        <p:tav tm="100000">
                                          <p:val>
                                            <p:strVal val="#ppt_x"/>
                                          </p:val>
                                        </p:tav>
                                      </p:tavLst>
                                    </p:anim>
                                    <p:anim calcmode="lin" valueType="num">
                                      <p:cBhvr>
                                        <p:cTn id="48" dur="1000" fill="hold"/>
                                        <p:tgtEl>
                                          <p:spTgt spid="7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1000"/>
                                        <p:tgtEl>
                                          <p:spTgt spid="72"/>
                                        </p:tgtEl>
                                      </p:cBhvr>
                                    </p:animEffect>
                                    <p:anim calcmode="lin" valueType="num">
                                      <p:cBhvr>
                                        <p:cTn id="52" dur="1000" fill="hold"/>
                                        <p:tgtEl>
                                          <p:spTgt spid="72"/>
                                        </p:tgtEl>
                                        <p:attrNameLst>
                                          <p:attrName>ppt_x</p:attrName>
                                        </p:attrNameLst>
                                      </p:cBhvr>
                                      <p:tavLst>
                                        <p:tav tm="0">
                                          <p:val>
                                            <p:strVal val="#ppt_x"/>
                                          </p:val>
                                        </p:tav>
                                        <p:tav tm="100000">
                                          <p:val>
                                            <p:strVal val="#ppt_x"/>
                                          </p:val>
                                        </p:tav>
                                      </p:tavLst>
                                    </p:anim>
                                    <p:anim calcmode="lin" valueType="num">
                                      <p:cBhvr>
                                        <p:cTn id="53" dur="1000" fill="hold"/>
                                        <p:tgtEl>
                                          <p:spTgt spid="7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1000"/>
                                        <p:tgtEl>
                                          <p:spTgt spid="83"/>
                                        </p:tgtEl>
                                      </p:cBhvr>
                                    </p:animEffect>
                                    <p:anim calcmode="lin" valueType="num">
                                      <p:cBhvr>
                                        <p:cTn id="57" dur="1000" fill="hold"/>
                                        <p:tgtEl>
                                          <p:spTgt spid="83"/>
                                        </p:tgtEl>
                                        <p:attrNameLst>
                                          <p:attrName>ppt_x</p:attrName>
                                        </p:attrNameLst>
                                      </p:cBhvr>
                                      <p:tavLst>
                                        <p:tav tm="0">
                                          <p:val>
                                            <p:strVal val="#ppt_x"/>
                                          </p:val>
                                        </p:tav>
                                        <p:tav tm="100000">
                                          <p:val>
                                            <p:strVal val="#ppt_x"/>
                                          </p:val>
                                        </p:tav>
                                      </p:tavLst>
                                    </p:anim>
                                    <p:anim calcmode="lin" valueType="num">
                                      <p:cBhvr>
                                        <p:cTn id="58" dur="1000" fill="hold"/>
                                        <p:tgtEl>
                                          <p:spTgt spid="8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fade">
                                      <p:cBhvr>
                                        <p:cTn id="61" dur="1000"/>
                                        <p:tgtEl>
                                          <p:spTgt spid="86"/>
                                        </p:tgtEl>
                                      </p:cBhvr>
                                    </p:animEffect>
                                    <p:anim calcmode="lin" valueType="num">
                                      <p:cBhvr>
                                        <p:cTn id="62" dur="1000" fill="hold"/>
                                        <p:tgtEl>
                                          <p:spTgt spid="86"/>
                                        </p:tgtEl>
                                        <p:attrNameLst>
                                          <p:attrName>ppt_x</p:attrName>
                                        </p:attrNameLst>
                                      </p:cBhvr>
                                      <p:tavLst>
                                        <p:tav tm="0">
                                          <p:val>
                                            <p:strVal val="#ppt_x"/>
                                          </p:val>
                                        </p:tav>
                                        <p:tav tm="100000">
                                          <p:val>
                                            <p:strVal val="#ppt_x"/>
                                          </p:val>
                                        </p:tav>
                                      </p:tavLst>
                                    </p:anim>
                                    <p:anim calcmode="lin" valueType="num">
                                      <p:cBhvr>
                                        <p:cTn id="63" dur="1000" fill="hold"/>
                                        <p:tgtEl>
                                          <p:spTgt spid="8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fade">
                                      <p:cBhvr>
                                        <p:cTn id="66" dur="1000"/>
                                        <p:tgtEl>
                                          <p:spTgt spid="73"/>
                                        </p:tgtEl>
                                      </p:cBhvr>
                                    </p:animEffect>
                                    <p:anim calcmode="lin" valueType="num">
                                      <p:cBhvr>
                                        <p:cTn id="67" dur="1000" fill="hold"/>
                                        <p:tgtEl>
                                          <p:spTgt spid="73"/>
                                        </p:tgtEl>
                                        <p:attrNameLst>
                                          <p:attrName>ppt_x</p:attrName>
                                        </p:attrNameLst>
                                      </p:cBhvr>
                                      <p:tavLst>
                                        <p:tav tm="0">
                                          <p:val>
                                            <p:strVal val="#ppt_x"/>
                                          </p:val>
                                        </p:tav>
                                        <p:tav tm="100000">
                                          <p:val>
                                            <p:strVal val="#ppt_x"/>
                                          </p:val>
                                        </p:tav>
                                      </p:tavLst>
                                    </p:anim>
                                    <p:anim calcmode="lin" valueType="num">
                                      <p:cBhvr>
                                        <p:cTn id="68" dur="1000" fill="hold"/>
                                        <p:tgtEl>
                                          <p:spTgt spid="73"/>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1000"/>
                                        <p:tgtEl>
                                          <p:spTgt spid="87"/>
                                        </p:tgtEl>
                                      </p:cBhvr>
                                    </p:animEffect>
                                    <p:anim calcmode="lin" valueType="num">
                                      <p:cBhvr>
                                        <p:cTn id="72" dur="1000" fill="hold"/>
                                        <p:tgtEl>
                                          <p:spTgt spid="87"/>
                                        </p:tgtEl>
                                        <p:attrNameLst>
                                          <p:attrName>ppt_x</p:attrName>
                                        </p:attrNameLst>
                                      </p:cBhvr>
                                      <p:tavLst>
                                        <p:tav tm="0">
                                          <p:val>
                                            <p:strVal val="#ppt_x"/>
                                          </p:val>
                                        </p:tav>
                                        <p:tav tm="100000">
                                          <p:val>
                                            <p:strVal val="#ppt_x"/>
                                          </p:val>
                                        </p:tav>
                                      </p:tavLst>
                                    </p:anim>
                                    <p:anim calcmode="lin" valueType="num">
                                      <p:cBhvr>
                                        <p:cTn id="73" dur="1000" fill="hold"/>
                                        <p:tgtEl>
                                          <p:spTgt spid="8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fade">
                                      <p:cBhvr>
                                        <p:cTn id="76" dur="1000"/>
                                        <p:tgtEl>
                                          <p:spTgt spid="74"/>
                                        </p:tgtEl>
                                      </p:cBhvr>
                                    </p:animEffect>
                                    <p:anim calcmode="lin" valueType="num">
                                      <p:cBhvr>
                                        <p:cTn id="77" dur="1000" fill="hold"/>
                                        <p:tgtEl>
                                          <p:spTgt spid="74"/>
                                        </p:tgtEl>
                                        <p:attrNameLst>
                                          <p:attrName>ppt_x</p:attrName>
                                        </p:attrNameLst>
                                      </p:cBhvr>
                                      <p:tavLst>
                                        <p:tav tm="0">
                                          <p:val>
                                            <p:strVal val="#ppt_x"/>
                                          </p:val>
                                        </p:tav>
                                        <p:tav tm="100000">
                                          <p:val>
                                            <p:strVal val="#ppt_x"/>
                                          </p:val>
                                        </p:tav>
                                      </p:tavLst>
                                    </p:anim>
                                    <p:anim calcmode="lin" valueType="num">
                                      <p:cBhvr>
                                        <p:cTn id="78"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fade">
                                      <p:cBhvr>
                                        <p:cTn id="83" dur="1000"/>
                                        <p:tgtEl>
                                          <p:spTgt spid="89"/>
                                        </p:tgtEl>
                                      </p:cBhvr>
                                    </p:animEffect>
                                    <p:anim calcmode="lin" valueType="num">
                                      <p:cBhvr>
                                        <p:cTn id="84" dur="1000" fill="hold"/>
                                        <p:tgtEl>
                                          <p:spTgt spid="89"/>
                                        </p:tgtEl>
                                        <p:attrNameLst>
                                          <p:attrName>ppt_x</p:attrName>
                                        </p:attrNameLst>
                                      </p:cBhvr>
                                      <p:tavLst>
                                        <p:tav tm="0">
                                          <p:val>
                                            <p:strVal val="#ppt_x"/>
                                          </p:val>
                                        </p:tav>
                                        <p:tav tm="100000">
                                          <p:val>
                                            <p:strVal val="#ppt_x"/>
                                          </p:val>
                                        </p:tav>
                                      </p:tavLst>
                                    </p:anim>
                                    <p:anim calcmode="lin" valueType="num">
                                      <p:cBhvr>
                                        <p:cTn id="85" dur="1000" fill="hold"/>
                                        <p:tgtEl>
                                          <p:spTgt spid="89"/>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fade">
                                      <p:cBhvr>
                                        <p:cTn id="88" dur="1000"/>
                                        <p:tgtEl>
                                          <p:spTgt spid="76"/>
                                        </p:tgtEl>
                                      </p:cBhvr>
                                    </p:animEffect>
                                    <p:anim calcmode="lin" valueType="num">
                                      <p:cBhvr>
                                        <p:cTn id="89" dur="1000" fill="hold"/>
                                        <p:tgtEl>
                                          <p:spTgt spid="76"/>
                                        </p:tgtEl>
                                        <p:attrNameLst>
                                          <p:attrName>ppt_x</p:attrName>
                                        </p:attrNameLst>
                                      </p:cBhvr>
                                      <p:tavLst>
                                        <p:tav tm="0">
                                          <p:val>
                                            <p:strVal val="#ppt_x"/>
                                          </p:val>
                                        </p:tav>
                                        <p:tav tm="100000">
                                          <p:val>
                                            <p:strVal val="#ppt_x"/>
                                          </p:val>
                                        </p:tav>
                                      </p:tavLst>
                                    </p:anim>
                                    <p:anim calcmode="lin" valueType="num">
                                      <p:cBhvr>
                                        <p:cTn id="90" dur="1000" fill="hold"/>
                                        <p:tgtEl>
                                          <p:spTgt spid="76"/>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91"/>
                                        </p:tgtEl>
                                        <p:attrNameLst>
                                          <p:attrName>style.visibility</p:attrName>
                                        </p:attrNameLst>
                                      </p:cBhvr>
                                      <p:to>
                                        <p:strVal val="visible"/>
                                      </p:to>
                                    </p:set>
                                    <p:animEffect transition="in" filter="fade">
                                      <p:cBhvr>
                                        <p:cTn id="93" dur="1000"/>
                                        <p:tgtEl>
                                          <p:spTgt spid="91"/>
                                        </p:tgtEl>
                                      </p:cBhvr>
                                    </p:animEffect>
                                    <p:anim calcmode="lin" valueType="num">
                                      <p:cBhvr>
                                        <p:cTn id="94" dur="1000" fill="hold"/>
                                        <p:tgtEl>
                                          <p:spTgt spid="91"/>
                                        </p:tgtEl>
                                        <p:attrNameLst>
                                          <p:attrName>ppt_x</p:attrName>
                                        </p:attrNameLst>
                                      </p:cBhvr>
                                      <p:tavLst>
                                        <p:tav tm="0">
                                          <p:val>
                                            <p:strVal val="#ppt_x"/>
                                          </p:val>
                                        </p:tav>
                                        <p:tav tm="100000">
                                          <p:val>
                                            <p:strVal val="#ppt_x"/>
                                          </p:val>
                                        </p:tav>
                                      </p:tavLst>
                                    </p:anim>
                                    <p:anim calcmode="lin" valueType="num">
                                      <p:cBhvr>
                                        <p:cTn id="95" dur="1000" fill="hold"/>
                                        <p:tgtEl>
                                          <p:spTgt spid="91"/>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77"/>
                                        </p:tgtEl>
                                        <p:attrNameLst>
                                          <p:attrName>style.visibility</p:attrName>
                                        </p:attrNameLst>
                                      </p:cBhvr>
                                      <p:to>
                                        <p:strVal val="visible"/>
                                      </p:to>
                                    </p:set>
                                    <p:animEffect transition="in" filter="fade">
                                      <p:cBhvr>
                                        <p:cTn id="98" dur="1000"/>
                                        <p:tgtEl>
                                          <p:spTgt spid="77"/>
                                        </p:tgtEl>
                                      </p:cBhvr>
                                    </p:animEffect>
                                    <p:anim calcmode="lin" valueType="num">
                                      <p:cBhvr>
                                        <p:cTn id="99" dur="1000" fill="hold"/>
                                        <p:tgtEl>
                                          <p:spTgt spid="77"/>
                                        </p:tgtEl>
                                        <p:attrNameLst>
                                          <p:attrName>ppt_x</p:attrName>
                                        </p:attrNameLst>
                                      </p:cBhvr>
                                      <p:tavLst>
                                        <p:tav tm="0">
                                          <p:val>
                                            <p:strVal val="#ppt_x"/>
                                          </p:val>
                                        </p:tav>
                                        <p:tav tm="100000">
                                          <p:val>
                                            <p:strVal val="#ppt_x"/>
                                          </p:val>
                                        </p:tav>
                                      </p:tavLst>
                                    </p:anim>
                                    <p:anim calcmode="lin" valueType="num">
                                      <p:cBhvr>
                                        <p:cTn id="100" dur="1000" fill="hold"/>
                                        <p:tgtEl>
                                          <p:spTgt spid="7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1000"/>
                                        <p:tgtEl>
                                          <p:spTgt spid="78"/>
                                        </p:tgtEl>
                                      </p:cBhvr>
                                    </p:animEffect>
                                    <p:anim calcmode="lin" valueType="num">
                                      <p:cBhvr>
                                        <p:cTn id="104" dur="1000" fill="hold"/>
                                        <p:tgtEl>
                                          <p:spTgt spid="78"/>
                                        </p:tgtEl>
                                        <p:attrNameLst>
                                          <p:attrName>ppt_x</p:attrName>
                                        </p:attrNameLst>
                                      </p:cBhvr>
                                      <p:tavLst>
                                        <p:tav tm="0">
                                          <p:val>
                                            <p:strVal val="#ppt_x"/>
                                          </p:val>
                                        </p:tav>
                                        <p:tav tm="100000">
                                          <p:val>
                                            <p:strVal val="#ppt_x"/>
                                          </p:val>
                                        </p:tav>
                                      </p:tavLst>
                                    </p:anim>
                                    <p:anim calcmode="lin" valueType="num">
                                      <p:cBhvr>
                                        <p:cTn id="105" dur="1000" fill="hold"/>
                                        <p:tgtEl>
                                          <p:spTgt spid="78"/>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90"/>
                                        </p:tgtEl>
                                        <p:attrNameLst>
                                          <p:attrName>style.visibility</p:attrName>
                                        </p:attrNameLst>
                                      </p:cBhvr>
                                      <p:to>
                                        <p:strVal val="visible"/>
                                      </p:to>
                                    </p:set>
                                    <p:animEffect transition="in" filter="fade">
                                      <p:cBhvr>
                                        <p:cTn id="108" dur="1000"/>
                                        <p:tgtEl>
                                          <p:spTgt spid="90"/>
                                        </p:tgtEl>
                                      </p:cBhvr>
                                    </p:animEffect>
                                    <p:anim calcmode="lin" valueType="num">
                                      <p:cBhvr>
                                        <p:cTn id="109" dur="1000" fill="hold"/>
                                        <p:tgtEl>
                                          <p:spTgt spid="90"/>
                                        </p:tgtEl>
                                        <p:attrNameLst>
                                          <p:attrName>ppt_x</p:attrName>
                                        </p:attrNameLst>
                                      </p:cBhvr>
                                      <p:tavLst>
                                        <p:tav tm="0">
                                          <p:val>
                                            <p:strVal val="#ppt_x"/>
                                          </p:val>
                                        </p:tav>
                                        <p:tav tm="100000">
                                          <p:val>
                                            <p:strVal val="#ppt_x"/>
                                          </p:val>
                                        </p:tav>
                                      </p:tavLst>
                                    </p:anim>
                                    <p:anim calcmode="lin" valueType="num">
                                      <p:cBhvr>
                                        <p:cTn id="110" dur="1000" fill="hold"/>
                                        <p:tgtEl>
                                          <p:spTgt spid="90"/>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1000"/>
                                        <p:tgtEl>
                                          <p:spTgt spid="92"/>
                                        </p:tgtEl>
                                      </p:cBhvr>
                                    </p:animEffect>
                                    <p:anim calcmode="lin" valueType="num">
                                      <p:cBhvr>
                                        <p:cTn id="114" dur="1000" fill="hold"/>
                                        <p:tgtEl>
                                          <p:spTgt spid="92"/>
                                        </p:tgtEl>
                                        <p:attrNameLst>
                                          <p:attrName>ppt_x</p:attrName>
                                        </p:attrNameLst>
                                      </p:cBhvr>
                                      <p:tavLst>
                                        <p:tav tm="0">
                                          <p:val>
                                            <p:strVal val="#ppt_x"/>
                                          </p:val>
                                        </p:tav>
                                        <p:tav tm="100000">
                                          <p:val>
                                            <p:strVal val="#ppt_x"/>
                                          </p:val>
                                        </p:tav>
                                      </p:tavLst>
                                    </p:anim>
                                    <p:anim calcmode="lin" valueType="num">
                                      <p:cBhvr>
                                        <p:cTn id="115" dur="1000" fill="hold"/>
                                        <p:tgtEl>
                                          <p:spTgt spid="92"/>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79"/>
                                        </p:tgtEl>
                                        <p:attrNameLst>
                                          <p:attrName>style.visibility</p:attrName>
                                        </p:attrNameLst>
                                      </p:cBhvr>
                                      <p:to>
                                        <p:strVal val="visible"/>
                                      </p:to>
                                    </p:set>
                                    <p:animEffect transition="in" filter="fade">
                                      <p:cBhvr>
                                        <p:cTn id="118" dur="1000"/>
                                        <p:tgtEl>
                                          <p:spTgt spid="79"/>
                                        </p:tgtEl>
                                      </p:cBhvr>
                                    </p:animEffect>
                                    <p:anim calcmode="lin" valueType="num">
                                      <p:cBhvr>
                                        <p:cTn id="119" dur="1000" fill="hold"/>
                                        <p:tgtEl>
                                          <p:spTgt spid="79"/>
                                        </p:tgtEl>
                                        <p:attrNameLst>
                                          <p:attrName>ppt_x</p:attrName>
                                        </p:attrNameLst>
                                      </p:cBhvr>
                                      <p:tavLst>
                                        <p:tav tm="0">
                                          <p:val>
                                            <p:strVal val="#ppt_x"/>
                                          </p:val>
                                        </p:tav>
                                        <p:tav tm="100000">
                                          <p:val>
                                            <p:strVal val="#ppt_x"/>
                                          </p:val>
                                        </p:tav>
                                      </p:tavLst>
                                    </p:anim>
                                    <p:anim calcmode="lin" valueType="num">
                                      <p:cBhvr>
                                        <p:cTn id="12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2" presetClass="entr" presetSubtype="0" fill="hold" nodeType="clickEffect">
                                  <p:stCondLst>
                                    <p:cond delay="0"/>
                                  </p:stCondLst>
                                  <p:childTnLst>
                                    <p:set>
                                      <p:cBhvr>
                                        <p:cTn id="124" dur="1" fill="hold">
                                          <p:stCondLst>
                                            <p:cond delay="0"/>
                                          </p:stCondLst>
                                        </p:cTn>
                                        <p:tgtEl>
                                          <p:spTgt spid="93"/>
                                        </p:tgtEl>
                                        <p:attrNameLst>
                                          <p:attrName>style.visibility</p:attrName>
                                        </p:attrNameLst>
                                      </p:cBhvr>
                                      <p:to>
                                        <p:strVal val="visible"/>
                                      </p:to>
                                    </p:set>
                                    <p:animEffect transition="in" filter="fade">
                                      <p:cBhvr>
                                        <p:cTn id="125" dur="1000"/>
                                        <p:tgtEl>
                                          <p:spTgt spid="93"/>
                                        </p:tgtEl>
                                      </p:cBhvr>
                                    </p:animEffect>
                                    <p:anim calcmode="lin" valueType="num">
                                      <p:cBhvr>
                                        <p:cTn id="126" dur="1000" fill="hold"/>
                                        <p:tgtEl>
                                          <p:spTgt spid="93"/>
                                        </p:tgtEl>
                                        <p:attrNameLst>
                                          <p:attrName>ppt_x</p:attrName>
                                        </p:attrNameLst>
                                      </p:cBhvr>
                                      <p:tavLst>
                                        <p:tav tm="0">
                                          <p:val>
                                            <p:strVal val="#ppt_x"/>
                                          </p:val>
                                        </p:tav>
                                        <p:tav tm="100000">
                                          <p:val>
                                            <p:strVal val="#ppt_x"/>
                                          </p:val>
                                        </p:tav>
                                      </p:tavLst>
                                    </p:anim>
                                    <p:anim calcmode="lin" valueType="num">
                                      <p:cBhvr>
                                        <p:cTn id="127" dur="1000" fill="hold"/>
                                        <p:tgtEl>
                                          <p:spTgt spid="93"/>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Effect transition="in" filter="fade">
                                      <p:cBhvr>
                                        <p:cTn id="130" dur="1000"/>
                                        <p:tgtEl>
                                          <p:spTgt spid="80"/>
                                        </p:tgtEl>
                                      </p:cBhvr>
                                    </p:animEffect>
                                    <p:anim calcmode="lin" valueType="num">
                                      <p:cBhvr>
                                        <p:cTn id="131" dur="1000" fill="hold"/>
                                        <p:tgtEl>
                                          <p:spTgt spid="80"/>
                                        </p:tgtEl>
                                        <p:attrNameLst>
                                          <p:attrName>ppt_x</p:attrName>
                                        </p:attrNameLst>
                                      </p:cBhvr>
                                      <p:tavLst>
                                        <p:tav tm="0">
                                          <p:val>
                                            <p:strVal val="#ppt_x"/>
                                          </p:val>
                                        </p:tav>
                                        <p:tav tm="100000">
                                          <p:val>
                                            <p:strVal val="#ppt_x"/>
                                          </p:val>
                                        </p:tav>
                                      </p:tavLst>
                                    </p:anim>
                                    <p:anim calcmode="lin" valueType="num">
                                      <p:cBhvr>
                                        <p:cTn id="132" dur="1000" fill="hold"/>
                                        <p:tgtEl>
                                          <p:spTgt spid="80"/>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30"/>
                                        </p:tgtEl>
                                        <p:attrNameLst>
                                          <p:attrName>style.visibility</p:attrName>
                                        </p:attrNameLst>
                                      </p:cBhvr>
                                      <p:to>
                                        <p:strVal val="visible"/>
                                      </p:to>
                                    </p:set>
                                    <p:animEffect transition="in" filter="fade">
                                      <p:cBhvr>
                                        <p:cTn id="135" dur="1000"/>
                                        <p:tgtEl>
                                          <p:spTgt spid="30"/>
                                        </p:tgtEl>
                                      </p:cBhvr>
                                    </p:animEffect>
                                    <p:anim calcmode="lin" valueType="num">
                                      <p:cBhvr>
                                        <p:cTn id="136" dur="1000" fill="hold"/>
                                        <p:tgtEl>
                                          <p:spTgt spid="30"/>
                                        </p:tgtEl>
                                        <p:attrNameLst>
                                          <p:attrName>ppt_x</p:attrName>
                                        </p:attrNameLst>
                                      </p:cBhvr>
                                      <p:tavLst>
                                        <p:tav tm="0">
                                          <p:val>
                                            <p:strVal val="#ppt_x"/>
                                          </p:val>
                                        </p:tav>
                                        <p:tav tm="100000">
                                          <p:val>
                                            <p:strVal val="#ppt_x"/>
                                          </p:val>
                                        </p:tav>
                                      </p:tavLst>
                                    </p:anim>
                                    <p:anim calcmode="lin" valueType="num">
                                      <p:cBhvr>
                                        <p:cTn id="137" dur="1000" fill="hold"/>
                                        <p:tgtEl>
                                          <p:spTgt spid="30"/>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fade">
                                      <p:cBhvr>
                                        <p:cTn id="140" dur="1000"/>
                                        <p:tgtEl>
                                          <p:spTgt spid="31"/>
                                        </p:tgtEl>
                                      </p:cBhvr>
                                    </p:animEffect>
                                    <p:anim calcmode="lin" valueType="num">
                                      <p:cBhvr>
                                        <p:cTn id="141" dur="1000" fill="hold"/>
                                        <p:tgtEl>
                                          <p:spTgt spid="31"/>
                                        </p:tgtEl>
                                        <p:attrNameLst>
                                          <p:attrName>ppt_x</p:attrName>
                                        </p:attrNameLst>
                                      </p:cBhvr>
                                      <p:tavLst>
                                        <p:tav tm="0">
                                          <p:val>
                                            <p:strVal val="#ppt_x"/>
                                          </p:val>
                                        </p:tav>
                                        <p:tav tm="100000">
                                          <p:val>
                                            <p:strVal val="#ppt_x"/>
                                          </p:val>
                                        </p:tav>
                                      </p:tavLst>
                                    </p:anim>
                                    <p:anim calcmode="lin" valueType="num">
                                      <p:cBhvr>
                                        <p:cTn id="14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animBg="1"/>
      <p:bldP spid="74" grpId="0" animBg="1"/>
      <p:bldP spid="76" grpId="0" animBg="1"/>
      <p:bldP spid="77" grpId="0" animBg="1"/>
      <p:bldP spid="78" grpId="0" animBg="1"/>
      <p:bldP spid="79" grpId="0" animBg="1"/>
      <p:bldP spid="80" grpId="0" animBg="1"/>
      <p:bldP spid="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管理页面介绍</a:t>
            </a:r>
            <a:endParaRPr lang="zh-CN" altLang="en-US" dirty="0"/>
          </a:p>
        </p:txBody>
      </p:sp>
      <p:pic>
        <p:nvPicPr>
          <p:cNvPr id="1026"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017" y="764666"/>
            <a:ext cx="8986222" cy="2078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6438248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创建业务单元</a:t>
            </a:r>
            <a:endParaRPr lang="zh-CN" altLang="en-US" dirty="0"/>
          </a:p>
        </p:txBody>
      </p:sp>
      <p:pic>
        <p:nvPicPr>
          <p:cNvPr id="2050"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95536" y="1460933"/>
            <a:ext cx="7612656" cy="3372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683568" y="594023"/>
            <a:ext cx="6076950" cy="685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下箭头 1"/>
          <p:cNvSpPr/>
          <p:nvPr/>
        </p:nvSpPr>
        <p:spPr>
          <a:xfrm>
            <a:off x="4355976" y="1131590"/>
            <a:ext cx="154112" cy="32934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pic>
        <p:nvPicPr>
          <p:cNvPr id="7" name="Picture 3"/>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32" y="642924"/>
            <a:ext cx="9081592" cy="33474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9222578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15566"/>
            <a:ext cx="6480720" cy="3168352"/>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zh-CN" altLang="en-US" sz="2400" b="1" dirty="0" smtClean="0">
                <a:solidFill>
                  <a:srgbClr val="00B0F0"/>
                </a:solidFill>
                <a:latin typeface="微软雅黑" pitchFamily="34" charset="-122"/>
                <a:ea typeface="微软雅黑" pitchFamily="34" charset="-122"/>
              </a:rPr>
              <a:t>培训目标</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2400" b="1" dirty="0" smtClean="0">
                <a:solidFill>
                  <a:srgbClr val="00B0F0"/>
                </a:solidFill>
                <a:latin typeface="微软雅黑" pitchFamily="34" charset="-122"/>
                <a:ea typeface="微软雅黑" pitchFamily="34" charset="-122"/>
              </a:rPr>
              <a:t>开发环境</a:t>
            </a:r>
            <a:r>
              <a:rPr lang="zh-CN" altLang="en-US" sz="2400" b="1" dirty="0">
                <a:solidFill>
                  <a:srgbClr val="00B0F0"/>
                </a:solidFill>
                <a:latin typeface="微软雅黑" pitchFamily="34" charset="-122"/>
                <a:ea typeface="微软雅黑" pitchFamily="34" charset="-122"/>
              </a:rPr>
              <a:t>准备及配置</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平台介绍</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平台二次开发</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WEB</a:t>
            </a:r>
            <a:r>
              <a:rPr lang="zh-CN" altLang="en-US" sz="2400" b="1" dirty="0" smtClean="0">
                <a:solidFill>
                  <a:srgbClr val="00B0F0"/>
                </a:solidFill>
                <a:latin typeface="微软雅黑" pitchFamily="34" charset="-122"/>
                <a:ea typeface="微软雅黑" pitchFamily="34" charset="-122"/>
              </a:rPr>
              <a:t>平台方案部署</a:t>
            </a:r>
            <a:endParaRPr lang="en-US" altLang="zh-CN" sz="24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2400" b="1" dirty="0">
                <a:solidFill>
                  <a:srgbClr val="00B0F0"/>
                </a:solidFill>
                <a:latin typeface="微软雅黑" pitchFamily="34" charset="-122"/>
                <a:ea typeface="微软雅黑" pitchFamily="34" charset="-122"/>
              </a:rPr>
              <a:t>如何获取</a:t>
            </a:r>
            <a:r>
              <a:rPr lang="zh-CN" altLang="en-US" sz="2400" b="1" dirty="0" smtClean="0">
                <a:solidFill>
                  <a:srgbClr val="00B0F0"/>
                </a:solidFill>
                <a:latin typeface="微软雅黑" pitchFamily="34" charset="-122"/>
                <a:ea typeface="微软雅黑" pitchFamily="34" charset="-122"/>
              </a:rPr>
              <a:t>帮助</a:t>
            </a:r>
            <a:endParaRPr lang="en-US" altLang="zh-CN" sz="24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 xmlns:p14="http://schemas.microsoft.com/office/powerpoint/2010/main" val="20979189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列表页面配置</a:t>
            </a:r>
            <a:endParaRPr lang="zh-CN" altLang="en-US" dirty="0"/>
          </a:p>
        </p:txBody>
      </p:sp>
      <p:pic>
        <p:nvPicPr>
          <p:cNvPr id="409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0691" y="627534"/>
            <a:ext cx="9144000" cy="18529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111970" y="1457363"/>
            <a:ext cx="6848475" cy="3381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87859" y="1440595"/>
            <a:ext cx="8896696" cy="2476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0691" y="598959"/>
            <a:ext cx="9190780" cy="30988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944539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1000"/>
                                        <p:tgtEl>
                                          <p:spTgt spid="4100"/>
                                        </p:tgtEl>
                                      </p:cBhvr>
                                    </p:animEffect>
                                    <p:anim calcmode="lin" valueType="num">
                                      <p:cBhvr>
                                        <p:cTn id="8" dur="1000" fill="hold"/>
                                        <p:tgtEl>
                                          <p:spTgt spid="4100"/>
                                        </p:tgtEl>
                                        <p:attrNameLst>
                                          <p:attrName>ppt_x</p:attrName>
                                        </p:attrNameLst>
                                      </p:cBhvr>
                                      <p:tavLst>
                                        <p:tav tm="0">
                                          <p:val>
                                            <p:strVal val="#ppt_x"/>
                                          </p:val>
                                        </p:tav>
                                        <p:tav tm="100000">
                                          <p:val>
                                            <p:strVal val="#ppt_x"/>
                                          </p:val>
                                        </p:tav>
                                      </p:tavLst>
                                    </p:anim>
                                    <p:anim calcmode="lin" valueType="num">
                                      <p:cBhvr>
                                        <p:cTn id="9"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101"/>
                                        </p:tgtEl>
                                        <p:attrNameLst>
                                          <p:attrName>style.visibility</p:attrName>
                                        </p:attrNameLst>
                                      </p:cBhvr>
                                      <p:to>
                                        <p:strVal val="visible"/>
                                      </p:to>
                                    </p:set>
                                    <p:animEffect transition="in" filter="fade">
                                      <p:cBhvr>
                                        <p:cTn id="14" dur="1000"/>
                                        <p:tgtEl>
                                          <p:spTgt spid="4101"/>
                                        </p:tgtEl>
                                      </p:cBhvr>
                                    </p:animEffect>
                                    <p:anim calcmode="lin" valueType="num">
                                      <p:cBhvr>
                                        <p:cTn id="15" dur="1000" fill="hold"/>
                                        <p:tgtEl>
                                          <p:spTgt spid="4101"/>
                                        </p:tgtEl>
                                        <p:attrNameLst>
                                          <p:attrName>ppt_x</p:attrName>
                                        </p:attrNameLst>
                                      </p:cBhvr>
                                      <p:tavLst>
                                        <p:tav tm="0">
                                          <p:val>
                                            <p:strVal val="#ppt_x"/>
                                          </p:val>
                                        </p:tav>
                                        <p:tav tm="100000">
                                          <p:val>
                                            <p:strVal val="#ppt_x"/>
                                          </p:val>
                                        </p:tav>
                                      </p:tavLst>
                                    </p:anim>
                                    <p:anim calcmode="lin" valueType="num">
                                      <p:cBhvr>
                                        <p:cTn id="16"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102"/>
                                        </p:tgtEl>
                                        <p:attrNameLst>
                                          <p:attrName>style.visibility</p:attrName>
                                        </p:attrNameLst>
                                      </p:cBhvr>
                                      <p:to>
                                        <p:strVal val="visible"/>
                                      </p:to>
                                    </p:set>
                                    <p:animEffect transition="in" filter="fade">
                                      <p:cBhvr>
                                        <p:cTn id="21" dur="1000"/>
                                        <p:tgtEl>
                                          <p:spTgt spid="4102"/>
                                        </p:tgtEl>
                                      </p:cBhvr>
                                    </p:animEffect>
                                    <p:anim calcmode="lin" valueType="num">
                                      <p:cBhvr>
                                        <p:cTn id="22" dur="1000" fill="hold"/>
                                        <p:tgtEl>
                                          <p:spTgt spid="4102"/>
                                        </p:tgtEl>
                                        <p:attrNameLst>
                                          <p:attrName>ppt_x</p:attrName>
                                        </p:attrNameLst>
                                      </p:cBhvr>
                                      <p:tavLst>
                                        <p:tav tm="0">
                                          <p:val>
                                            <p:strVal val="#ppt_x"/>
                                          </p:val>
                                        </p:tav>
                                        <p:tav tm="100000">
                                          <p:val>
                                            <p:strVal val="#ppt_x"/>
                                          </p:val>
                                        </p:tav>
                                      </p:tavLst>
                                    </p:anim>
                                    <p:anim calcmode="lin" valueType="num">
                                      <p:cBhvr>
                                        <p:cTn id="23"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编辑页面配置</a:t>
            </a:r>
            <a:endParaRPr lang="zh-CN" altLang="en-US" dirty="0"/>
          </a:p>
        </p:txBody>
      </p:sp>
      <p:pic>
        <p:nvPicPr>
          <p:cNvPr id="5123"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650" y="604676"/>
            <a:ext cx="9173862" cy="38392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36512" y="627534"/>
            <a:ext cx="9223378" cy="36168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4477074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fade">
                                      <p:cBhvr>
                                        <p:cTn id="7" dur="1000"/>
                                        <p:tgtEl>
                                          <p:spTgt spid="5124"/>
                                        </p:tgtEl>
                                      </p:cBhvr>
                                    </p:animEffect>
                                    <p:anim calcmode="lin" valueType="num">
                                      <p:cBhvr>
                                        <p:cTn id="8" dur="1000" fill="hold"/>
                                        <p:tgtEl>
                                          <p:spTgt spid="5124"/>
                                        </p:tgtEl>
                                        <p:attrNameLst>
                                          <p:attrName>ppt_x</p:attrName>
                                        </p:attrNameLst>
                                      </p:cBhvr>
                                      <p:tavLst>
                                        <p:tav tm="0">
                                          <p:val>
                                            <p:strVal val="#ppt_x"/>
                                          </p:val>
                                        </p:tav>
                                        <p:tav tm="100000">
                                          <p:val>
                                            <p:strVal val="#ppt_x"/>
                                          </p:val>
                                        </p:tav>
                                      </p:tavLst>
                                    </p:anim>
                                    <p:anim calcmode="lin" valueType="num">
                                      <p:cBhvr>
                                        <p:cTn id="9"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a:xfrm>
            <a:off x="323528" y="573528"/>
            <a:ext cx="8334920" cy="4212468"/>
          </a:xfrm>
          <a:prstGeom prst="rect">
            <a:avLst/>
          </a:prstGeom>
        </p:spPr>
        <p:txBody>
          <a:bodyPr>
            <a:normAutofit/>
          </a:bodyPr>
          <a:lstStyle/>
          <a:p>
            <a:pPr marL="342900" marR="0" lvl="0" indent="-342900" algn="l" defTabSz="457200" rtl="0" eaLnBrk="1" fontAlgn="base" latinLnBrk="0" hangingPunct="1">
              <a:lnSpc>
                <a:spcPct val="100000"/>
              </a:lnSpc>
              <a:spcBef>
                <a:spcPts val="800"/>
              </a:spcBef>
              <a:spcAft>
                <a:spcPct val="0"/>
              </a:spcAft>
              <a:buClrTx/>
              <a:buSzTx/>
              <a:tabLst/>
              <a:defRPr/>
            </a:pPr>
            <a:endParaRPr kumimoji="1" lang="zh-CN" altLang="en-US" sz="2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cs"/>
            </a:endParaRPr>
          </a:p>
        </p:txBody>
      </p:sp>
      <p:sp>
        <p:nvSpPr>
          <p:cNvPr id="32770" name="Rectangle 2"/>
          <p:cNvSpPr>
            <a:spLocks noGrp="1" noChangeArrowheads="1"/>
          </p:cNvSpPr>
          <p:nvPr>
            <p:ph type="title" idx="4294967295"/>
          </p:nvPr>
        </p:nvSpPr>
        <p:spPr/>
        <p:txBody>
          <a:bodyPr/>
          <a:lstStyle/>
          <a:p>
            <a:pPr>
              <a:defRPr/>
            </a:pPr>
            <a:r>
              <a:rPr lang="en-US" altLang="zh-CN" dirty="0"/>
              <a:t>WEB</a:t>
            </a:r>
            <a:r>
              <a:rPr lang="zh-CN" altLang="en-US" dirty="0"/>
              <a:t>平台二次开发</a:t>
            </a:r>
            <a:r>
              <a:rPr lang="en-US" altLang="zh-CN" dirty="0" smtClean="0"/>
              <a:t>—</a:t>
            </a:r>
            <a:r>
              <a:rPr lang="zh-CN" altLang="en-US" dirty="0"/>
              <a:t>扩展</a:t>
            </a:r>
            <a:r>
              <a:rPr lang="zh-CN" altLang="en-US" dirty="0" smtClean="0"/>
              <a:t>开发</a:t>
            </a:r>
            <a:endParaRPr lang="zh-CN" altLang="en-US" dirty="0"/>
          </a:p>
        </p:txBody>
      </p:sp>
      <p:sp>
        <p:nvSpPr>
          <p:cNvPr id="67" name="Rectangle 42"/>
          <p:cNvSpPr>
            <a:spLocks noChangeArrowheads="1"/>
          </p:cNvSpPr>
          <p:nvPr/>
        </p:nvSpPr>
        <p:spPr bwMode="auto">
          <a:xfrm>
            <a:off x="3707908" y="735546"/>
            <a:ext cx="1296143" cy="270030"/>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Arial" pitchFamily="34" charset="0"/>
                <a:ea typeface="宋体" pitchFamily="2" charset="-122"/>
              </a:rPr>
              <a:t>导入业务单元</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68" name="Rectangle 43"/>
          <p:cNvSpPr>
            <a:spLocks noChangeArrowheads="1"/>
          </p:cNvSpPr>
          <p:nvPr/>
        </p:nvSpPr>
        <p:spPr bwMode="auto">
          <a:xfrm>
            <a:off x="4499996" y="1221600"/>
            <a:ext cx="1224135" cy="324036"/>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扩展页面</a:t>
            </a:r>
          </a:p>
        </p:txBody>
      </p:sp>
      <p:sp>
        <p:nvSpPr>
          <p:cNvPr id="69" name="Rectangle 44"/>
          <p:cNvSpPr>
            <a:spLocks noChangeArrowheads="1"/>
          </p:cNvSpPr>
          <p:nvPr/>
        </p:nvSpPr>
        <p:spPr bwMode="auto">
          <a:xfrm>
            <a:off x="3779912" y="1746385"/>
            <a:ext cx="1134686" cy="266069"/>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页面配置</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0" name="Rectangle 45"/>
          <p:cNvSpPr>
            <a:spLocks noChangeArrowheads="1"/>
          </p:cNvSpPr>
          <p:nvPr/>
        </p:nvSpPr>
        <p:spPr bwMode="auto">
          <a:xfrm>
            <a:off x="1221484" y="2247714"/>
            <a:ext cx="1211463"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新增字段，拖放字段以及组件</a:t>
            </a:r>
          </a:p>
        </p:txBody>
      </p:sp>
      <p:sp>
        <p:nvSpPr>
          <p:cNvPr id="71" name="Rectangle 46"/>
          <p:cNvSpPr>
            <a:spLocks noChangeArrowheads="1"/>
          </p:cNvSpPr>
          <p:nvPr/>
        </p:nvSpPr>
        <p:spPr bwMode="auto">
          <a:xfrm>
            <a:off x="2593082" y="2247714"/>
            <a:ext cx="1157858"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调整布局</a:t>
            </a:r>
          </a:p>
        </p:txBody>
      </p:sp>
      <p:sp>
        <p:nvSpPr>
          <p:cNvPr id="72" name="Rectangle 47"/>
          <p:cNvSpPr>
            <a:spLocks noChangeArrowheads="1"/>
          </p:cNvSpPr>
          <p:nvPr/>
        </p:nvSpPr>
        <p:spPr bwMode="auto">
          <a:xfrm>
            <a:off x="3779912" y="2247714"/>
            <a:ext cx="1134686" cy="33258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smtClean="0">
                <a:latin typeface="Calibri" pitchFamily="34" charset="0"/>
                <a:ea typeface="宋体" pitchFamily="2" charset="-122"/>
              </a:rPr>
              <a:t>设置控件属性</a:t>
            </a:r>
          </a:p>
        </p:txBody>
      </p:sp>
      <p:sp>
        <p:nvSpPr>
          <p:cNvPr id="73" name="Rectangle 48"/>
          <p:cNvSpPr>
            <a:spLocks noChangeArrowheads="1"/>
          </p:cNvSpPr>
          <p:nvPr/>
        </p:nvSpPr>
        <p:spPr bwMode="auto">
          <a:xfrm>
            <a:off x="5069584" y="2247714"/>
            <a:ext cx="1050649"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配置功能</a:t>
            </a:r>
          </a:p>
        </p:txBody>
      </p:sp>
      <p:sp>
        <p:nvSpPr>
          <p:cNvPr id="74" name="Rectangle 49"/>
          <p:cNvSpPr>
            <a:spLocks noChangeArrowheads="1"/>
          </p:cNvSpPr>
          <p:nvPr/>
        </p:nvSpPr>
        <p:spPr bwMode="auto">
          <a:xfrm>
            <a:off x="6355457" y="2247714"/>
            <a:ext cx="1232904" cy="33258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a:latin typeface="Calibri" pitchFamily="34" charset="0"/>
                <a:ea typeface="宋体" pitchFamily="2" charset="-122"/>
              </a:rPr>
              <a:t>配置</a:t>
            </a:r>
            <a:r>
              <a:rPr lang="zh-CN" altLang="en-US" sz="1000" dirty="0" smtClean="0">
                <a:latin typeface="Calibri" pitchFamily="34" charset="0"/>
                <a:ea typeface="宋体" pitchFamily="2" charset="-122"/>
              </a:rPr>
              <a:t>事件</a:t>
            </a:r>
          </a:p>
        </p:txBody>
      </p:sp>
      <p:sp>
        <p:nvSpPr>
          <p:cNvPr id="76" name="Rectangle 51"/>
          <p:cNvSpPr>
            <a:spLocks noChangeArrowheads="1"/>
          </p:cNvSpPr>
          <p:nvPr/>
        </p:nvSpPr>
        <p:spPr bwMode="auto">
          <a:xfrm>
            <a:off x="3707904" y="2845742"/>
            <a:ext cx="1296144" cy="26606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000" b="0" i="0" u="none" strike="noStrike" cap="none" normalizeH="0" baseline="0" dirty="0" smtClean="0">
                <a:ln>
                  <a:noFill/>
                </a:ln>
                <a:solidFill>
                  <a:schemeClr val="tx1"/>
                </a:solidFill>
                <a:effectLst/>
                <a:latin typeface="Calibri" pitchFamily="34" charset="0"/>
                <a:ea typeface="宋体" pitchFamily="2" charset="-122"/>
              </a:rPr>
              <a:t>代码编写</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sp>
        <p:nvSpPr>
          <p:cNvPr id="77" name="Rectangle 52"/>
          <p:cNvSpPr>
            <a:spLocks noChangeArrowheads="1"/>
          </p:cNvSpPr>
          <p:nvPr/>
        </p:nvSpPr>
        <p:spPr bwMode="auto">
          <a:xfrm>
            <a:off x="1158235" y="3457661"/>
            <a:ext cx="1640299" cy="37729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编写事件响应的</a:t>
            </a:r>
            <a:r>
              <a:rPr lang="en-US" altLang="zh-CN" sz="1000" dirty="0" smtClean="0">
                <a:latin typeface="Calibri" pitchFamily="34" charset="0"/>
                <a:ea typeface="宋体" pitchFamily="2" charset="-122"/>
              </a:rPr>
              <a:t>Handler</a:t>
            </a:r>
          </a:p>
          <a:p>
            <a:pPr algn="ctr"/>
            <a:r>
              <a:rPr lang="zh-CN" altLang="en-US" sz="1000" dirty="0" smtClean="0">
                <a:latin typeface="Calibri" pitchFamily="34" charset="0"/>
                <a:ea typeface="宋体" pitchFamily="2" charset="-122"/>
              </a:rPr>
              <a:t>（</a:t>
            </a:r>
            <a:r>
              <a:rPr lang="en-US" altLang="zh-CN" sz="1000" dirty="0" smtClean="0">
                <a:latin typeface="Calibri" pitchFamily="34" charset="0"/>
                <a:ea typeface="宋体" pitchFamily="2" charset="-122"/>
              </a:rPr>
              <a:t>Rhino</a:t>
            </a:r>
            <a:r>
              <a:rPr lang="zh-CN" altLang="en-US" sz="1000" dirty="0" smtClean="0">
                <a:latin typeface="Calibri" pitchFamily="34" charset="0"/>
                <a:ea typeface="宋体" pitchFamily="2" charset="-122"/>
              </a:rPr>
              <a:t>）</a:t>
            </a:r>
          </a:p>
        </p:txBody>
      </p:sp>
      <p:sp>
        <p:nvSpPr>
          <p:cNvPr id="78" name="Rectangle 53"/>
          <p:cNvSpPr>
            <a:spLocks noChangeArrowheads="1"/>
          </p:cNvSpPr>
          <p:nvPr/>
        </p:nvSpPr>
        <p:spPr bwMode="auto">
          <a:xfrm>
            <a:off x="3534497" y="3435847"/>
            <a:ext cx="1630416"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js</a:t>
            </a:r>
            <a:r>
              <a:rPr lang="zh-CN" altLang="en-US" sz="1000" dirty="0" smtClean="0">
                <a:latin typeface="Calibri" pitchFamily="34" charset="0"/>
                <a:ea typeface="宋体" pitchFamily="2" charset="-122"/>
              </a:rPr>
              <a:t>文件中发布的空方法中添加代码</a:t>
            </a:r>
          </a:p>
        </p:txBody>
      </p:sp>
      <p:sp>
        <p:nvSpPr>
          <p:cNvPr id="79" name="Rectangle 54"/>
          <p:cNvSpPr>
            <a:spLocks noChangeArrowheads="1"/>
          </p:cNvSpPr>
          <p:nvPr/>
        </p:nvSpPr>
        <p:spPr bwMode="auto">
          <a:xfrm>
            <a:off x="6113812" y="3435847"/>
            <a:ext cx="1554532" cy="3991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在</a:t>
            </a:r>
            <a:r>
              <a:rPr lang="en-US" altLang="zh-CN" sz="1000" dirty="0" smtClean="0">
                <a:latin typeface="Calibri" pitchFamily="34" charset="0"/>
                <a:ea typeface="宋体" pitchFamily="2" charset="-122"/>
              </a:rPr>
              <a:t>css</a:t>
            </a:r>
            <a:r>
              <a:rPr lang="zh-CN" altLang="en-US" sz="1000" dirty="0" smtClean="0">
                <a:latin typeface="Calibri" pitchFamily="34" charset="0"/>
                <a:ea typeface="宋体" pitchFamily="2" charset="-122"/>
              </a:rPr>
              <a:t>文件中维护调整当前页面样式</a:t>
            </a:r>
          </a:p>
        </p:txBody>
      </p:sp>
      <p:sp>
        <p:nvSpPr>
          <p:cNvPr id="80" name="Rectangle 55"/>
          <p:cNvSpPr>
            <a:spLocks noChangeArrowheads="1"/>
          </p:cNvSpPr>
          <p:nvPr/>
        </p:nvSpPr>
        <p:spPr bwMode="auto">
          <a:xfrm>
            <a:off x="3516190" y="4022904"/>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直接预览并调试测试</a:t>
            </a:r>
          </a:p>
        </p:txBody>
      </p:sp>
      <p:cxnSp>
        <p:nvCxnSpPr>
          <p:cNvPr id="81" name="直接箭头连接符 80"/>
          <p:cNvCxnSpPr>
            <a:stCxn id="67" idx="2"/>
            <a:endCxn id="68" idx="0"/>
          </p:cNvCxnSpPr>
          <p:nvPr/>
        </p:nvCxnSpPr>
        <p:spPr>
          <a:xfrm>
            <a:off x="4355977" y="1005576"/>
            <a:ext cx="756084"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直接箭头连接符 81"/>
          <p:cNvCxnSpPr>
            <a:stCxn id="68" idx="2"/>
            <a:endCxn id="69" idx="0"/>
          </p:cNvCxnSpPr>
          <p:nvPr/>
        </p:nvCxnSpPr>
        <p:spPr>
          <a:xfrm flipH="1">
            <a:off x="4347255" y="1545636"/>
            <a:ext cx="764806"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69" idx="2"/>
            <a:endCxn id="72" idx="0"/>
          </p:cNvCxnSpPr>
          <p:nvPr/>
        </p:nvCxnSpPr>
        <p:spPr>
          <a:xfrm>
            <a:off x="4347255" y="2012452"/>
            <a:ext cx="0" cy="2352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直接箭头连接符 83"/>
          <p:cNvCxnSpPr>
            <a:stCxn id="69" idx="1"/>
            <a:endCxn id="70" idx="0"/>
          </p:cNvCxnSpPr>
          <p:nvPr/>
        </p:nvCxnSpPr>
        <p:spPr>
          <a:xfrm flipH="1">
            <a:off x="1827216" y="1879419"/>
            <a:ext cx="1952699"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直接箭头连接符 84"/>
          <p:cNvCxnSpPr>
            <a:endCxn id="71" idx="0"/>
          </p:cNvCxnSpPr>
          <p:nvPr/>
        </p:nvCxnSpPr>
        <p:spPr>
          <a:xfrm flipH="1">
            <a:off x="3172011" y="2040240"/>
            <a:ext cx="823925"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直接箭头连接符 85"/>
          <p:cNvCxnSpPr>
            <a:endCxn id="73" idx="0"/>
          </p:cNvCxnSpPr>
          <p:nvPr/>
        </p:nvCxnSpPr>
        <p:spPr>
          <a:xfrm>
            <a:off x="4644008" y="2040240"/>
            <a:ext cx="950898" cy="2074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7" name="直接箭头连接符 86"/>
          <p:cNvCxnSpPr>
            <a:stCxn id="69" idx="3"/>
            <a:endCxn id="74" idx="0"/>
          </p:cNvCxnSpPr>
          <p:nvPr/>
        </p:nvCxnSpPr>
        <p:spPr>
          <a:xfrm>
            <a:off x="4914601" y="1879419"/>
            <a:ext cx="2057311" cy="3682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9" name="直接箭头连接符 88"/>
          <p:cNvCxnSpPr>
            <a:stCxn id="72" idx="2"/>
            <a:endCxn id="76" idx="0"/>
          </p:cNvCxnSpPr>
          <p:nvPr/>
        </p:nvCxnSpPr>
        <p:spPr>
          <a:xfrm>
            <a:off x="4347258" y="2580301"/>
            <a:ext cx="8721" cy="2654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2"/>
          </p:cNvCxnSpPr>
          <p:nvPr/>
        </p:nvCxnSpPr>
        <p:spPr>
          <a:xfrm flipH="1">
            <a:off x="4349706" y="3111810"/>
            <a:ext cx="6270" cy="3240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直接箭头连接符 90"/>
          <p:cNvCxnSpPr>
            <a:stCxn id="76" idx="1"/>
            <a:endCxn id="77" idx="0"/>
          </p:cNvCxnSpPr>
          <p:nvPr/>
        </p:nvCxnSpPr>
        <p:spPr>
          <a:xfrm flipH="1">
            <a:off x="1978382" y="2978777"/>
            <a:ext cx="1729522" cy="47888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76" idx="3"/>
            <a:endCxn id="79" idx="0"/>
          </p:cNvCxnSpPr>
          <p:nvPr/>
        </p:nvCxnSpPr>
        <p:spPr>
          <a:xfrm>
            <a:off x="5004048" y="2978776"/>
            <a:ext cx="1887030" cy="4570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直接箭头连接符 92"/>
          <p:cNvCxnSpPr>
            <a:stCxn id="78" idx="2"/>
            <a:endCxn id="80" idx="0"/>
          </p:cNvCxnSpPr>
          <p:nvPr/>
        </p:nvCxnSpPr>
        <p:spPr>
          <a:xfrm>
            <a:off x="4349705" y="3834952"/>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44"/>
          <p:cNvSpPr>
            <a:spLocks noChangeArrowheads="1"/>
          </p:cNvSpPr>
          <p:nvPr/>
        </p:nvSpPr>
        <p:spPr bwMode="auto">
          <a:xfrm>
            <a:off x="3059832" y="1221600"/>
            <a:ext cx="1134686" cy="324036"/>
          </a:xfrm>
          <a:prstGeom prst="rect">
            <a:avLst/>
          </a:prstGeom>
          <a:solidFill>
            <a:srgbClr val="92D050"/>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000" dirty="0" smtClean="0">
                <a:solidFill>
                  <a:schemeClr val="tx1"/>
                </a:solidFill>
                <a:latin typeface="Calibri" pitchFamily="34" charset="0"/>
                <a:ea typeface="宋体" pitchFamily="2" charset="-122"/>
              </a:rPr>
              <a:t>新建页面</a:t>
            </a:r>
            <a:endParaRPr kumimoji="0" lang="zh-CN" sz="1000" b="0" i="0" u="none" strike="noStrike" cap="none" normalizeH="0" baseline="0" dirty="0" smtClean="0">
              <a:ln>
                <a:noFill/>
              </a:ln>
              <a:solidFill>
                <a:schemeClr val="tx1"/>
              </a:solidFill>
              <a:effectLst/>
              <a:latin typeface="Arial" pitchFamily="34" charset="0"/>
              <a:ea typeface="宋体" pitchFamily="2" charset="-122"/>
            </a:endParaRPr>
          </a:p>
        </p:txBody>
      </p:sp>
      <p:cxnSp>
        <p:nvCxnSpPr>
          <p:cNvPr id="4" name="直接箭头连接符 3"/>
          <p:cNvCxnSpPr>
            <a:stCxn id="67" idx="2"/>
            <a:endCxn id="30" idx="0"/>
          </p:cNvCxnSpPr>
          <p:nvPr/>
        </p:nvCxnSpPr>
        <p:spPr>
          <a:xfrm flipH="1">
            <a:off x="3627175" y="1005576"/>
            <a:ext cx="728802"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直接箭头连接符 5"/>
          <p:cNvCxnSpPr>
            <a:stCxn id="30" idx="2"/>
            <a:endCxn id="69" idx="0"/>
          </p:cNvCxnSpPr>
          <p:nvPr/>
        </p:nvCxnSpPr>
        <p:spPr>
          <a:xfrm>
            <a:off x="3627175" y="1545636"/>
            <a:ext cx="720080" cy="2007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直接箭头连接符 38"/>
          <p:cNvCxnSpPr/>
          <p:nvPr/>
        </p:nvCxnSpPr>
        <p:spPr>
          <a:xfrm>
            <a:off x="4368050" y="4339525"/>
            <a:ext cx="2716" cy="1879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Rectangle 55"/>
          <p:cNvSpPr>
            <a:spLocks noChangeArrowheads="1"/>
          </p:cNvSpPr>
          <p:nvPr/>
        </p:nvSpPr>
        <p:spPr bwMode="auto">
          <a:xfrm>
            <a:off x="3547610" y="4541901"/>
            <a:ext cx="1672462" cy="298102"/>
          </a:xfrm>
          <a:prstGeom prst="rect">
            <a:avLst/>
          </a:prstGeom>
          <a:solidFill>
            <a:srgbClr val="92D050"/>
          </a:solidFill>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algn="ctr"/>
            <a:r>
              <a:rPr lang="zh-CN" altLang="en-US" sz="1000" dirty="0" smtClean="0">
                <a:latin typeface="Calibri" pitchFamily="34" charset="0"/>
                <a:ea typeface="宋体" pitchFamily="2" charset="-122"/>
              </a:rPr>
              <a:t>方案启用</a:t>
            </a:r>
          </a:p>
        </p:txBody>
      </p:sp>
    </p:spTree>
    <p:extLst>
      <p:ext uri="{BB962C8B-B14F-4D97-AF65-F5344CB8AC3E}">
        <p14:creationId xmlns="" xmlns:p14="http://schemas.microsoft.com/office/powerpoint/2010/main" val="8268958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fade">
                                      <p:cBhvr>
                                        <p:cTn id="12" dur="1000"/>
                                        <p:tgtEl>
                                          <p:spTgt spid="81"/>
                                        </p:tgtEl>
                                      </p:cBhvr>
                                    </p:animEffect>
                                    <p:anim calcmode="lin" valueType="num">
                                      <p:cBhvr>
                                        <p:cTn id="13" dur="1000" fill="hold"/>
                                        <p:tgtEl>
                                          <p:spTgt spid="81"/>
                                        </p:tgtEl>
                                        <p:attrNameLst>
                                          <p:attrName>ppt_x</p:attrName>
                                        </p:attrNameLst>
                                      </p:cBhvr>
                                      <p:tavLst>
                                        <p:tav tm="0">
                                          <p:val>
                                            <p:strVal val="#ppt_x"/>
                                          </p:val>
                                        </p:tav>
                                        <p:tav tm="100000">
                                          <p:val>
                                            <p:strVal val="#ppt_x"/>
                                          </p:val>
                                        </p:tav>
                                      </p:tavLst>
                                    </p:anim>
                                    <p:anim calcmode="lin" valueType="num">
                                      <p:cBhvr>
                                        <p:cTn id="14" dur="1000" fill="hold"/>
                                        <p:tgtEl>
                                          <p:spTgt spid="8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1000"/>
                                        <p:tgtEl>
                                          <p:spTgt spid="68"/>
                                        </p:tgtEl>
                                      </p:cBhvr>
                                    </p:animEffect>
                                    <p:anim calcmode="lin" valueType="num">
                                      <p:cBhvr>
                                        <p:cTn id="23" dur="1000" fill="hold"/>
                                        <p:tgtEl>
                                          <p:spTgt spid="68"/>
                                        </p:tgtEl>
                                        <p:attrNameLst>
                                          <p:attrName>ppt_x</p:attrName>
                                        </p:attrNameLst>
                                      </p:cBhvr>
                                      <p:tavLst>
                                        <p:tav tm="0">
                                          <p:val>
                                            <p:strVal val="#ppt_x"/>
                                          </p:val>
                                        </p:tav>
                                        <p:tav tm="100000">
                                          <p:val>
                                            <p:strVal val="#ppt_x"/>
                                          </p:val>
                                        </p:tav>
                                      </p:tavLst>
                                    </p:anim>
                                    <p:anim calcmode="lin" valueType="num">
                                      <p:cBhvr>
                                        <p:cTn id="24"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fade">
                                      <p:cBhvr>
                                        <p:cTn id="29" dur="1000"/>
                                        <p:tgtEl>
                                          <p:spTgt spid="82"/>
                                        </p:tgtEl>
                                      </p:cBhvr>
                                    </p:animEffect>
                                    <p:anim calcmode="lin" valueType="num">
                                      <p:cBhvr>
                                        <p:cTn id="30" dur="1000" fill="hold"/>
                                        <p:tgtEl>
                                          <p:spTgt spid="82"/>
                                        </p:tgtEl>
                                        <p:attrNameLst>
                                          <p:attrName>ppt_x</p:attrName>
                                        </p:attrNameLst>
                                      </p:cBhvr>
                                      <p:tavLst>
                                        <p:tav tm="0">
                                          <p:val>
                                            <p:strVal val="#ppt_x"/>
                                          </p:val>
                                        </p:tav>
                                        <p:tav tm="100000">
                                          <p:val>
                                            <p:strVal val="#ppt_x"/>
                                          </p:val>
                                        </p:tav>
                                      </p:tavLst>
                                    </p:anim>
                                    <p:anim calcmode="lin" valueType="num">
                                      <p:cBhvr>
                                        <p:cTn id="31" dur="1000" fill="hold"/>
                                        <p:tgtEl>
                                          <p:spTgt spid="8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1000"/>
                                        <p:tgtEl>
                                          <p:spTgt spid="69"/>
                                        </p:tgtEl>
                                      </p:cBhvr>
                                    </p:animEffect>
                                    <p:anim calcmode="lin" valueType="num">
                                      <p:cBhvr>
                                        <p:cTn id="40" dur="1000" fill="hold"/>
                                        <p:tgtEl>
                                          <p:spTgt spid="69"/>
                                        </p:tgtEl>
                                        <p:attrNameLst>
                                          <p:attrName>ppt_x</p:attrName>
                                        </p:attrNameLst>
                                      </p:cBhvr>
                                      <p:tavLst>
                                        <p:tav tm="0">
                                          <p:val>
                                            <p:strVal val="#ppt_x"/>
                                          </p:val>
                                        </p:tav>
                                        <p:tav tm="100000">
                                          <p:val>
                                            <p:strVal val="#ppt_x"/>
                                          </p:val>
                                        </p:tav>
                                      </p:tavLst>
                                    </p:anim>
                                    <p:anim calcmode="lin" valueType="num">
                                      <p:cBhvr>
                                        <p:cTn id="41" dur="1000" fill="hold"/>
                                        <p:tgtEl>
                                          <p:spTgt spid="69"/>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1000"/>
                                        <p:tgtEl>
                                          <p:spTgt spid="84"/>
                                        </p:tgtEl>
                                      </p:cBhvr>
                                    </p:animEffect>
                                    <p:anim calcmode="lin" valueType="num">
                                      <p:cBhvr>
                                        <p:cTn id="45" dur="1000" fill="hold"/>
                                        <p:tgtEl>
                                          <p:spTgt spid="84"/>
                                        </p:tgtEl>
                                        <p:attrNameLst>
                                          <p:attrName>ppt_x</p:attrName>
                                        </p:attrNameLst>
                                      </p:cBhvr>
                                      <p:tavLst>
                                        <p:tav tm="0">
                                          <p:val>
                                            <p:strVal val="#ppt_x"/>
                                          </p:val>
                                        </p:tav>
                                        <p:tav tm="100000">
                                          <p:val>
                                            <p:strVal val="#ppt_x"/>
                                          </p:val>
                                        </p:tav>
                                      </p:tavLst>
                                    </p:anim>
                                    <p:anim calcmode="lin" valueType="num">
                                      <p:cBhvr>
                                        <p:cTn id="46" dur="1000" fill="hold"/>
                                        <p:tgtEl>
                                          <p:spTgt spid="8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1000"/>
                                        <p:tgtEl>
                                          <p:spTgt spid="70"/>
                                        </p:tgtEl>
                                      </p:cBhvr>
                                    </p:animEffect>
                                    <p:anim calcmode="lin" valueType="num">
                                      <p:cBhvr>
                                        <p:cTn id="50" dur="1000" fill="hold"/>
                                        <p:tgtEl>
                                          <p:spTgt spid="70"/>
                                        </p:tgtEl>
                                        <p:attrNameLst>
                                          <p:attrName>ppt_x</p:attrName>
                                        </p:attrNameLst>
                                      </p:cBhvr>
                                      <p:tavLst>
                                        <p:tav tm="0">
                                          <p:val>
                                            <p:strVal val="#ppt_x"/>
                                          </p:val>
                                        </p:tav>
                                        <p:tav tm="100000">
                                          <p:val>
                                            <p:strVal val="#ppt_x"/>
                                          </p:val>
                                        </p:tav>
                                      </p:tavLst>
                                    </p:anim>
                                    <p:anim calcmode="lin" valueType="num">
                                      <p:cBhvr>
                                        <p:cTn id="51" dur="1000" fill="hold"/>
                                        <p:tgtEl>
                                          <p:spTgt spid="7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85"/>
                                        </p:tgtEl>
                                        <p:attrNameLst>
                                          <p:attrName>style.visibility</p:attrName>
                                        </p:attrNameLst>
                                      </p:cBhvr>
                                      <p:to>
                                        <p:strVal val="visible"/>
                                      </p:to>
                                    </p:set>
                                    <p:animEffect transition="in" filter="fade">
                                      <p:cBhvr>
                                        <p:cTn id="54" dur="1000"/>
                                        <p:tgtEl>
                                          <p:spTgt spid="85"/>
                                        </p:tgtEl>
                                      </p:cBhvr>
                                    </p:animEffect>
                                    <p:anim calcmode="lin" valueType="num">
                                      <p:cBhvr>
                                        <p:cTn id="55" dur="1000" fill="hold"/>
                                        <p:tgtEl>
                                          <p:spTgt spid="85"/>
                                        </p:tgtEl>
                                        <p:attrNameLst>
                                          <p:attrName>ppt_x</p:attrName>
                                        </p:attrNameLst>
                                      </p:cBhvr>
                                      <p:tavLst>
                                        <p:tav tm="0">
                                          <p:val>
                                            <p:strVal val="#ppt_x"/>
                                          </p:val>
                                        </p:tav>
                                        <p:tav tm="100000">
                                          <p:val>
                                            <p:strVal val="#ppt_x"/>
                                          </p:val>
                                        </p:tav>
                                      </p:tavLst>
                                    </p:anim>
                                    <p:anim calcmode="lin" valueType="num">
                                      <p:cBhvr>
                                        <p:cTn id="56" dur="1000" fill="hold"/>
                                        <p:tgtEl>
                                          <p:spTgt spid="8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1000"/>
                                        <p:tgtEl>
                                          <p:spTgt spid="71"/>
                                        </p:tgtEl>
                                      </p:cBhvr>
                                    </p:animEffect>
                                    <p:anim calcmode="lin" valueType="num">
                                      <p:cBhvr>
                                        <p:cTn id="60" dur="1000" fill="hold"/>
                                        <p:tgtEl>
                                          <p:spTgt spid="71"/>
                                        </p:tgtEl>
                                        <p:attrNameLst>
                                          <p:attrName>ppt_x</p:attrName>
                                        </p:attrNameLst>
                                      </p:cBhvr>
                                      <p:tavLst>
                                        <p:tav tm="0">
                                          <p:val>
                                            <p:strVal val="#ppt_x"/>
                                          </p:val>
                                        </p:tav>
                                        <p:tav tm="100000">
                                          <p:val>
                                            <p:strVal val="#ppt_x"/>
                                          </p:val>
                                        </p:tav>
                                      </p:tavLst>
                                    </p:anim>
                                    <p:anim calcmode="lin" valueType="num">
                                      <p:cBhvr>
                                        <p:cTn id="61" dur="1000" fill="hold"/>
                                        <p:tgtEl>
                                          <p:spTgt spid="7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fade">
                                      <p:cBhvr>
                                        <p:cTn id="64" dur="1000"/>
                                        <p:tgtEl>
                                          <p:spTgt spid="72"/>
                                        </p:tgtEl>
                                      </p:cBhvr>
                                    </p:animEffect>
                                    <p:anim calcmode="lin" valueType="num">
                                      <p:cBhvr>
                                        <p:cTn id="65" dur="1000" fill="hold"/>
                                        <p:tgtEl>
                                          <p:spTgt spid="72"/>
                                        </p:tgtEl>
                                        <p:attrNameLst>
                                          <p:attrName>ppt_x</p:attrName>
                                        </p:attrNameLst>
                                      </p:cBhvr>
                                      <p:tavLst>
                                        <p:tav tm="0">
                                          <p:val>
                                            <p:strVal val="#ppt_x"/>
                                          </p:val>
                                        </p:tav>
                                        <p:tav tm="100000">
                                          <p:val>
                                            <p:strVal val="#ppt_x"/>
                                          </p:val>
                                        </p:tav>
                                      </p:tavLst>
                                    </p:anim>
                                    <p:anim calcmode="lin" valueType="num">
                                      <p:cBhvr>
                                        <p:cTn id="66" dur="1000" fill="hold"/>
                                        <p:tgtEl>
                                          <p:spTgt spid="72"/>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fade">
                                      <p:cBhvr>
                                        <p:cTn id="69" dur="1000"/>
                                        <p:tgtEl>
                                          <p:spTgt spid="83"/>
                                        </p:tgtEl>
                                      </p:cBhvr>
                                    </p:animEffect>
                                    <p:anim calcmode="lin" valueType="num">
                                      <p:cBhvr>
                                        <p:cTn id="70" dur="1000" fill="hold"/>
                                        <p:tgtEl>
                                          <p:spTgt spid="83"/>
                                        </p:tgtEl>
                                        <p:attrNameLst>
                                          <p:attrName>ppt_x</p:attrName>
                                        </p:attrNameLst>
                                      </p:cBhvr>
                                      <p:tavLst>
                                        <p:tav tm="0">
                                          <p:val>
                                            <p:strVal val="#ppt_x"/>
                                          </p:val>
                                        </p:tav>
                                        <p:tav tm="100000">
                                          <p:val>
                                            <p:strVal val="#ppt_x"/>
                                          </p:val>
                                        </p:tav>
                                      </p:tavLst>
                                    </p:anim>
                                    <p:anim calcmode="lin" valueType="num">
                                      <p:cBhvr>
                                        <p:cTn id="71" dur="1000" fill="hold"/>
                                        <p:tgtEl>
                                          <p:spTgt spid="83"/>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73"/>
                                        </p:tgtEl>
                                        <p:attrNameLst>
                                          <p:attrName>style.visibility</p:attrName>
                                        </p:attrNameLst>
                                      </p:cBhvr>
                                      <p:to>
                                        <p:strVal val="visible"/>
                                      </p:to>
                                    </p:set>
                                    <p:animEffect transition="in" filter="fade">
                                      <p:cBhvr>
                                        <p:cTn id="79" dur="1000"/>
                                        <p:tgtEl>
                                          <p:spTgt spid="73"/>
                                        </p:tgtEl>
                                      </p:cBhvr>
                                    </p:animEffect>
                                    <p:anim calcmode="lin" valueType="num">
                                      <p:cBhvr>
                                        <p:cTn id="80" dur="1000" fill="hold"/>
                                        <p:tgtEl>
                                          <p:spTgt spid="73"/>
                                        </p:tgtEl>
                                        <p:attrNameLst>
                                          <p:attrName>ppt_x</p:attrName>
                                        </p:attrNameLst>
                                      </p:cBhvr>
                                      <p:tavLst>
                                        <p:tav tm="0">
                                          <p:val>
                                            <p:strVal val="#ppt_x"/>
                                          </p:val>
                                        </p:tav>
                                        <p:tav tm="100000">
                                          <p:val>
                                            <p:strVal val="#ppt_x"/>
                                          </p:val>
                                        </p:tav>
                                      </p:tavLst>
                                    </p:anim>
                                    <p:anim calcmode="lin" valueType="num">
                                      <p:cBhvr>
                                        <p:cTn id="81" dur="1000" fill="hold"/>
                                        <p:tgtEl>
                                          <p:spTgt spid="73"/>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fade">
                                      <p:cBhvr>
                                        <p:cTn id="84" dur="1000"/>
                                        <p:tgtEl>
                                          <p:spTgt spid="87"/>
                                        </p:tgtEl>
                                      </p:cBhvr>
                                    </p:animEffect>
                                    <p:anim calcmode="lin" valueType="num">
                                      <p:cBhvr>
                                        <p:cTn id="85" dur="1000" fill="hold"/>
                                        <p:tgtEl>
                                          <p:spTgt spid="87"/>
                                        </p:tgtEl>
                                        <p:attrNameLst>
                                          <p:attrName>ppt_x</p:attrName>
                                        </p:attrNameLst>
                                      </p:cBhvr>
                                      <p:tavLst>
                                        <p:tav tm="0">
                                          <p:val>
                                            <p:strVal val="#ppt_x"/>
                                          </p:val>
                                        </p:tav>
                                        <p:tav tm="100000">
                                          <p:val>
                                            <p:strVal val="#ppt_x"/>
                                          </p:val>
                                        </p:tav>
                                      </p:tavLst>
                                    </p:anim>
                                    <p:anim calcmode="lin" valueType="num">
                                      <p:cBhvr>
                                        <p:cTn id="86" dur="1000" fill="hold"/>
                                        <p:tgtEl>
                                          <p:spTgt spid="87"/>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fade">
                                      <p:cBhvr>
                                        <p:cTn id="89" dur="1000"/>
                                        <p:tgtEl>
                                          <p:spTgt spid="74"/>
                                        </p:tgtEl>
                                      </p:cBhvr>
                                    </p:animEffect>
                                    <p:anim calcmode="lin" valueType="num">
                                      <p:cBhvr>
                                        <p:cTn id="90" dur="1000" fill="hold"/>
                                        <p:tgtEl>
                                          <p:spTgt spid="74"/>
                                        </p:tgtEl>
                                        <p:attrNameLst>
                                          <p:attrName>ppt_x</p:attrName>
                                        </p:attrNameLst>
                                      </p:cBhvr>
                                      <p:tavLst>
                                        <p:tav tm="0">
                                          <p:val>
                                            <p:strVal val="#ppt_x"/>
                                          </p:val>
                                        </p:tav>
                                        <p:tav tm="100000">
                                          <p:val>
                                            <p:strVal val="#ppt_x"/>
                                          </p:val>
                                        </p:tav>
                                      </p:tavLst>
                                    </p:anim>
                                    <p:anim calcmode="lin" valueType="num">
                                      <p:cBhvr>
                                        <p:cTn id="91"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nodeType="clickEffect">
                                  <p:stCondLst>
                                    <p:cond delay="0"/>
                                  </p:stCondLst>
                                  <p:childTnLst>
                                    <p:set>
                                      <p:cBhvr>
                                        <p:cTn id="95" dur="1" fill="hold">
                                          <p:stCondLst>
                                            <p:cond delay="0"/>
                                          </p:stCondLst>
                                        </p:cTn>
                                        <p:tgtEl>
                                          <p:spTgt spid="89"/>
                                        </p:tgtEl>
                                        <p:attrNameLst>
                                          <p:attrName>style.visibility</p:attrName>
                                        </p:attrNameLst>
                                      </p:cBhvr>
                                      <p:to>
                                        <p:strVal val="visible"/>
                                      </p:to>
                                    </p:set>
                                    <p:animEffect transition="in" filter="fade">
                                      <p:cBhvr>
                                        <p:cTn id="96" dur="1000"/>
                                        <p:tgtEl>
                                          <p:spTgt spid="89"/>
                                        </p:tgtEl>
                                      </p:cBhvr>
                                    </p:animEffect>
                                    <p:anim calcmode="lin" valueType="num">
                                      <p:cBhvr>
                                        <p:cTn id="97" dur="1000" fill="hold"/>
                                        <p:tgtEl>
                                          <p:spTgt spid="89"/>
                                        </p:tgtEl>
                                        <p:attrNameLst>
                                          <p:attrName>ppt_x</p:attrName>
                                        </p:attrNameLst>
                                      </p:cBhvr>
                                      <p:tavLst>
                                        <p:tav tm="0">
                                          <p:val>
                                            <p:strVal val="#ppt_x"/>
                                          </p:val>
                                        </p:tav>
                                        <p:tav tm="100000">
                                          <p:val>
                                            <p:strVal val="#ppt_x"/>
                                          </p:val>
                                        </p:tav>
                                      </p:tavLst>
                                    </p:anim>
                                    <p:anim calcmode="lin" valueType="num">
                                      <p:cBhvr>
                                        <p:cTn id="98" dur="1000" fill="hold"/>
                                        <p:tgtEl>
                                          <p:spTgt spid="8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fade">
                                      <p:cBhvr>
                                        <p:cTn id="101" dur="1000"/>
                                        <p:tgtEl>
                                          <p:spTgt spid="76"/>
                                        </p:tgtEl>
                                      </p:cBhvr>
                                    </p:animEffect>
                                    <p:anim calcmode="lin" valueType="num">
                                      <p:cBhvr>
                                        <p:cTn id="102" dur="1000" fill="hold"/>
                                        <p:tgtEl>
                                          <p:spTgt spid="76"/>
                                        </p:tgtEl>
                                        <p:attrNameLst>
                                          <p:attrName>ppt_x</p:attrName>
                                        </p:attrNameLst>
                                      </p:cBhvr>
                                      <p:tavLst>
                                        <p:tav tm="0">
                                          <p:val>
                                            <p:strVal val="#ppt_x"/>
                                          </p:val>
                                        </p:tav>
                                        <p:tav tm="100000">
                                          <p:val>
                                            <p:strVal val="#ppt_x"/>
                                          </p:val>
                                        </p:tav>
                                      </p:tavLst>
                                    </p:anim>
                                    <p:anim calcmode="lin" valueType="num">
                                      <p:cBhvr>
                                        <p:cTn id="103" dur="1000" fill="hold"/>
                                        <p:tgtEl>
                                          <p:spTgt spid="7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91"/>
                                        </p:tgtEl>
                                        <p:attrNameLst>
                                          <p:attrName>style.visibility</p:attrName>
                                        </p:attrNameLst>
                                      </p:cBhvr>
                                      <p:to>
                                        <p:strVal val="visible"/>
                                      </p:to>
                                    </p:set>
                                    <p:animEffect transition="in" filter="fade">
                                      <p:cBhvr>
                                        <p:cTn id="106" dur="1000"/>
                                        <p:tgtEl>
                                          <p:spTgt spid="91"/>
                                        </p:tgtEl>
                                      </p:cBhvr>
                                    </p:animEffect>
                                    <p:anim calcmode="lin" valueType="num">
                                      <p:cBhvr>
                                        <p:cTn id="107" dur="1000" fill="hold"/>
                                        <p:tgtEl>
                                          <p:spTgt spid="91"/>
                                        </p:tgtEl>
                                        <p:attrNameLst>
                                          <p:attrName>ppt_x</p:attrName>
                                        </p:attrNameLst>
                                      </p:cBhvr>
                                      <p:tavLst>
                                        <p:tav tm="0">
                                          <p:val>
                                            <p:strVal val="#ppt_x"/>
                                          </p:val>
                                        </p:tav>
                                        <p:tav tm="100000">
                                          <p:val>
                                            <p:strVal val="#ppt_x"/>
                                          </p:val>
                                        </p:tav>
                                      </p:tavLst>
                                    </p:anim>
                                    <p:anim calcmode="lin" valueType="num">
                                      <p:cBhvr>
                                        <p:cTn id="108" dur="1000" fill="hold"/>
                                        <p:tgtEl>
                                          <p:spTgt spid="9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fade">
                                      <p:cBhvr>
                                        <p:cTn id="111" dur="1000"/>
                                        <p:tgtEl>
                                          <p:spTgt spid="77"/>
                                        </p:tgtEl>
                                      </p:cBhvr>
                                    </p:animEffect>
                                    <p:anim calcmode="lin" valueType="num">
                                      <p:cBhvr>
                                        <p:cTn id="112" dur="1000" fill="hold"/>
                                        <p:tgtEl>
                                          <p:spTgt spid="77"/>
                                        </p:tgtEl>
                                        <p:attrNameLst>
                                          <p:attrName>ppt_x</p:attrName>
                                        </p:attrNameLst>
                                      </p:cBhvr>
                                      <p:tavLst>
                                        <p:tav tm="0">
                                          <p:val>
                                            <p:strVal val="#ppt_x"/>
                                          </p:val>
                                        </p:tav>
                                        <p:tav tm="100000">
                                          <p:val>
                                            <p:strVal val="#ppt_x"/>
                                          </p:val>
                                        </p:tav>
                                      </p:tavLst>
                                    </p:anim>
                                    <p:anim calcmode="lin" valueType="num">
                                      <p:cBhvr>
                                        <p:cTn id="113"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nodeType="clickEffect">
                                  <p:stCondLst>
                                    <p:cond delay="0"/>
                                  </p:stCondLst>
                                  <p:childTnLst>
                                    <p:set>
                                      <p:cBhvr>
                                        <p:cTn id="117" dur="1" fill="hold">
                                          <p:stCondLst>
                                            <p:cond delay="0"/>
                                          </p:stCondLst>
                                        </p:cTn>
                                        <p:tgtEl>
                                          <p:spTgt spid="93"/>
                                        </p:tgtEl>
                                        <p:attrNameLst>
                                          <p:attrName>style.visibility</p:attrName>
                                        </p:attrNameLst>
                                      </p:cBhvr>
                                      <p:to>
                                        <p:strVal val="visible"/>
                                      </p:to>
                                    </p:set>
                                    <p:animEffect transition="in" filter="fade">
                                      <p:cBhvr>
                                        <p:cTn id="118" dur="1000"/>
                                        <p:tgtEl>
                                          <p:spTgt spid="93"/>
                                        </p:tgtEl>
                                      </p:cBhvr>
                                    </p:animEffect>
                                    <p:anim calcmode="lin" valueType="num">
                                      <p:cBhvr>
                                        <p:cTn id="119" dur="1000" fill="hold"/>
                                        <p:tgtEl>
                                          <p:spTgt spid="93"/>
                                        </p:tgtEl>
                                        <p:attrNameLst>
                                          <p:attrName>ppt_x</p:attrName>
                                        </p:attrNameLst>
                                      </p:cBhvr>
                                      <p:tavLst>
                                        <p:tav tm="0">
                                          <p:val>
                                            <p:strVal val="#ppt_x"/>
                                          </p:val>
                                        </p:tav>
                                        <p:tav tm="100000">
                                          <p:val>
                                            <p:strVal val="#ppt_x"/>
                                          </p:val>
                                        </p:tav>
                                      </p:tavLst>
                                    </p:anim>
                                    <p:anim calcmode="lin" valueType="num">
                                      <p:cBhvr>
                                        <p:cTn id="120" dur="1000" fill="hold"/>
                                        <p:tgtEl>
                                          <p:spTgt spid="9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78"/>
                                        </p:tgtEl>
                                        <p:attrNameLst>
                                          <p:attrName>style.visibility</p:attrName>
                                        </p:attrNameLst>
                                      </p:cBhvr>
                                      <p:to>
                                        <p:strVal val="visible"/>
                                      </p:to>
                                    </p:set>
                                    <p:animEffect transition="in" filter="fade">
                                      <p:cBhvr>
                                        <p:cTn id="123" dur="1000"/>
                                        <p:tgtEl>
                                          <p:spTgt spid="78"/>
                                        </p:tgtEl>
                                      </p:cBhvr>
                                    </p:animEffect>
                                    <p:anim calcmode="lin" valueType="num">
                                      <p:cBhvr>
                                        <p:cTn id="124" dur="1000" fill="hold"/>
                                        <p:tgtEl>
                                          <p:spTgt spid="78"/>
                                        </p:tgtEl>
                                        <p:attrNameLst>
                                          <p:attrName>ppt_x</p:attrName>
                                        </p:attrNameLst>
                                      </p:cBhvr>
                                      <p:tavLst>
                                        <p:tav tm="0">
                                          <p:val>
                                            <p:strVal val="#ppt_x"/>
                                          </p:val>
                                        </p:tav>
                                        <p:tav tm="100000">
                                          <p:val>
                                            <p:strVal val="#ppt_x"/>
                                          </p:val>
                                        </p:tav>
                                      </p:tavLst>
                                    </p:anim>
                                    <p:anim calcmode="lin" valueType="num">
                                      <p:cBhvr>
                                        <p:cTn id="125" dur="1000" fill="hold"/>
                                        <p:tgtEl>
                                          <p:spTgt spid="78"/>
                                        </p:tgtEl>
                                        <p:attrNameLst>
                                          <p:attrName>ppt_y</p:attrName>
                                        </p:attrNameLst>
                                      </p:cBhvr>
                                      <p:tavLst>
                                        <p:tav tm="0">
                                          <p:val>
                                            <p:strVal val="#ppt_y+.1"/>
                                          </p:val>
                                        </p:tav>
                                        <p:tav tm="100000">
                                          <p:val>
                                            <p:strVal val="#ppt_y"/>
                                          </p:val>
                                        </p:tav>
                                      </p:tavLst>
                                    </p:anim>
                                  </p:childTnLst>
                                </p:cTn>
                              </p:par>
                              <p:par>
                                <p:cTn id="126" presetID="42" presetClass="entr" presetSubtype="0" fill="hold" nodeType="withEffect">
                                  <p:stCondLst>
                                    <p:cond delay="0"/>
                                  </p:stCondLst>
                                  <p:childTnLst>
                                    <p:set>
                                      <p:cBhvr>
                                        <p:cTn id="127" dur="1" fill="hold">
                                          <p:stCondLst>
                                            <p:cond delay="0"/>
                                          </p:stCondLst>
                                        </p:cTn>
                                        <p:tgtEl>
                                          <p:spTgt spid="90"/>
                                        </p:tgtEl>
                                        <p:attrNameLst>
                                          <p:attrName>style.visibility</p:attrName>
                                        </p:attrNameLst>
                                      </p:cBhvr>
                                      <p:to>
                                        <p:strVal val="visible"/>
                                      </p:to>
                                    </p:set>
                                    <p:animEffect transition="in" filter="fade">
                                      <p:cBhvr>
                                        <p:cTn id="128" dur="1000"/>
                                        <p:tgtEl>
                                          <p:spTgt spid="90"/>
                                        </p:tgtEl>
                                      </p:cBhvr>
                                    </p:animEffect>
                                    <p:anim calcmode="lin" valueType="num">
                                      <p:cBhvr>
                                        <p:cTn id="129" dur="1000" fill="hold"/>
                                        <p:tgtEl>
                                          <p:spTgt spid="90"/>
                                        </p:tgtEl>
                                        <p:attrNameLst>
                                          <p:attrName>ppt_x</p:attrName>
                                        </p:attrNameLst>
                                      </p:cBhvr>
                                      <p:tavLst>
                                        <p:tav tm="0">
                                          <p:val>
                                            <p:strVal val="#ppt_x"/>
                                          </p:val>
                                        </p:tav>
                                        <p:tav tm="100000">
                                          <p:val>
                                            <p:strVal val="#ppt_x"/>
                                          </p:val>
                                        </p:tav>
                                      </p:tavLst>
                                    </p:anim>
                                    <p:anim calcmode="lin" valueType="num">
                                      <p:cBhvr>
                                        <p:cTn id="130" dur="1000" fill="hold"/>
                                        <p:tgtEl>
                                          <p:spTgt spid="90"/>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92"/>
                                        </p:tgtEl>
                                        <p:attrNameLst>
                                          <p:attrName>style.visibility</p:attrName>
                                        </p:attrNameLst>
                                      </p:cBhvr>
                                      <p:to>
                                        <p:strVal val="visible"/>
                                      </p:to>
                                    </p:set>
                                    <p:animEffect transition="in" filter="fade">
                                      <p:cBhvr>
                                        <p:cTn id="133" dur="1000"/>
                                        <p:tgtEl>
                                          <p:spTgt spid="92"/>
                                        </p:tgtEl>
                                      </p:cBhvr>
                                    </p:animEffect>
                                    <p:anim calcmode="lin" valueType="num">
                                      <p:cBhvr>
                                        <p:cTn id="134" dur="1000" fill="hold"/>
                                        <p:tgtEl>
                                          <p:spTgt spid="92"/>
                                        </p:tgtEl>
                                        <p:attrNameLst>
                                          <p:attrName>ppt_x</p:attrName>
                                        </p:attrNameLst>
                                      </p:cBhvr>
                                      <p:tavLst>
                                        <p:tav tm="0">
                                          <p:val>
                                            <p:strVal val="#ppt_x"/>
                                          </p:val>
                                        </p:tav>
                                        <p:tav tm="100000">
                                          <p:val>
                                            <p:strVal val="#ppt_x"/>
                                          </p:val>
                                        </p:tav>
                                      </p:tavLst>
                                    </p:anim>
                                    <p:anim calcmode="lin" valueType="num">
                                      <p:cBhvr>
                                        <p:cTn id="135" dur="1000" fill="hold"/>
                                        <p:tgtEl>
                                          <p:spTgt spid="92"/>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fade">
                                      <p:cBhvr>
                                        <p:cTn id="138" dur="1000"/>
                                        <p:tgtEl>
                                          <p:spTgt spid="79"/>
                                        </p:tgtEl>
                                      </p:cBhvr>
                                    </p:animEffect>
                                    <p:anim calcmode="lin" valueType="num">
                                      <p:cBhvr>
                                        <p:cTn id="139" dur="1000" fill="hold"/>
                                        <p:tgtEl>
                                          <p:spTgt spid="79"/>
                                        </p:tgtEl>
                                        <p:attrNameLst>
                                          <p:attrName>ppt_x</p:attrName>
                                        </p:attrNameLst>
                                      </p:cBhvr>
                                      <p:tavLst>
                                        <p:tav tm="0">
                                          <p:val>
                                            <p:strVal val="#ppt_x"/>
                                          </p:val>
                                        </p:tav>
                                        <p:tav tm="100000">
                                          <p:val>
                                            <p:strVal val="#ppt_x"/>
                                          </p:val>
                                        </p:tav>
                                      </p:tavLst>
                                    </p:anim>
                                    <p:anim calcmode="lin" valueType="num">
                                      <p:cBhvr>
                                        <p:cTn id="140" dur="1000" fill="hold"/>
                                        <p:tgtEl>
                                          <p:spTgt spid="79"/>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Effect transition="in" filter="fade">
                                      <p:cBhvr>
                                        <p:cTn id="143" dur="1000"/>
                                        <p:tgtEl>
                                          <p:spTgt spid="80"/>
                                        </p:tgtEl>
                                      </p:cBhvr>
                                    </p:animEffect>
                                    <p:anim calcmode="lin" valueType="num">
                                      <p:cBhvr>
                                        <p:cTn id="144" dur="1000" fill="hold"/>
                                        <p:tgtEl>
                                          <p:spTgt spid="80"/>
                                        </p:tgtEl>
                                        <p:attrNameLst>
                                          <p:attrName>ppt_x</p:attrName>
                                        </p:attrNameLst>
                                      </p:cBhvr>
                                      <p:tavLst>
                                        <p:tav tm="0">
                                          <p:val>
                                            <p:strVal val="#ppt_x"/>
                                          </p:val>
                                        </p:tav>
                                        <p:tav tm="100000">
                                          <p:val>
                                            <p:strVal val="#ppt_x"/>
                                          </p:val>
                                        </p:tav>
                                      </p:tavLst>
                                    </p:anim>
                                    <p:anim calcmode="lin" valueType="num">
                                      <p:cBhvr>
                                        <p:cTn id="145" dur="1000" fill="hold"/>
                                        <p:tgtEl>
                                          <p:spTgt spid="80"/>
                                        </p:tgtEl>
                                        <p:attrNameLst>
                                          <p:attrName>ppt_y</p:attrName>
                                        </p:attrNameLst>
                                      </p:cBhvr>
                                      <p:tavLst>
                                        <p:tav tm="0">
                                          <p:val>
                                            <p:strVal val="#ppt_y+.1"/>
                                          </p:val>
                                        </p:tav>
                                        <p:tav tm="100000">
                                          <p:val>
                                            <p:strVal val="#ppt_y"/>
                                          </p:val>
                                        </p:tav>
                                      </p:tavLst>
                                    </p:anim>
                                  </p:childTnLst>
                                </p:cTn>
                              </p:par>
                              <p:par>
                                <p:cTn id="146" presetID="42" presetClass="entr" presetSubtype="0" fill="hold" nodeType="withEffect">
                                  <p:stCondLst>
                                    <p:cond delay="0"/>
                                  </p:stCondLst>
                                  <p:childTnLst>
                                    <p:set>
                                      <p:cBhvr>
                                        <p:cTn id="147" dur="1" fill="hold">
                                          <p:stCondLst>
                                            <p:cond delay="0"/>
                                          </p:stCondLst>
                                        </p:cTn>
                                        <p:tgtEl>
                                          <p:spTgt spid="39"/>
                                        </p:tgtEl>
                                        <p:attrNameLst>
                                          <p:attrName>style.visibility</p:attrName>
                                        </p:attrNameLst>
                                      </p:cBhvr>
                                      <p:to>
                                        <p:strVal val="visible"/>
                                      </p:to>
                                    </p:set>
                                    <p:animEffect transition="in" filter="fade">
                                      <p:cBhvr>
                                        <p:cTn id="148" dur="1000"/>
                                        <p:tgtEl>
                                          <p:spTgt spid="39"/>
                                        </p:tgtEl>
                                      </p:cBhvr>
                                    </p:animEffect>
                                    <p:anim calcmode="lin" valueType="num">
                                      <p:cBhvr>
                                        <p:cTn id="149" dur="1000" fill="hold"/>
                                        <p:tgtEl>
                                          <p:spTgt spid="39"/>
                                        </p:tgtEl>
                                        <p:attrNameLst>
                                          <p:attrName>ppt_x</p:attrName>
                                        </p:attrNameLst>
                                      </p:cBhvr>
                                      <p:tavLst>
                                        <p:tav tm="0">
                                          <p:val>
                                            <p:strVal val="#ppt_x"/>
                                          </p:val>
                                        </p:tav>
                                        <p:tav tm="100000">
                                          <p:val>
                                            <p:strVal val="#ppt_x"/>
                                          </p:val>
                                        </p:tav>
                                      </p:tavLst>
                                    </p:anim>
                                    <p:anim calcmode="lin" valueType="num">
                                      <p:cBhvr>
                                        <p:cTn id="150" dur="1000" fill="hold"/>
                                        <p:tgtEl>
                                          <p:spTgt spid="39"/>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40"/>
                                        </p:tgtEl>
                                        <p:attrNameLst>
                                          <p:attrName>style.visibility</p:attrName>
                                        </p:attrNameLst>
                                      </p:cBhvr>
                                      <p:to>
                                        <p:strVal val="visible"/>
                                      </p:to>
                                    </p:set>
                                    <p:animEffect transition="in" filter="fade">
                                      <p:cBhvr>
                                        <p:cTn id="153" dur="1000"/>
                                        <p:tgtEl>
                                          <p:spTgt spid="40"/>
                                        </p:tgtEl>
                                      </p:cBhvr>
                                    </p:animEffect>
                                    <p:anim calcmode="lin" valueType="num">
                                      <p:cBhvr>
                                        <p:cTn id="154" dur="1000" fill="hold"/>
                                        <p:tgtEl>
                                          <p:spTgt spid="40"/>
                                        </p:tgtEl>
                                        <p:attrNameLst>
                                          <p:attrName>ppt_x</p:attrName>
                                        </p:attrNameLst>
                                      </p:cBhvr>
                                      <p:tavLst>
                                        <p:tav tm="0">
                                          <p:val>
                                            <p:strVal val="#ppt_x"/>
                                          </p:val>
                                        </p:tav>
                                        <p:tav tm="100000">
                                          <p:val>
                                            <p:strVal val="#ppt_x"/>
                                          </p:val>
                                        </p:tav>
                                      </p:tavLst>
                                    </p:anim>
                                    <p:anim calcmode="lin" valueType="num">
                                      <p:cBhvr>
                                        <p:cTn id="15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animBg="1"/>
      <p:bldP spid="74" grpId="0" animBg="1"/>
      <p:bldP spid="76" grpId="0" animBg="1"/>
      <p:bldP spid="77" grpId="0" animBg="1"/>
      <p:bldP spid="78" grpId="0" animBg="1"/>
      <p:bldP spid="79" grpId="0" animBg="1"/>
      <p:bldP spid="80" grpId="0" animBg="1"/>
      <p:bldP spid="30"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导</a:t>
            </a:r>
            <a:r>
              <a:rPr lang="zh-CN" altLang="en-US" dirty="0"/>
              <a:t>入</a:t>
            </a:r>
            <a:r>
              <a:rPr lang="zh-CN" altLang="en-US" dirty="0" smtClean="0"/>
              <a:t>业务单元</a:t>
            </a:r>
            <a:endParaRPr lang="zh-CN" altLang="en-US" dirty="0"/>
          </a:p>
        </p:txBody>
      </p:sp>
      <p:pic>
        <p:nvPicPr>
          <p:cNvPr id="5"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4355976" y="589484"/>
            <a:ext cx="2880320" cy="43849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34280" y="1059582"/>
            <a:ext cx="3465612" cy="5667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右箭头 6"/>
          <p:cNvSpPr/>
          <p:nvPr/>
        </p:nvSpPr>
        <p:spPr>
          <a:xfrm>
            <a:off x="2915816" y="1475402"/>
            <a:ext cx="1080120" cy="30176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42603470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管理页面介绍</a:t>
            </a:r>
            <a:endParaRPr lang="zh-CN" altLang="en-US" dirty="0"/>
          </a:p>
        </p:txBody>
      </p:sp>
      <p:pic>
        <p:nvPicPr>
          <p:cNvPr id="5" name="Picture 4"/>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9017" y="764666"/>
            <a:ext cx="8640960" cy="42076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0938118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列表页面配置</a:t>
            </a:r>
            <a:endParaRPr lang="zh-CN" altLang="en-US" dirty="0"/>
          </a:p>
        </p:txBody>
      </p:sp>
      <p:pic>
        <p:nvPicPr>
          <p:cNvPr id="6146"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3562" y="627534"/>
            <a:ext cx="9084942" cy="29572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35496" y="627534"/>
            <a:ext cx="9011362" cy="30744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11492" y="1851670"/>
            <a:ext cx="9169020" cy="25994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35496" y="597806"/>
            <a:ext cx="9073008" cy="4134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24690708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1000"/>
                                        <p:tgtEl>
                                          <p:spTgt spid="6147"/>
                                        </p:tgtEl>
                                      </p:cBhvr>
                                    </p:animEffect>
                                    <p:anim calcmode="lin" valueType="num">
                                      <p:cBhvr>
                                        <p:cTn id="8" dur="1000" fill="hold"/>
                                        <p:tgtEl>
                                          <p:spTgt spid="6147"/>
                                        </p:tgtEl>
                                        <p:attrNameLst>
                                          <p:attrName>ppt_x</p:attrName>
                                        </p:attrNameLst>
                                      </p:cBhvr>
                                      <p:tavLst>
                                        <p:tav tm="0">
                                          <p:val>
                                            <p:strVal val="#ppt_x"/>
                                          </p:val>
                                        </p:tav>
                                        <p:tav tm="100000">
                                          <p:val>
                                            <p:strVal val="#ppt_x"/>
                                          </p:val>
                                        </p:tav>
                                      </p:tavLst>
                                    </p:anim>
                                    <p:anim calcmode="lin" valueType="num">
                                      <p:cBhvr>
                                        <p:cTn id="9"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48"/>
                                        </p:tgtEl>
                                        <p:attrNameLst>
                                          <p:attrName>style.visibility</p:attrName>
                                        </p:attrNameLst>
                                      </p:cBhvr>
                                      <p:to>
                                        <p:strVal val="visible"/>
                                      </p:to>
                                    </p:set>
                                    <p:animEffect transition="in" filter="fade">
                                      <p:cBhvr>
                                        <p:cTn id="14" dur="1000"/>
                                        <p:tgtEl>
                                          <p:spTgt spid="6148"/>
                                        </p:tgtEl>
                                      </p:cBhvr>
                                    </p:animEffect>
                                    <p:anim calcmode="lin" valueType="num">
                                      <p:cBhvr>
                                        <p:cTn id="15" dur="1000" fill="hold"/>
                                        <p:tgtEl>
                                          <p:spTgt spid="6148"/>
                                        </p:tgtEl>
                                        <p:attrNameLst>
                                          <p:attrName>ppt_x</p:attrName>
                                        </p:attrNameLst>
                                      </p:cBhvr>
                                      <p:tavLst>
                                        <p:tav tm="0">
                                          <p:val>
                                            <p:strVal val="#ppt_x"/>
                                          </p:val>
                                        </p:tav>
                                        <p:tav tm="100000">
                                          <p:val>
                                            <p:strVal val="#ppt_x"/>
                                          </p:val>
                                        </p:tav>
                                      </p:tavLst>
                                    </p:anim>
                                    <p:anim calcmode="lin" valueType="num">
                                      <p:cBhvr>
                                        <p:cTn id="16" dur="1000" fill="hold"/>
                                        <p:tgtEl>
                                          <p:spTgt spid="614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149"/>
                                        </p:tgtEl>
                                        <p:attrNameLst>
                                          <p:attrName>style.visibility</p:attrName>
                                        </p:attrNameLst>
                                      </p:cBhvr>
                                      <p:to>
                                        <p:strVal val="visible"/>
                                      </p:to>
                                    </p:set>
                                    <p:animEffect transition="in" filter="fade">
                                      <p:cBhvr>
                                        <p:cTn id="21" dur="1000"/>
                                        <p:tgtEl>
                                          <p:spTgt spid="6149"/>
                                        </p:tgtEl>
                                      </p:cBhvr>
                                    </p:animEffect>
                                    <p:anim calcmode="lin" valueType="num">
                                      <p:cBhvr>
                                        <p:cTn id="22" dur="1000" fill="hold"/>
                                        <p:tgtEl>
                                          <p:spTgt spid="6149"/>
                                        </p:tgtEl>
                                        <p:attrNameLst>
                                          <p:attrName>ppt_x</p:attrName>
                                        </p:attrNameLst>
                                      </p:cBhvr>
                                      <p:tavLst>
                                        <p:tav tm="0">
                                          <p:val>
                                            <p:strVal val="#ppt_x"/>
                                          </p:val>
                                        </p:tav>
                                        <p:tav tm="100000">
                                          <p:val>
                                            <p:strVal val="#ppt_x"/>
                                          </p:val>
                                        </p:tav>
                                      </p:tavLst>
                                    </p:anim>
                                    <p:anim calcmode="lin" valueType="num">
                                      <p:cBhvr>
                                        <p:cTn id="23" dur="1000" fill="hold"/>
                                        <p:tgtEl>
                                          <p:spTgt spid="61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编辑页面配置</a:t>
            </a:r>
            <a:endParaRPr lang="zh-CN" altLang="en-US" dirty="0"/>
          </a:p>
        </p:txBody>
      </p:sp>
      <p:pic>
        <p:nvPicPr>
          <p:cNvPr id="7170"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07504" y="702802"/>
            <a:ext cx="8872934" cy="41732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35496" y="627534"/>
            <a:ext cx="9086650" cy="37093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52412" y="558548"/>
            <a:ext cx="9056092" cy="41734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4325512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1000"/>
                                        <p:tgtEl>
                                          <p:spTgt spid="7171"/>
                                        </p:tgtEl>
                                      </p:cBhvr>
                                    </p:animEffect>
                                    <p:anim calcmode="lin" valueType="num">
                                      <p:cBhvr>
                                        <p:cTn id="8" dur="1000" fill="hold"/>
                                        <p:tgtEl>
                                          <p:spTgt spid="7171"/>
                                        </p:tgtEl>
                                        <p:attrNameLst>
                                          <p:attrName>ppt_x</p:attrName>
                                        </p:attrNameLst>
                                      </p:cBhvr>
                                      <p:tavLst>
                                        <p:tav tm="0">
                                          <p:val>
                                            <p:strVal val="#ppt_x"/>
                                          </p:val>
                                        </p:tav>
                                        <p:tav tm="100000">
                                          <p:val>
                                            <p:strVal val="#ppt_x"/>
                                          </p:val>
                                        </p:tav>
                                      </p:tavLst>
                                    </p:anim>
                                    <p:anim calcmode="lin" valueType="num">
                                      <p:cBhvr>
                                        <p:cTn id="9" dur="1000" fill="hold"/>
                                        <p:tgtEl>
                                          <p:spTgt spid="717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2"/>
                                        </p:tgtEl>
                                        <p:attrNameLst>
                                          <p:attrName>style.visibility</p:attrName>
                                        </p:attrNameLst>
                                      </p:cBhvr>
                                      <p:to>
                                        <p:strVal val="visible"/>
                                      </p:to>
                                    </p:set>
                                    <p:animEffect transition="in" filter="fade">
                                      <p:cBhvr>
                                        <p:cTn id="14" dur="1000"/>
                                        <p:tgtEl>
                                          <p:spTgt spid="7172"/>
                                        </p:tgtEl>
                                      </p:cBhvr>
                                    </p:animEffect>
                                    <p:anim calcmode="lin" valueType="num">
                                      <p:cBhvr>
                                        <p:cTn id="15" dur="1000" fill="hold"/>
                                        <p:tgtEl>
                                          <p:spTgt spid="7172"/>
                                        </p:tgtEl>
                                        <p:attrNameLst>
                                          <p:attrName>ppt_x</p:attrName>
                                        </p:attrNameLst>
                                      </p:cBhvr>
                                      <p:tavLst>
                                        <p:tav tm="0">
                                          <p:val>
                                            <p:strVal val="#ppt_x"/>
                                          </p:val>
                                        </p:tav>
                                        <p:tav tm="100000">
                                          <p:val>
                                            <p:strVal val="#ppt_x"/>
                                          </p:val>
                                        </p:tav>
                                      </p:tavLst>
                                    </p:anim>
                                    <p:anim calcmode="lin" valueType="num">
                                      <p:cBhvr>
                                        <p:cTn id="16"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t>WEB</a:t>
            </a:r>
            <a:r>
              <a:rPr lang="zh-CN" altLang="en-US" dirty="0"/>
              <a:t>平台二次</a:t>
            </a:r>
            <a:r>
              <a:rPr lang="zh-CN" altLang="en-US" dirty="0" smtClean="0"/>
              <a:t>开发</a:t>
            </a:r>
            <a:r>
              <a:rPr lang="en-US" altLang="zh-CN" dirty="0" smtClean="0"/>
              <a:t>—</a:t>
            </a:r>
            <a:r>
              <a:rPr lang="zh-CN" altLang="en-US" dirty="0" smtClean="0"/>
              <a:t>扩展开发启用验证</a:t>
            </a:r>
            <a:endParaRPr lang="zh-CN" altLang="en-US" dirty="0"/>
          </a:p>
        </p:txBody>
      </p:sp>
      <p:pic>
        <p:nvPicPr>
          <p:cNvPr id="8194"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5496" y="555526"/>
            <a:ext cx="9056536" cy="45029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387300" y="564679"/>
            <a:ext cx="8352928" cy="28987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403848" y="2787774"/>
            <a:ext cx="8416624" cy="22909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36512" y="555526"/>
            <a:ext cx="9203580" cy="45980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a:off x="306790" y="3003798"/>
            <a:ext cx="8155958" cy="2212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306790" y="812544"/>
            <a:ext cx="8153642" cy="21912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27640439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1000"/>
                                        <p:tgtEl>
                                          <p:spTgt spid="8195"/>
                                        </p:tgtEl>
                                      </p:cBhvr>
                                    </p:animEffect>
                                    <p:anim calcmode="lin" valueType="num">
                                      <p:cBhvr>
                                        <p:cTn id="8" dur="1000" fill="hold"/>
                                        <p:tgtEl>
                                          <p:spTgt spid="8195"/>
                                        </p:tgtEl>
                                        <p:attrNameLst>
                                          <p:attrName>ppt_x</p:attrName>
                                        </p:attrNameLst>
                                      </p:cBhvr>
                                      <p:tavLst>
                                        <p:tav tm="0">
                                          <p:val>
                                            <p:strVal val="#ppt_x"/>
                                          </p:val>
                                        </p:tav>
                                        <p:tav tm="100000">
                                          <p:val>
                                            <p:strVal val="#ppt_x"/>
                                          </p:val>
                                        </p:tav>
                                      </p:tavLst>
                                    </p:anim>
                                    <p:anim calcmode="lin" valueType="num">
                                      <p:cBhvr>
                                        <p:cTn id="9" dur="1000" fill="hold"/>
                                        <p:tgtEl>
                                          <p:spTgt spid="819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1000"/>
                                        <p:tgtEl>
                                          <p:spTgt spid="8196"/>
                                        </p:tgtEl>
                                      </p:cBhvr>
                                    </p:animEffect>
                                    <p:anim calcmode="lin" valueType="num">
                                      <p:cBhvr>
                                        <p:cTn id="13" dur="1000" fill="hold"/>
                                        <p:tgtEl>
                                          <p:spTgt spid="8196"/>
                                        </p:tgtEl>
                                        <p:attrNameLst>
                                          <p:attrName>ppt_x</p:attrName>
                                        </p:attrNameLst>
                                      </p:cBhvr>
                                      <p:tavLst>
                                        <p:tav tm="0">
                                          <p:val>
                                            <p:strVal val="#ppt_x"/>
                                          </p:val>
                                        </p:tav>
                                        <p:tav tm="100000">
                                          <p:val>
                                            <p:strVal val="#ppt_x"/>
                                          </p:val>
                                        </p:tav>
                                      </p:tavLst>
                                    </p:anim>
                                    <p:anim calcmode="lin" valueType="num">
                                      <p:cBhvr>
                                        <p:cTn id="14"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197"/>
                                        </p:tgtEl>
                                        <p:attrNameLst>
                                          <p:attrName>style.visibility</p:attrName>
                                        </p:attrNameLst>
                                      </p:cBhvr>
                                      <p:to>
                                        <p:strVal val="visible"/>
                                      </p:to>
                                    </p:set>
                                    <p:animEffect transition="in" filter="fade">
                                      <p:cBhvr>
                                        <p:cTn id="19" dur="1000"/>
                                        <p:tgtEl>
                                          <p:spTgt spid="8197"/>
                                        </p:tgtEl>
                                      </p:cBhvr>
                                    </p:animEffect>
                                    <p:anim calcmode="lin" valueType="num">
                                      <p:cBhvr>
                                        <p:cTn id="20" dur="1000" fill="hold"/>
                                        <p:tgtEl>
                                          <p:spTgt spid="8197"/>
                                        </p:tgtEl>
                                        <p:attrNameLst>
                                          <p:attrName>ppt_x</p:attrName>
                                        </p:attrNameLst>
                                      </p:cBhvr>
                                      <p:tavLst>
                                        <p:tav tm="0">
                                          <p:val>
                                            <p:strVal val="#ppt_x"/>
                                          </p:val>
                                        </p:tav>
                                        <p:tav tm="100000">
                                          <p:val>
                                            <p:strVal val="#ppt_x"/>
                                          </p:val>
                                        </p:tav>
                                      </p:tavLst>
                                    </p:anim>
                                    <p:anim calcmode="lin" valueType="num">
                                      <p:cBhvr>
                                        <p:cTn id="21" dur="1000" fill="hold"/>
                                        <p:tgtEl>
                                          <p:spTgt spid="819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199"/>
                                        </p:tgtEl>
                                        <p:attrNameLst>
                                          <p:attrName>style.visibility</p:attrName>
                                        </p:attrNameLst>
                                      </p:cBhvr>
                                      <p:to>
                                        <p:strVal val="visible"/>
                                      </p:to>
                                    </p:set>
                                    <p:animEffect transition="in" filter="fade">
                                      <p:cBhvr>
                                        <p:cTn id="26" dur="1000"/>
                                        <p:tgtEl>
                                          <p:spTgt spid="8199"/>
                                        </p:tgtEl>
                                      </p:cBhvr>
                                    </p:animEffect>
                                    <p:anim calcmode="lin" valueType="num">
                                      <p:cBhvr>
                                        <p:cTn id="27" dur="1000" fill="hold"/>
                                        <p:tgtEl>
                                          <p:spTgt spid="8199"/>
                                        </p:tgtEl>
                                        <p:attrNameLst>
                                          <p:attrName>ppt_x</p:attrName>
                                        </p:attrNameLst>
                                      </p:cBhvr>
                                      <p:tavLst>
                                        <p:tav tm="0">
                                          <p:val>
                                            <p:strVal val="#ppt_x"/>
                                          </p:val>
                                        </p:tav>
                                        <p:tav tm="100000">
                                          <p:val>
                                            <p:strVal val="#ppt_x"/>
                                          </p:val>
                                        </p:tav>
                                      </p:tavLst>
                                    </p:anim>
                                    <p:anim calcmode="lin" valueType="num">
                                      <p:cBhvr>
                                        <p:cTn id="28" dur="1000" fill="hold"/>
                                        <p:tgtEl>
                                          <p:spTgt spid="819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8198"/>
                                        </p:tgtEl>
                                        <p:attrNameLst>
                                          <p:attrName>style.visibility</p:attrName>
                                        </p:attrNameLst>
                                      </p:cBhvr>
                                      <p:to>
                                        <p:strVal val="visible"/>
                                      </p:to>
                                    </p:set>
                                    <p:animEffect transition="in" filter="fade">
                                      <p:cBhvr>
                                        <p:cTn id="31" dur="1000"/>
                                        <p:tgtEl>
                                          <p:spTgt spid="8198"/>
                                        </p:tgtEl>
                                      </p:cBhvr>
                                    </p:animEffect>
                                    <p:anim calcmode="lin" valueType="num">
                                      <p:cBhvr>
                                        <p:cTn id="32" dur="1000" fill="hold"/>
                                        <p:tgtEl>
                                          <p:spTgt spid="8198"/>
                                        </p:tgtEl>
                                        <p:attrNameLst>
                                          <p:attrName>ppt_x</p:attrName>
                                        </p:attrNameLst>
                                      </p:cBhvr>
                                      <p:tavLst>
                                        <p:tav tm="0">
                                          <p:val>
                                            <p:strVal val="#ppt_x"/>
                                          </p:val>
                                        </p:tav>
                                        <p:tav tm="100000">
                                          <p:val>
                                            <p:strVal val="#ppt_x"/>
                                          </p:val>
                                        </p:tav>
                                      </p:tavLst>
                                    </p:anim>
                                    <p:anim calcmode="lin" valueType="num">
                                      <p:cBhvr>
                                        <p:cTn id="33"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946981" y="1167594"/>
            <a:ext cx="6457950" cy="3414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内容占位符 1"/>
          <p:cNvSpPr>
            <a:spLocks noGrp="1"/>
          </p:cNvSpPr>
          <p:nvPr>
            <p:ph idx="1"/>
          </p:nvPr>
        </p:nvSpPr>
        <p:spPr>
          <a:xfrm>
            <a:off x="323528" y="573528"/>
            <a:ext cx="8208912" cy="4104456"/>
          </a:xfrm>
        </p:spPr>
        <p:txBody>
          <a:bodyPr>
            <a:normAutofit/>
          </a:bodyPr>
          <a:lstStyle/>
          <a:p>
            <a:pPr marL="0" indent="0">
              <a:buNone/>
            </a:pPr>
            <a:endParaRPr lang="en-US" altLang="zh-CN" sz="2000" dirty="0" smtClean="0"/>
          </a:p>
          <a:p>
            <a:pPr marL="0" indent="0">
              <a:buNone/>
            </a:pPr>
            <a:endParaRPr lang="en-US" altLang="zh-CN" sz="2000" dirty="0"/>
          </a:p>
          <a:p>
            <a:pPr marL="0" indent="0">
              <a:buNone/>
            </a:pPr>
            <a:endParaRPr lang="en-US" altLang="zh-CN" sz="2000" dirty="0" smtClean="0"/>
          </a:p>
          <a:p>
            <a:pPr marL="0" indent="0">
              <a:buNone/>
            </a:pPr>
            <a:endParaRPr lang="en-US" altLang="zh-CN" sz="2000" dirty="0" smtClean="0"/>
          </a:p>
        </p:txBody>
      </p:sp>
      <p:sp>
        <p:nvSpPr>
          <p:cNvPr id="3" name="标题 2"/>
          <p:cNvSpPr>
            <a:spLocks noGrp="1"/>
          </p:cNvSpPr>
          <p:nvPr>
            <p:ph type="title"/>
          </p:nvPr>
        </p:nvSpPr>
        <p:spPr/>
        <p:txBody>
          <a:bodyPr>
            <a:noAutofit/>
          </a:bodyPr>
          <a:lstStyle/>
          <a:p>
            <a:pPr>
              <a:lnSpc>
                <a:spcPct val="150000"/>
              </a:lnSpc>
            </a:pPr>
            <a:r>
              <a:rPr lang="en-US" altLang="zh-CN" dirty="0"/>
              <a:t>WEB</a:t>
            </a:r>
            <a:r>
              <a:rPr lang="zh-CN" altLang="en-US" dirty="0" smtClean="0"/>
              <a:t>平台方案部署</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cxnSp>
        <p:nvCxnSpPr>
          <p:cNvPr id="5" name="直接连接符 4"/>
          <p:cNvCxnSpPr/>
          <p:nvPr/>
        </p:nvCxnSpPr>
        <p:spPr>
          <a:xfrm>
            <a:off x="3923928" y="1094882"/>
            <a:ext cx="0" cy="3510390"/>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1259632" y="689730"/>
            <a:ext cx="2376264" cy="338554"/>
          </a:xfrm>
          <a:prstGeom prst="rect">
            <a:avLst/>
          </a:prstGeom>
          <a:noFill/>
        </p:spPr>
        <p:txBody>
          <a:bodyPr wrap="square" rtlCol="0">
            <a:spAutoFit/>
          </a:bodyPr>
          <a:lstStyle/>
          <a:p>
            <a:r>
              <a:rPr lang="en-US" altLang="zh-CN" sz="1600" dirty="0" smtClean="0">
                <a:solidFill>
                  <a:srgbClr val="FF0000"/>
                </a:solidFill>
                <a:latin typeface="微软雅黑" pitchFamily="34" charset="-122"/>
                <a:ea typeface="微软雅黑" pitchFamily="34" charset="-122"/>
              </a:rPr>
              <a:t>App server</a:t>
            </a:r>
            <a:r>
              <a:rPr lang="zh-CN" altLang="en-US" sz="1600" dirty="0" smtClean="0">
                <a:solidFill>
                  <a:srgbClr val="FF0000"/>
                </a:solidFill>
                <a:latin typeface="微软雅黑" pitchFamily="34" charset="-122"/>
                <a:ea typeface="微软雅黑" pitchFamily="34" charset="-122"/>
              </a:rPr>
              <a:t>方案部署</a:t>
            </a:r>
            <a:endParaRPr lang="zh-CN" altLang="en-US" sz="1600" dirty="0">
              <a:solidFill>
                <a:srgbClr val="FF0000"/>
              </a:solidFill>
              <a:latin typeface="微软雅黑" pitchFamily="34" charset="-122"/>
              <a:ea typeface="微软雅黑" pitchFamily="34" charset="-122"/>
            </a:endParaRPr>
          </a:p>
        </p:txBody>
      </p:sp>
      <p:sp>
        <p:nvSpPr>
          <p:cNvPr id="9" name="TextBox 8"/>
          <p:cNvSpPr txBox="1"/>
          <p:nvPr/>
        </p:nvSpPr>
        <p:spPr>
          <a:xfrm>
            <a:off x="4572000" y="689730"/>
            <a:ext cx="1872208" cy="338554"/>
          </a:xfrm>
          <a:prstGeom prst="rect">
            <a:avLst/>
          </a:prstGeom>
          <a:noFill/>
        </p:spPr>
        <p:txBody>
          <a:bodyPr wrap="square" rtlCol="0">
            <a:spAutoFit/>
          </a:bodyPr>
          <a:lstStyle/>
          <a:p>
            <a:r>
              <a:rPr lang="en-US" altLang="zh-CN" sz="1600" dirty="0" smtClean="0">
                <a:solidFill>
                  <a:srgbClr val="FF0000"/>
                </a:solidFill>
                <a:latin typeface="微软雅黑" pitchFamily="34" charset="-122"/>
                <a:ea typeface="微软雅黑" pitchFamily="34" charset="-122"/>
              </a:rPr>
              <a:t>WEB</a:t>
            </a:r>
            <a:r>
              <a:rPr lang="zh-CN" altLang="en-US" sz="1600" dirty="0" smtClean="0">
                <a:solidFill>
                  <a:srgbClr val="FF0000"/>
                </a:solidFill>
                <a:latin typeface="微软雅黑" pitchFamily="34" charset="-122"/>
                <a:ea typeface="微软雅黑" pitchFamily="34" charset="-122"/>
              </a:rPr>
              <a:t>平台方案部署</a:t>
            </a:r>
            <a:endParaRPr lang="zh-CN" altLang="en-US" sz="1600" dirty="0">
              <a:solidFill>
                <a:srgbClr val="FF0000"/>
              </a:solidFill>
              <a:latin typeface="微软雅黑" pitchFamily="34" charset="-122"/>
              <a:ea typeface="微软雅黑" pitchFamily="34" charset="-122"/>
            </a:endParaRPr>
          </a:p>
        </p:txBody>
      </p:sp>
      <p:cxnSp>
        <p:nvCxnSpPr>
          <p:cNvPr id="14" name="直接连接符 13"/>
          <p:cNvCxnSpPr/>
          <p:nvPr/>
        </p:nvCxnSpPr>
        <p:spPr>
          <a:xfrm>
            <a:off x="899592" y="1977684"/>
            <a:ext cx="6552728"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6" name="直接连接符 15"/>
          <p:cNvCxnSpPr/>
          <p:nvPr/>
        </p:nvCxnSpPr>
        <p:spPr>
          <a:xfrm>
            <a:off x="899592" y="3759882"/>
            <a:ext cx="6552728"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01355" y="1094882"/>
            <a:ext cx="492443" cy="882802"/>
          </a:xfrm>
          <a:prstGeom prst="rect">
            <a:avLst/>
          </a:prstGeom>
        </p:spPr>
        <p:style>
          <a:lnRef idx="1">
            <a:schemeClr val="accent5"/>
          </a:lnRef>
          <a:fillRef idx="2">
            <a:schemeClr val="accent5"/>
          </a:fillRef>
          <a:effectRef idx="1">
            <a:schemeClr val="accent5"/>
          </a:effectRef>
          <a:fontRef idx="minor">
            <a:schemeClr val="dk1"/>
          </a:fontRef>
        </p:style>
        <p:txBody>
          <a:bodyPr vert="eaVert" wrap="square" rtlCol="0" anchor="ctr">
            <a:spAutoFit/>
          </a:bodyPr>
          <a:lstStyle/>
          <a:p>
            <a:pPr algn="ctr"/>
            <a:r>
              <a:rPr lang="zh-CN" altLang="en-US" dirty="0" smtClean="0"/>
              <a:t>制作</a:t>
            </a:r>
            <a:endParaRPr lang="zh-CN" altLang="en-US" dirty="0"/>
          </a:p>
        </p:txBody>
      </p:sp>
      <p:sp>
        <p:nvSpPr>
          <p:cNvPr id="22" name="TextBox 21"/>
          <p:cNvSpPr txBox="1"/>
          <p:nvPr/>
        </p:nvSpPr>
        <p:spPr>
          <a:xfrm>
            <a:off x="401348" y="1977684"/>
            <a:ext cx="492443" cy="1763492"/>
          </a:xfrm>
          <a:prstGeom prst="rect">
            <a:avLst/>
          </a:prstGeom>
          <a:solidFill>
            <a:schemeClr val="accent2">
              <a:lumMod val="40000"/>
              <a:lumOff val="60000"/>
            </a:schemeClr>
          </a:solidFill>
        </p:spPr>
        <p:style>
          <a:lnRef idx="1">
            <a:schemeClr val="accent5"/>
          </a:lnRef>
          <a:fillRef idx="3">
            <a:schemeClr val="accent5"/>
          </a:fillRef>
          <a:effectRef idx="2">
            <a:schemeClr val="accent5"/>
          </a:effectRef>
          <a:fontRef idx="minor">
            <a:schemeClr val="lt1"/>
          </a:fontRef>
        </p:style>
        <p:txBody>
          <a:bodyPr vert="eaVert" wrap="square" rtlCol="0">
            <a:spAutoFit/>
          </a:bodyPr>
          <a:lstStyle/>
          <a:p>
            <a:pPr algn="ctr"/>
            <a:r>
              <a:rPr lang="zh-CN" altLang="en-US" dirty="0" smtClean="0">
                <a:solidFill>
                  <a:schemeClr val="tx1"/>
                </a:solidFill>
              </a:rPr>
              <a:t>安装</a:t>
            </a:r>
            <a:endParaRPr lang="zh-CN" altLang="en-US" dirty="0">
              <a:solidFill>
                <a:schemeClr val="tx1"/>
              </a:solidFill>
            </a:endParaRPr>
          </a:p>
        </p:txBody>
      </p:sp>
      <p:sp>
        <p:nvSpPr>
          <p:cNvPr id="23" name="TextBox 22"/>
          <p:cNvSpPr txBox="1"/>
          <p:nvPr/>
        </p:nvSpPr>
        <p:spPr>
          <a:xfrm>
            <a:off x="401348" y="3741176"/>
            <a:ext cx="492443" cy="864096"/>
          </a:xfrm>
          <a:prstGeom prst="rect">
            <a:avLst/>
          </a:prstGeom>
          <a:solidFill>
            <a:schemeClr val="accent2">
              <a:lumMod val="60000"/>
              <a:lumOff val="40000"/>
            </a:schemeClr>
          </a:solidFill>
        </p:spPr>
        <p:style>
          <a:lnRef idx="1">
            <a:schemeClr val="accent5"/>
          </a:lnRef>
          <a:fillRef idx="3">
            <a:schemeClr val="accent5"/>
          </a:fillRef>
          <a:effectRef idx="2">
            <a:schemeClr val="accent5"/>
          </a:effectRef>
          <a:fontRef idx="minor">
            <a:schemeClr val="lt1"/>
          </a:fontRef>
        </p:style>
        <p:txBody>
          <a:bodyPr vert="eaVert" wrap="square" rtlCol="0">
            <a:spAutoFit/>
          </a:bodyPr>
          <a:lstStyle/>
          <a:p>
            <a:pPr algn="ctr"/>
            <a:r>
              <a:rPr lang="zh-CN" altLang="en-US" dirty="0" smtClean="0">
                <a:solidFill>
                  <a:schemeClr val="tx1"/>
                </a:solidFill>
              </a:rPr>
              <a:t>卸载</a:t>
            </a:r>
            <a:endParaRPr lang="zh-CN" altLang="en-US" dirty="0">
              <a:solidFill>
                <a:schemeClr val="tx1"/>
              </a:solidFill>
            </a:endParaRPr>
          </a:p>
        </p:txBody>
      </p:sp>
    </p:spTree>
    <p:extLst>
      <p:ext uri="{BB962C8B-B14F-4D97-AF65-F5344CB8AC3E}">
        <p14:creationId xmlns="" xmlns:p14="http://schemas.microsoft.com/office/powerpoint/2010/main" val="364603361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Autofit/>
          </a:bodyPr>
          <a:lstStyle/>
          <a:p>
            <a:pPr>
              <a:lnSpc>
                <a:spcPct val="150000"/>
              </a:lnSpc>
            </a:pPr>
            <a:r>
              <a:rPr lang="en-US" altLang="zh-CN" dirty="0" smtClean="0"/>
              <a:t>app server</a:t>
            </a:r>
            <a:r>
              <a:rPr lang="zh-CN" altLang="en-US" dirty="0" smtClean="0"/>
              <a:t>部署内容</a:t>
            </a:r>
            <a:endParaRPr lang="en-US" altLang="zh-CN" b="1"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921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5496" y="589437"/>
            <a:ext cx="6352330" cy="45418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516216" y="771550"/>
            <a:ext cx="2502572" cy="31695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2197472" y="952477"/>
            <a:ext cx="4159710" cy="35842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234840" y="1432978"/>
            <a:ext cx="4152986" cy="1292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234034" y="3546698"/>
            <a:ext cx="4112482" cy="11811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4360333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fade">
                                      <p:cBhvr>
                                        <p:cTn id="7" dur="1000"/>
                                        <p:tgtEl>
                                          <p:spTgt spid="9220"/>
                                        </p:tgtEl>
                                      </p:cBhvr>
                                    </p:animEffect>
                                    <p:anim calcmode="lin" valueType="num">
                                      <p:cBhvr>
                                        <p:cTn id="8" dur="1000" fill="hold"/>
                                        <p:tgtEl>
                                          <p:spTgt spid="9220"/>
                                        </p:tgtEl>
                                        <p:attrNameLst>
                                          <p:attrName>ppt_x</p:attrName>
                                        </p:attrNameLst>
                                      </p:cBhvr>
                                      <p:tavLst>
                                        <p:tav tm="0">
                                          <p:val>
                                            <p:strVal val="#ppt_x"/>
                                          </p:val>
                                        </p:tav>
                                        <p:tav tm="100000">
                                          <p:val>
                                            <p:strVal val="#ppt_x"/>
                                          </p:val>
                                        </p:tav>
                                      </p:tavLst>
                                    </p:anim>
                                    <p:anim calcmode="lin" valueType="num">
                                      <p:cBhvr>
                                        <p:cTn id="9"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221"/>
                                        </p:tgtEl>
                                        <p:attrNameLst>
                                          <p:attrName>style.visibility</p:attrName>
                                        </p:attrNameLst>
                                      </p:cBhvr>
                                      <p:to>
                                        <p:strVal val="visible"/>
                                      </p:to>
                                    </p:set>
                                    <p:animEffect transition="in" filter="fade">
                                      <p:cBhvr>
                                        <p:cTn id="14" dur="1000"/>
                                        <p:tgtEl>
                                          <p:spTgt spid="9221"/>
                                        </p:tgtEl>
                                      </p:cBhvr>
                                    </p:animEffect>
                                    <p:anim calcmode="lin" valueType="num">
                                      <p:cBhvr>
                                        <p:cTn id="15" dur="1000" fill="hold"/>
                                        <p:tgtEl>
                                          <p:spTgt spid="9221"/>
                                        </p:tgtEl>
                                        <p:attrNameLst>
                                          <p:attrName>ppt_x</p:attrName>
                                        </p:attrNameLst>
                                      </p:cBhvr>
                                      <p:tavLst>
                                        <p:tav tm="0">
                                          <p:val>
                                            <p:strVal val="#ppt_x"/>
                                          </p:val>
                                        </p:tav>
                                        <p:tav tm="100000">
                                          <p:val>
                                            <p:strVal val="#ppt_x"/>
                                          </p:val>
                                        </p:tav>
                                      </p:tavLst>
                                    </p:anim>
                                    <p:anim calcmode="lin" valueType="num">
                                      <p:cBhvr>
                                        <p:cTn id="16" dur="1000" fill="hold"/>
                                        <p:tgtEl>
                                          <p:spTgt spid="922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222"/>
                                        </p:tgtEl>
                                        <p:attrNameLst>
                                          <p:attrName>style.visibility</p:attrName>
                                        </p:attrNameLst>
                                      </p:cBhvr>
                                      <p:to>
                                        <p:strVal val="visible"/>
                                      </p:to>
                                    </p:set>
                                    <p:animEffect transition="in" filter="fade">
                                      <p:cBhvr>
                                        <p:cTn id="19" dur="1000"/>
                                        <p:tgtEl>
                                          <p:spTgt spid="9222"/>
                                        </p:tgtEl>
                                      </p:cBhvr>
                                    </p:animEffect>
                                    <p:anim calcmode="lin" valueType="num">
                                      <p:cBhvr>
                                        <p:cTn id="20" dur="1000" fill="hold"/>
                                        <p:tgtEl>
                                          <p:spTgt spid="9222"/>
                                        </p:tgtEl>
                                        <p:attrNameLst>
                                          <p:attrName>ppt_x</p:attrName>
                                        </p:attrNameLst>
                                      </p:cBhvr>
                                      <p:tavLst>
                                        <p:tav tm="0">
                                          <p:val>
                                            <p:strVal val="#ppt_x"/>
                                          </p:val>
                                        </p:tav>
                                        <p:tav tm="100000">
                                          <p:val>
                                            <p:strVal val="#ppt_x"/>
                                          </p:val>
                                        </p:tav>
                                      </p:tavLst>
                                    </p:anim>
                                    <p:anim calcmode="lin" valueType="num">
                                      <p:cBhvr>
                                        <p:cTn id="21"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lang="zh-CN" altLang="en-US" dirty="0" smtClean="0"/>
              <a:t>培训目标</a:t>
            </a:r>
            <a:endParaRPr kumimoji="1" lang="zh-CN" altLang="en-US" dirty="0"/>
          </a:p>
        </p:txBody>
      </p:sp>
      <p:grpSp>
        <p:nvGrpSpPr>
          <p:cNvPr id="16" name="组合 15"/>
          <p:cNvGrpSpPr/>
          <p:nvPr/>
        </p:nvGrpSpPr>
        <p:grpSpPr>
          <a:xfrm>
            <a:off x="539552" y="843558"/>
            <a:ext cx="8064896" cy="3528392"/>
            <a:chOff x="3347864" y="1347614"/>
            <a:chExt cx="5184576" cy="2308900"/>
          </a:xfrm>
        </p:grpSpPr>
        <p:sp>
          <p:nvSpPr>
            <p:cNvPr id="18" name="矩形 17"/>
            <p:cNvSpPr/>
            <p:nvPr/>
          </p:nvSpPr>
          <p:spPr>
            <a:xfrm>
              <a:off x="4548503" y="2130414"/>
              <a:ext cx="3983937" cy="72936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掌握如何定制项目开发环境</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a:latin typeface="微软雅黑"/>
                  <a:ea typeface="微软雅黑"/>
                  <a:cs typeface="微软雅黑"/>
                </a:rPr>
                <a:t>掌握</a:t>
              </a:r>
              <a:r>
                <a:rPr kumimoji="1" lang="en-US" altLang="zh-CN" sz="1400" dirty="0" smtClean="0">
                  <a:latin typeface="微软雅黑"/>
                  <a:ea typeface="微软雅黑"/>
                  <a:cs typeface="微软雅黑"/>
                </a:rPr>
                <a:t>WEB</a:t>
              </a:r>
              <a:r>
                <a:rPr kumimoji="1" lang="zh-CN" altLang="en-US" sz="1400" dirty="0" smtClean="0">
                  <a:latin typeface="微软雅黑"/>
                  <a:ea typeface="微软雅黑"/>
                  <a:cs typeface="微软雅黑"/>
                </a:rPr>
                <a:t>平台的主要功能</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学会配置并部署</a:t>
              </a:r>
              <a:r>
                <a:rPr kumimoji="1" lang="en-US" altLang="zh-CN" sz="1400" dirty="0" smtClean="0">
                  <a:latin typeface="微软雅黑"/>
                  <a:ea typeface="微软雅黑"/>
                  <a:cs typeface="微软雅黑"/>
                </a:rPr>
                <a:t>WEB</a:t>
              </a:r>
              <a:r>
                <a:rPr kumimoji="1" lang="zh-CN" altLang="en-US" sz="1400" dirty="0" smtClean="0">
                  <a:latin typeface="微软雅黑"/>
                  <a:ea typeface="微软雅黑"/>
                  <a:cs typeface="微软雅黑"/>
                </a:rPr>
                <a:t>单据</a:t>
              </a:r>
              <a:endParaRPr kumimoji="1" lang="en-US" altLang="zh-CN" sz="1400" dirty="0">
                <a:latin typeface="微软雅黑"/>
                <a:ea typeface="微软雅黑"/>
                <a:cs typeface="微软雅黑"/>
              </a:endParaRPr>
            </a:p>
          </p:txBody>
        </p:sp>
        <p:sp>
          <p:nvSpPr>
            <p:cNvPr id="21" name="矩形 20"/>
            <p:cNvSpPr/>
            <p:nvPr/>
          </p:nvSpPr>
          <p:spPr>
            <a:xfrm>
              <a:off x="3347864" y="2130414"/>
              <a:ext cx="1138159" cy="729368"/>
            </a:xfrm>
            <a:prstGeom prst="rect">
              <a:avLst/>
            </a:prstGeom>
            <a:solidFill>
              <a:srgbClr val="EA8A1C"/>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快速实现</a:t>
              </a:r>
              <a:r>
                <a:rPr kumimoji="1" lang="en-US" altLang="zh-CN" b="1" dirty="0" smtClean="0">
                  <a:latin typeface="微软雅黑"/>
                  <a:ea typeface="微软雅黑"/>
                  <a:cs typeface="微软雅黑"/>
                </a:rPr>
                <a:t>WEB</a:t>
              </a:r>
              <a:r>
                <a:rPr kumimoji="1" lang="zh-CN" altLang="en-US" b="1" dirty="0" smtClean="0">
                  <a:latin typeface="微软雅黑"/>
                  <a:ea typeface="微软雅黑"/>
                  <a:cs typeface="微软雅黑"/>
                </a:rPr>
                <a:t>单据</a:t>
              </a:r>
              <a:endParaRPr kumimoji="1" lang="en-US" altLang="zh-CN" sz="2000" b="1" dirty="0">
                <a:latin typeface="微软雅黑"/>
                <a:ea typeface="微软雅黑"/>
                <a:cs typeface="微软雅黑"/>
              </a:endParaRPr>
            </a:p>
          </p:txBody>
        </p:sp>
        <p:sp>
          <p:nvSpPr>
            <p:cNvPr id="25" name="矩形 24"/>
            <p:cNvSpPr/>
            <p:nvPr/>
          </p:nvSpPr>
          <p:spPr>
            <a:xfrm>
              <a:off x="3347864" y="1347614"/>
              <a:ext cx="1138159" cy="729368"/>
            </a:xfrm>
            <a:prstGeom prst="rect">
              <a:avLst/>
            </a:prstGeom>
            <a:solidFill>
              <a:srgbClr val="00B0F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建立共同语言</a:t>
              </a:r>
              <a:endParaRPr kumimoji="1" lang="en-US" altLang="zh-CN" sz="2000" b="1" dirty="0">
                <a:latin typeface="微软雅黑"/>
                <a:ea typeface="微软雅黑"/>
                <a:cs typeface="微软雅黑"/>
              </a:endParaRPr>
            </a:p>
          </p:txBody>
        </p:sp>
        <p:sp>
          <p:nvSpPr>
            <p:cNvPr id="26" name="矩形 25"/>
            <p:cNvSpPr/>
            <p:nvPr/>
          </p:nvSpPr>
          <p:spPr>
            <a:xfrm>
              <a:off x="4548503" y="1347615"/>
              <a:ext cx="3983937" cy="729367"/>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r>
                <a:rPr lang="zh-CN" altLang="en-US" sz="1400" dirty="0" smtClean="0">
                  <a:latin typeface="微软雅黑"/>
                  <a:ea typeface="微软雅黑"/>
                  <a:cs typeface="微软雅黑"/>
                </a:rPr>
                <a:t>形成统一的名称指代</a:t>
              </a:r>
              <a:endParaRPr lang="en-US" altLang="zh-CN" sz="1400" dirty="0" smtClean="0">
                <a:latin typeface="微软雅黑"/>
                <a:ea typeface="微软雅黑"/>
                <a:cs typeface="微软雅黑"/>
              </a:endParaRPr>
            </a:p>
          </p:txBody>
        </p:sp>
        <p:sp>
          <p:nvSpPr>
            <p:cNvPr id="27" name="矩形 26"/>
            <p:cNvSpPr/>
            <p:nvPr/>
          </p:nvSpPr>
          <p:spPr>
            <a:xfrm>
              <a:off x="4548503" y="2927146"/>
              <a:ext cx="3983937" cy="729367"/>
            </a:xfrm>
            <a:prstGeom prst="rect">
              <a:avLst/>
            </a:prstGeom>
            <a:solidFill>
              <a:srgbClr val="00CC00"/>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如何获取帮助</a:t>
              </a:r>
              <a:endParaRPr kumimoji="1" lang="en-US" altLang="zh-CN" sz="1400" dirty="0" smtClean="0">
                <a:latin typeface="微软雅黑"/>
                <a:ea typeface="微软雅黑"/>
                <a:cs typeface="微软雅黑"/>
              </a:endParaRPr>
            </a:p>
            <a:p>
              <a:pPr marL="342900" indent="-342900" defTabSz="457200">
                <a:lnSpc>
                  <a:spcPct val="120000"/>
                </a:lnSpc>
                <a:spcBef>
                  <a:spcPct val="20000"/>
                </a:spcBef>
                <a:buSzPct val="100000"/>
                <a:buFont typeface="Arial"/>
                <a:buChar char="•"/>
              </a:pPr>
              <a:r>
                <a:rPr kumimoji="1" lang="zh-CN" altLang="en-US" sz="1400" dirty="0" smtClean="0">
                  <a:latin typeface="微软雅黑"/>
                  <a:ea typeface="微软雅黑"/>
                  <a:cs typeface="微软雅黑"/>
                </a:rPr>
                <a:t>如何与我们交流</a:t>
              </a:r>
              <a:endParaRPr kumimoji="1" lang="en-US" altLang="zh-CN" sz="1400" dirty="0">
                <a:latin typeface="微软雅黑"/>
                <a:ea typeface="微软雅黑"/>
                <a:cs typeface="微软雅黑"/>
              </a:endParaRPr>
            </a:p>
          </p:txBody>
        </p:sp>
        <p:sp>
          <p:nvSpPr>
            <p:cNvPr id="28" name="矩形 27"/>
            <p:cNvSpPr/>
            <p:nvPr/>
          </p:nvSpPr>
          <p:spPr>
            <a:xfrm>
              <a:off x="3347864" y="2927146"/>
              <a:ext cx="1138159" cy="729368"/>
            </a:xfrm>
            <a:prstGeom prst="rect">
              <a:avLst/>
            </a:prstGeom>
            <a:solidFill>
              <a:srgbClr val="00CC0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latin typeface="微软雅黑"/>
                  <a:ea typeface="微软雅黑"/>
                  <a:cs typeface="微软雅黑"/>
                </a:rPr>
                <a:t>建立沟通渠道</a:t>
              </a:r>
              <a:endParaRPr kumimoji="1" lang="en-US" altLang="zh-CN" sz="2000" b="1" dirty="0">
                <a:latin typeface="微软雅黑"/>
                <a:ea typeface="微软雅黑"/>
                <a:cs typeface="微软雅黑"/>
              </a:endParaRPr>
            </a:p>
          </p:txBody>
        </p:sp>
      </p:grpSp>
    </p:spTree>
    <p:extLst>
      <p:ext uri="{BB962C8B-B14F-4D97-AF65-F5344CB8AC3E}">
        <p14:creationId xmlns="" xmlns:p14="http://schemas.microsoft.com/office/powerpoint/2010/main" val="11104583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a:t>WEB</a:t>
            </a:r>
            <a:r>
              <a:rPr lang="zh-CN" altLang="en-US" dirty="0"/>
              <a:t>平台方案部署</a:t>
            </a:r>
            <a:r>
              <a:rPr lang="en-US" altLang="zh-CN" dirty="0" smtClean="0"/>
              <a:t>--</a:t>
            </a:r>
            <a:r>
              <a:rPr lang="zh-CN" altLang="en-US" dirty="0" smtClean="0"/>
              <a:t>补丁制作</a:t>
            </a:r>
            <a:endParaRPr lang="zh-CN" altLang="en-US" dirty="0"/>
          </a:p>
        </p:txBody>
      </p:sp>
      <p:pic>
        <p:nvPicPr>
          <p:cNvPr id="10242"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115616" y="555526"/>
            <a:ext cx="6480720" cy="40849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8518427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73528"/>
            <a:ext cx="8334920" cy="4021097"/>
          </a:xfrm>
        </p:spPr>
        <p:txBody>
          <a:bodyPr/>
          <a:lstStyle/>
          <a:p>
            <a:pPr marL="0" indent="0">
              <a:lnSpc>
                <a:spcPct val="150000"/>
              </a:lnSpc>
              <a:buNone/>
            </a:pPr>
            <a:r>
              <a:rPr lang="en-US" altLang="zh-CN" sz="1600" dirty="0" smtClean="0"/>
              <a:t>1.  </a:t>
            </a:r>
            <a:r>
              <a:rPr lang="zh-CN" altLang="en-US" sz="1600" dirty="0" smtClean="0"/>
              <a:t>将已打包好的</a:t>
            </a:r>
            <a:r>
              <a:rPr lang="en-US" altLang="zh-CN" sz="1600" dirty="0"/>
              <a:t>WEBPurOrder001.zip</a:t>
            </a:r>
            <a:r>
              <a:rPr lang="zh-CN" altLang="en-US" sz="1600" dirty="0" smtClean="0"/>
              <a:t>文件复制到</a:t>
            </a:r>
            <a:r>
              <a:rPr lang="en-US" altLang="zh-CN" sz="1600" dirty="0" err="1" smtClean="0"/>
              <a:t>eas</a:t>
            </a:r>
            <a:r>
              <a:rPr lang="zh-CN" altLang="en-US" sz="1600" dirty="0" smtClean="0"/>
              <a:t>服务器的</a:t>
            </a:r>
            <a:r>
              <a:rPr lang="en-US" altLang="zh-CN" sz="1600" dirty="0" err="1" smtClean="0"/>
              <a:t>eas</a:t>
            </a:r>
            <a:r>
              <a:rPr lang="en-US" altLang="zh-CN" sz="1600" dirty="0" smtClean="0"/>
              <a:t>\Server\admin\patch\</a:t>
            </a:r>
            <a:r>
              <a:rPr lang="en-US" altLang="zh-CN" sz="1600" dirty="0" err="1" smtClean="0"/>
              <a:t>patchlist</a:t>
            </a:r>
            <a:r>
              <a:rPr lang="zh-CN" altLang="en-US" sz="1600" dirty="0" smtClean="0"/>
              <a:t>目录下；</a:t>
            </a:r>
            <a:endParaRPr lang="en-US" altLang="zh-CN" sz="1600" dirty="0" smtClean="0"/>
          </a:p>
          <a:p>
            <a:pPr marL="0" indent="0">
              <a:lnSpc>
                <a:spcPct val="150000"/>
              </a:lnSpc>
              <a:buNone/>
            </a:pPr>
            <a:r>
              <a:rPr lang="en-US" altLang="zh-CN" sz="1600" dirty="0" smtClean="0"/>
              <a:t>2.  </a:t>
            </a:r>
            <a:r>
              <a:rPr lang="zh-CN" altLang="en-US" sz="1600" dirty="0" smtClean="0"/>
              <a:t>打开</a:t>
            </a:r>
            <a:r>
              <a:rPr lang="en-US" altLang="zh-CN" sz="1600" dirty="0" smtClean="0"/>
              <a:t>BOS</a:t>
            </a:r>
            <a:r>
              <a:rPr lang="zh-CN" altLang="en-US" sz="1600" dirty="0" smtClean="0"/>
              <a:t>管理平台，点击</a:t>
            </a:r>
            <a:r>
              <a:rPr lang="en-US" altLang="zh-CN" sz="1600" dirty="0" smtClean="0"/>
              <a:t>【</a:t>
            </a:r>
            <a:r>
              <a:rPr lang="zh-CN" altLang="en-US" sz="1600" dirty="0" smtClean="0"/>
              <a:t>补丁管理</a:t>
            </a:r>
            <a:r>
              <a:rPr lang="en-US" altLang="zh-CN" sz="1600" dirty="0" smtClean="0"/>
              <a:t>】-【</a:t>
            </a:r>
            <a:r>
              <a:rPr lang="zh-CN" altLang="en-US" sz="1600" dirty="0" smtClean="0"/>
              <a:t>显示局部补丁</a:t>
            </a:r>
            <a:r>
              <a:rPr lang="en-US" altLang="zh-CN" sz="1600" dirty="0" smtClean="0"/>
              <a:t>】</a:t>
            </a:r>
            <a:r>
              <a:rPr lang="zh-CN" altLang="en-US" sz="1600" dirty="0" smtClean="0"/>
              <a:t>，选择</a:t>
            </a:r>
            <a:r>
              <a:rPr lang="en-US" altLang="zh-CN" sz="1600" dirty="0"/>
              <a:t>WEBPurOrder001.zip </a:t>
            </a:r>
            <a:r>
              <a:rPr lang="zh-CN" altLang="en-US" sz="1600" dirty="0" smtClean="0"/>
              <a:t>，点击</a:t>
            </a:r>
            <a:r>
              <a:rPr lang="en-US" altLang="zh-CN" sz="1600" dirty="0" smtClean="0"/>
              <a:t>【</a:t>
            </a:r>
            <a:r>
              <a:rPr lang="zh-CN" altLang="en-US" sz="1600" dirty="0" smtClean="0"/>
              <a:t>安装</a:t>
            </a:r>
            <a:r>
              <a:rPr lang="en-US" altLang="zh-CN" sz="1600" dirty="0" smtClean="0"/>
              <a:t>】</a:t>
            </a:r>
            <a:r>
              <a:rPr lang="zh-CN" altLang="en-US" sz="1600" dirty="0" smtClean="0"/>
              <a:t>，按照提示完成安装补丁；</a:t>
            </a:r>
            <a:endParaRPr lang="en-US" altLang="zh-CN" sz="1600" dirty="0" smtClean="0"/>
          </a:p>
          <a:p>
            <a:pPr marL="0" indent="0">
              <a:buNone/>
            </a:pPr>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en-US" altLang="zh-CN" dirty="0"/>
              <a:t>WEB</a:t>
            </a:r>
            <a:r>
              <a:rPr lang="zh-CN" altLang="en-US" dirty="0"/>
              <a:t>平台方案</a:t>
            </a:r>
            <a:r>
              <a:rPr lang="zh-CN" altLang="en-US" dirty="0" smtClean="0"/>
              <a:t>部署</a:t>
            </a:r>
            <a:r>
              <a:rPr lang="en-US" altLang="zh-CN" dirty="0" smtClean="0"/>
              <a:t>--</a:t>
            </a:r>
            <a:r>
              <a:rPr lang="zh-CN" altLang="en-US" dirty="0" smtClean="0"/>
              <a:t>安装补丁</a:t>
            </a:r>
            <a:endParaRPr lang="zh-CN" altLang="en-US" b="1" dirty="0"/>
          </a:p>
        </p:txBody>
      </p:sp>
      <p:pic>
        <p:nvPicPr>
          <p:cNvPr id="1126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187624" y="2139702"/>
            <a:ext cx="6438900" cy="2171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6836855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lnSpc>
                <a:spcPct val="150000"/>
              </a:lnSpc>
              <a:buNone/>
            </a:pPr>
            <a:r>
              <a:rPr lang="zh-CN" altLang="en-US" sz="1800" dirty="0" smtClean="0"/>
              <a:t>启动服务，进入</a:t>
            </a:r>
            <a:r>
              <a:rPr lang="en-US" altLang="zh-CN" sz="1800" dirty="0" smtClean="0"/>
              <a:t>【</a:t>
            </a:r>
            <a:r>
              <a:rPr lang="zh-CN" altLang="en-US" sz="1800" dirty="0" smtClean="0"/>
              <a:t>扩展开发平台</a:t>
            </a:r>
            <a:r>
              <a:rPr lang="en-US" altLang="zh-CN" sz="1800" dirty="0" smtClean="0"/>
              <a:t>】</a:t>
            </a:r>
            <a:r>
              <a:rPr lang="zh-CN" altLang="en-US" sz="1800" dirty="0" smtClean="0"/>
              <a:t>，如下图，说明补丁安装成功（</a:t>
            </a:r>
            <a:r>
              <a:rPr lang="zh-CN" altLang="en-US" sz="1800" dirty="0" smtClean="0">
                <a:solidFill>
                  <a:srgbClr val="FF0000"/>
                </a:solidFill>
              </a:rPr>
              <a:t>注：补丁页面使用的实体和查询必须在系统中已经存在</a:t>
            </a:r>
            <a:r>
              <a:rPr lang="zh-CN" altLang="en-US" sz="1800" dirty="0" smtClean="0"/>
              <a:t>）</a:t>
            </a:r>
            <a:endParaRPr lang="en-US" altLang="zh-CN" sz="1800" dirty="0" smtClean="0"/>
          </a:p>
        </p:txBody>
      </p:sp>
      <p:sp>
        <p:nvSpPr>
          <p:cNvPr id="3" name="标题 2"/>
          <p:cNvSpPr>
            <a:spLocks noGrp="1"/>
          </p:cNvSpPr>
          <p:nvPr>
            <p:ph type="title"/>
          </p:nvPr>
        </p:nvSpPr>
        <p:spPr/>
        <p:txBody>
          <a:bodyPr>
            <a:normAutofit/>
          </a:bodyPr>
          <a:lstStyle/>
          <a:p>
            <a:r>
              <a:rPr lang="en-US" altLang="zh-CN" dirty="0" smtClean="0"/>
              <a:t>WEB</a:t>
            </a:r>
            <a:r>
              <a:rPr lang="zh-CN" altLang="en-US" dirty="0"/>
              <a:t>平台方案</a:t>
            </a:r>
            <a:r>
              <a:rPr lang="zh-CN" altLang="en-US" dirty="0" smtClean="0"/>
              <a:t>部署</a:t>
            </a:r>
            <a:r>
              <a:rPr lang="en-US" altLang="zh-CN" dirty="0" smtClean="0"/>
              <a:t>--</a:t>
            </a:r>
            <a:r>
              <a:rPr lang="zh-CN" altLang="en-US" dirty="0" smtClean="0"/>
              <a:t>验证补丁</a:t>
            </a:r>
            <a:endParaRPr lang="zh-CN" altLang="en-US" b="1" dirty="0"/>
          </a:p>
        </p:txBody>
      </p:sp>
      <p:pic>
        <p:nvPicPr>
          <p:cNvPr id="1229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98592" y="1644402"/>
            <a:ext cx="9009912" cy="1791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7442485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lnSpc>
                <a:spcPct val="150000"/>
              </a:lnSpc>
              <a:buNone/>
            </a:pPr>
            <a:r>
              <a:rPr lang="en-US" altLang="zh-CN" sz="1800" dirty="0" smtClean="0"/>
              <a:t>1</a:t>
            </a:r>
            <a:r>
              <a:rPr lang="zh-CN" altLang="en-US" sz="1800" dirty="0" smtClean="0"/>
              <a:t>、扩展方案的启用原则：制作补丁时为启用状态，安装后也是启用状态；建议非启用状态制作补丁；</a:t>
            </a:r>
            <a:endParaRPr lang="en-US" altLang="zh-CN" sz="1800" dirty="0" smtClean="0"/>
          </a:p>
          <a:p>
            <a:pPr marL="0" indent="0">
              <a:lnSpc>
                <a:spcPct val="150000"/>
              </a:lnSpc>
              <a:buNone/>
            </a:pPr>
            <a:r>
              <a:rPr lang="en-US" altLang="zh-CN" sz="1800" dirty="0" smtClean="0"/>
              <a:t>2</a:t>
            </a:r>
            <a:r>
              <a:rPr lang="zh-CN" altLang="en-US" sz="1800" dirty="0" smtClean="0"/>
              <a:t>、</a:t>
            </a:r>
            <a:r>
              <a:rPr lang="en-US" altLang="zh-CN" sz="1800" dirty="0" smtClean="0"/>
              <a:t>【</a:t>
            </a:r>
            <a:r>
              <a:rPr lang="zh-CN" altLang="en-US" sz="1800" dirty="0" smtClean="0"/>
              <a:t>分配</a:t>
            </a:r>
            <a:r>
              <a:rPr lang="en-US" altLang="zh-CN" sz="1800" dirty="0" smtClean="0"/>
              <a:t>】</a:t>
            </a:r>
            <a:r>
              <a:rPr lang="zh-CN" altLang="en-US" sz="1800" dirty="0" smtClean="0"/>
              <a:t>信息不包含在补丁中，安装完补丁需进行分配组织；</a:t>
            </a:r>
            <a:endParaRPr lang="en-US" altLang="zh-CN" sz="1800" dirty="0" smtClean="0"/>
          </a:p>
          <a:p>
            <a:pPr marL="0" indent="0">
              <a:lnSpc>
                <a:spcPct val="150000"/>
              </a:lnSpc>
              <a:buNone/>
            </a:pPr>
            <a:endParaRPr lang="en-US" altLang="zh-CN" sz="1800" dirty="0"/>
          </a:p>
          <a:p>
            <a:pPr marL="0" indent="0">
              <a:lnSpc>
                <a:spcPct val="150000"/>
              </a:lnSpc>
              <a:buNone/>
            </a:pPr>
            <a:endParaRPr lang="en-US" altLang="zh-CN" sz="1800" dirty="0" smtClean="0"/>
          </a:p>
        </p:txBody>
      </p:sp>
      <p:sp>
        <p:nvSpPr>
          <p:cNvPr id="3" name="标题 2"/>
          <p:cNvSpPr>
            <a:spLocks noGrp="1"/>
          </p:cNvSpPr>
          <p:nvPr>
            <p:ph type="title"/>
          </p:nvPr>
        </p:nvSpPr>
        <p:spPr/>
        <p:txBody>
          <a:bodyPr>
            <a:normAutofit/>
          </a:bodyPr>
          <a:lstStyle/>
          <a:p>
            <a:r>
              <a:rPr lang="en-US" altLang="zh-CN" dirty="0" smtClean="0"/>
              <a:t>WEB</a:t>
            </a:r>
            <a:r>
              <a:rPr lang="zh-CN" altLang="en-US" dirty="0"/>
              <a:t>平台方案</a:t>
            </a:r>
            <a:r>
              <a:rPr lang="zh-CN" altLang="en-US" dirty="0" smtClean="0"/>
              <a:t>部署</a:t>
            </a:r>
            <a:r>
              <a:rPr lang="en-US" altLang="zh-CN" dirty="0" smtClean="0"/>
              <a:t>--</a:t>
            </a:r>
            <a:r>
              <a:rPr lang="zh-CN" altLang="en-US" dirty="0" smtClean="0"/>
              <a:t>部署后工作</a:t>
            </a:r>
            <a:endParaRPr lang="zh-CN" altLang="en-US" b="1" dirty="0"/>
          </a:p>
        </p:txBody>
      </p:sp>
      <p:pic>
        <p:nvPicPr>
          <p:cNvPr id="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56506" y="2067694"/>
            <a:ext cx="8064896" cy="3780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899592" y="714425"/>
            <a:ext cx="5569098" cy="37967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430303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lnSpc>
                <a:spcPct val="150000"/>
              </a:lnSpc>
              <a:buNone/>
            </a:pPr>
            <a:r>
              <a:rPr lang="en-US" altLang="zh-CN" sz="1800" dirty="0" smtClean="0"/>
              <a:t>3</a:t>
            </a:r>
            <a:r>
              <a:rPr lang="zh-CN" altLang="en-US" sz="1800" dirty="0" smtClean="0"/>
              <a:t>、</a:t>
            </a:r>
            <a:r>
              <a:rPr lang="en-US" altLang="zh-CN" sz="1800" dirty="0" smtClean="0"/>
              <a:t>【</a:t>
            </a:r>
            <a:r>
              <a:rPr lang="zh-CN" altLang="en-US" sz="1800" dirty="0" smtClean="0"/>
              <a:t>发布菜单</a:t>
            </a:r>
            <a:r>
              <a:rPr lang="en-US" altLang="zh-CN" sz="1800" dirty="0" smtClean="0"/>
              <a:t>】</a:t>
            </a:r>
            <a:r>
              <a:rPr lang="zh-CN" altLang="en-US" sz="1800" dirty="0" smtClean="0"/>
              <a:t>信息不包含在补丁中，安装补丁后需发布菜单；</a:t>
            </a:r>
            <a:endParaRPr lang="en-US" altLang="zh-CN" sz="1800" dirty="0" smtClean="0"/>
          </a:p>
        </p:txBody>
      </p:sp>
      <p:sp>
        <p:nvSpPr>
          <p:cNvPr id="3" name="标题 2"/>
          <p:cNvSpPr>
            <a:spLocks noGrp="1"/>
          </p:cNvSpPr>
          <p:nvPr>
            <p:ph type="title"/>
          </p:nvPr>
        </p:nvSpPr>
        <p:spPr/>
        <p:txBody>
          <a:bodyPr>
            <a:normAutofit/>
          </a:bodyPr>
          <a:lstStyle/>
          <a:p>
            <a:r>
              <a:rPr lang="en-US" altLang="zh-CN" dirty="0" smtClean="0"/>
              <a:t>WEB</a:t>
            </a:r>
            <a:r>
              <a:rPr lang="zh-CN" altLang="en-US" dirty="0"/>
              <a:t>平台方案</a:t>
            </a:r>
            <a:r>
              <a:rPr lang="zh-CN" altLang="en-US" dirty="0" smtClean="0"/>
              <a:t>部署</a:t>
            </a:r>
            <a:r>
              <a:rPr lang="en-US" altLang="zh-CN" dirty="0" smtClean="0"/>
              <a:t>--</a:t>
            </a:r>
            <a:r>
              <a:rPr lang="zh-CN" altLang="en-US" dirty="0" smtClean="0"/>
              <a:t>部署后工作</a:t>
            </a:r>
            <a:endParaRPr lang="zh-CN" altLang="en-US" b="1" dirty="0"/>
          </a:p>
        </p:txBody>
      </p:sp>
      <p:pic>
        <p:nvPicPr>
          <p:cNvPr id="5"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5536" y="950902"/>
            <a:ext cx="6984776" cy="5072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07504" y="950902"/>
            <a:ext cx="5261520" cy="36041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11333086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buNone/>
            </a:pPr>
            <a:r>
              <a:rPr lang="zh-CN" altLang="en-US" sz="1600" dirty="0" smtClean="0">
                <a:solidFill>
                  <a:schemeClr val="accent2">
                    <a:lumMod val="60000"/>
                    <a:lumOff val="40000"/>
                  </a:schemeClr>
                </a:solidFill>
              </a:rPr>
              <a:t>注：</a:t>
            </a:r>
            <a:r>
              <a:rPr lang="zh-CN" altLang="en-US" sz="1600" dirty="0" smtClean="0"/>
              <a:t>由于目前系统尚未支持补丁卸载自动回退，因此在卸载补丁时需要以下操作</a:t>
            </a:r>
            <a:endParaRPr lang="en-US" altLang="zh-CN" sz="1600" dirty="0" smtClean="0"/>
          </a:p>
          <a:p>
            <a:pPr marL="0" indent="0">
              <a:buNone/>
            </a:pPr>
            <a:r>
              <a:rPr lang="en-US" altLang="zh-CN" sz="1800" dirty="0"/>
              <a:t> </a:t>
            </a:r>
            <a:r>
              <a:rPr lang="en-US" altLang="zh-CN" sz="1800" dirty="0" smtClean="0"/>
              <a:t>    1.</a:t>
            </a:r>
            <a:r>
              <a:rPr lang="zh-CN" altLang="en-US" sz="1800" dirty="0" smtClean="0"/>
              <a:t>文件回退</a:t>
            </a:r>
            <a:endParaRPr lang="en-US" altLang="zh-CN" sz="1800" dirty="0" smtClean="0"/>
          </a:p>
          <a:p>
            <a:pPr marL="0" indent="0">
              <a:buNone/>
            </a:pPr>
            <a:endParaRPr lang="en-US" altLang="zh-CN" sz="1800" dirty="0"/>
          </a:p>
          <a:p>
            <a:pPr marL="0" indent="0">
              <a:buNone/>
            </a:pPr>
            <a:endParaRPr lang="en-US" altLang="zh-CN" sz="1800" dirty="0" smtClean="0"/>
          </a:p>
          <a:p>
            <a:pPr marL="0" indent="0">
              <a:buNone/>
            </a:pPr>
            <a:endParaRPr lang="en-US" altLang="zh-CN" sz="1800" dirty="0"/>
          </a:p>
          <a:p>
            <a:pPr marL="0" indent="0">
              <a:buNone/>
            </a:pPr>
            <a:endParaRPr lang="en-US" altLang="zh-CN" sz="1800" dirty="0" smtClean="0"/>
          </a:p>
          <a:p>
            <a:pPr marL="0" indent="0">
              <a:buNone/>
            </a:pPr>
            <a:endParaRPr lang="en-US" altLang="zh-CN" sz="1800" dirty="0"/>
          </a:p>
          <a:p>
            <a:pPr marL="0" indent="0">
              <a:buNone/>
            </a:pPr>
            <a:r>
              <a:rPr lang="en-US" altLang="zh-CN" sz="1800" dirty="0"/>
              <a:t>     </a:t>
            </a:r>
            <a:endParaRPr lang="en-US" altLang="zh-CN" dirty="0" smtClean="0"/>
          </a:p>
        </p:txBody>
      </p:sp>
      <p:sp>
        <p:nvSpPr>
          <p:cNvPr id="3" name="标题 2"/>
          <p:cNvSpPr>
            <a:spLocks noGrp="1"/>
          </p:cNvSpPr>
          <p:nvPr>
            <p:ph type="title"/>
          </p:nvPr>
        </p:nvSpPr>
        <p:spPr/>
        <p:txBody>
          <a:bodyPr/>
          <a:lstStyle/>
          <a:p>
            <a:r>
              <a:rPr lang="en-US" altLang="zh-CN" dirty="0"/>
              <a:t>WEB</a:t>
            </a:r>
            <a:r>
              <a:rPr lang="zh-CN" altLang="en-US" dirty="0"/>
              <a:t>平台方案</a:t>
            </a:r>
            <a:r>
              <a:rPr lang="zh-CN" altLang="en-US" dirty="0" smtClean="0"/>
              <a:t>部署</a:t>
            </a:r>
            <a:r>
              <a:rPr lang="en-US" altLang="zh-CN" dirty="0" smtClean="0"/>
              <a:t>--</a:t>
            </a:r>
            <a:r>
              <a:rPr lang="zh-CN" altLang="en-US" dirty="0" smtClean="0"/>
              <a:t>补丁卸载</a:t>
            </a:r>
            <a:endParaRPr lang="zh-CN" altLang="en-US" b="1"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99592" y="1491630"/>
            <a:ext cx="7104472" cy="21756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49911885"/>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2"/>
            <a:ext cx="8334920" cy="4075103"/>
          </a:xfrm>
        </p:spPr>
        <p:txBody>
          <a:bodyPr/>
          <a:lstStyle/>
          <a:p>
            <a:pPr marL="0" indent="0">
              <a:buNone/>
            </a:pPr>
            <a:r>
              <a:rPr lang="en-US" altLang="zh-CN" sz="1800" dirty="0" smtClean="0"/>
              <a:t>2</a:t>
            </a:r>
            <a:r>
              <a:rPr lang="en-US" altLang="zh-CN" sz="1800" dirty="0"/>
              <a:t>.</a:t>
            </a:r>
            <a:r>
              <a:rPr lang="zh-CN" altLang="en-US" sz="1800" dirty="0"/>
              <a:t>数据库</a:t>
            </a:r>
            <a:r>
              <a:rPr lang="zh-CN" altLang="en-US" sz="1800" dirty="0" smtClean="0"/>
              <a:t>回退</a:t>
            </a:r>
            <a:r>
              <a:rPr lang="en-US" altLang="zh-CN" sz="1800" dirty="0" smtClean="0"/>
              <a:t>(</a:t>
            </a:r>
            <a:r>
              <a:rPr lang="zh-CN" altLang="en-US" sz="1800" dirty="0" smtClean="0"/>
              <a:t>需谨慎操作</a:t>
            </a:r>
            <a:r>
              <a:rPr lang="en-US" altLang="zh-CN" sz="1800" dirty="0" smtClean="0"/>
              <a:t>)</a:t>
            </a:r>
            <a:endParaRPr lang="en-US" altLang="zh-CN" sz="1800" dirty="0"/>
          </a:p>
          <a:p>
            <a:pPr marL="0" indent="0">
              <a:buNone/>
            </a:pPr>
            <a:endParaRPr lang="en-US" altLang="zh-CN" dirty="0" smtClean="0"/>
          </a:p>
        </p:txBody>
      </p:sp>
      <p:sp>
        <p:nvSpPr>
          <p:cNvPr id="3" name="标题 2"/>
          <p:cNvSpPr>
            <a:spLocks noGrp="1"/>
          </p:cNvSpPr>
          <p:nvPr>
            <p:ph type="title"/>
          </p:nvPr>
        </p:nvSpPr>
        <p:spPr/>
        <p:txBody>
          <a:bodyPr/>
          <a:lstStyle/>
          <a:p>
            <a:r>
              <a:rPr lang="en-US" altLang="zh-CN" dirty="0"/>
              <a:t>WEB</a:t>
            </a:r>
            <a:r>
              <a:rPr lang="zh-CN" altLang="en-US" dirty="0"/>
              <a:t>平台方案</a:t>
            </a:r>
            <a:r>
              <a:rPr lang="zh-CN" altLang="en-US" dirty="0" smtClean="0"/>
              <a:t>部署</a:t>
            </a:r>
            <a:r>
              <a:rPr lang="en-US" altLang="zh-CN" dirty="0" smtClean="0"/>
              <a:t>--</a:t>
            </a:r>
            <a:r>
              <a:rPr lang="zh-CN" altLang="en-US" dirty="0" smtClean="0"/>
              <a:t>补丁卸载</a:t>
            </a:r>
            <a:endParaRPr lang="zh-CN" altLang="en-US" b="1" dirty="0"/>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411760" y="875184"/>
            <a:ext cx="3888432" cy="41523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837390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288" y="519523"/>
            <a:ext cx="8334920" cy="540060"/>
          </a:xfrm>
        </p:spPr>
        <p:txBody>
          <a:bodyPr>
            <a:normAutofit fontScale="92500"/>
          </a:bodyPr>
          <a:lstStyle/>
          <a:p>
            <a:pPr marL="0" indent="0">
              <a:buNone/>
            </a:pPr>
            <a:r>
              <a:rPr lang="en-US" altLang="zh-CN" sz="1800" dirty="0" smtClean="0"/>
              <a:t>1. </a:t>
            </a:r>
            <a:r>
              <a:rPr lang="en-US" altLang="zh-CN" sz="1800" dirty="0" err="1" smtClean="0"/>
              <a:t>Apusic</a:t>
            </a:r>
            <a:r>
              <a:rPr lang="zh-CN" altLang="en-US" sz="1800" dirty="0" smtClean="0"/>
              <a:t>缓存清理，安装</a:t>
            </a:r>
            <a:r>
              <a:rPr lang="en-US" altLang="zh-CN" sz="1800" dirty="0" smtClean="0"/>
              <a:t>WEB</a:t>
            </a:r>
            <a:r>
              <a:rPr lang="zh-CN" altLang="en-US" sz="1800" dirty="0" smtClean="0"/>
              <a:t>框架补丁后，先清空</a:t>
            </a:r>
            <a:r>
              <a:rPr lang="en-US" altLang="zh-CN" sz="1800" dirty="0" err="1" smtClean="0"/>
              <a:t>apusic</a:t>
            </a:r>
            <a:r>
              <a:rPr lang="zh-CN" altLang="en-US" sz="1800" dirty="0" smtClean="0"/>
              <a:t>缓存，然后再重启</a:t>
            </a:r>
            <a:r>
              <a:rPr lang="en-US" altLang="zh-CN" sz="1800" dirty="0" smtClean="0"/>
              <a:t>EAS</a:t>
            </a:r>
            <a:r>
              <a:rPr lang="zh-CN" altLang="en-US" sz="1800" dirty="0" smtClean="0"/>
              <a:t>服务</a:t>
            </a:r>
            <a:endParaRPr lang="en-US" altLang="zh-CN" sz="1800" dirty="0"/>
          </a:p>
          <a:p>
            <a:pPr marL="0" indent="0">
              <a:buNone/>
            </a:pPr>
            <a:endParaRPr lang="en-US" altLang="zh-CN" dirty="0" smtClean="0"/>
          </a:p>
        </p:txBody>
      </p:sp>
      <p:sp>
        <p:nvSpPr>
          <p:cNvPr id="3" name="标题 2"/>
          <p:cNvSpPr>
            <a:spLocks noGrp="1"/>
          </p:cNvSpPr>
          <p:nvPr>
            <p:ph type="title"/>
          </p:nvPr>
        </p:nvSpPr>
        <p:spPr/>
        <p:txBody>
          <a:bodyPr/>
          <a:lstStyle/>
          <a:p>
            <a:r>
              <a:rPr lang="zh-CN" altLang="en-US" dirty="0" smtClean="0"/>
              <a:t>缓存清理</a:t>
            </a:r>
            <a:endParaRPr lang="zh-CN" altLang="en-US" b="1" dirty="0"/>
          </a:p>
        </p:txBody>
      </p:sp>
      <p:sp>
        <p:nvSpPr>
          <p:cNvPr id="5" name="内容占位符 1"/>
          <p:cNvSpPr txBox="1">
            <a:spLocks/>
          </p:cNvSpPr>
          <p:nvPr/>
        </p:nvSpPr>
        <p:spPr>
          <a:xfrm>
            <a:off x="428596" y="3174698"/>
            <a:ext cx="8334920" cy="540060"/>
          </a:xfrm>
          <a:prstGeom prst="rect">
            <a:avLst/>
          </a:prstGeom>
        </p:spPr>
        <p:txBody>
          <a:bodyPr vert="horz" lIns="91350" tIns="45675" rIns="91350" bIns="45675" rtlCol="0">
            <a:normAutofit fontScale="85000" lnSpcReduction="20000"/>
          </a:bodyPr>
          <a:lstStyle>
            <a:lvl1pPr marL="342497" indent="-342497" algn="l" defTabSz="456662"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139" indent="-285435" algn="l" defTabSz="456662"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1718" indent="-228330" algn="l" defTabSz="456662"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598400"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5104" indent="-228330" algn="l" defTabSz="456662"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Tx/>
              <a:buNone/>
            </a:pPr>
            <a:r>
              <a:rPr lang="en-US" altLang="zh-CN" sz="1800" dirty="0" smtClean="0"/>
              <a:t>2.</a:t>
            </a:r>
            <a:r>
              <a:rPr lang="zh-CN" altLang="en-US" sz="1800" dirty="0"/>
              <a:t> </a:t>
            </a:r>
            <a:r>
              <a:rPr lang="zh-CN" altLang="en-US" sz="1800" dirty="0" smtClean="0"/>
              <a:t>静态化元数据清理，一般是在直接更改数据库或页面显示不正常时：</a:t>
            </a:r>
            <a:endParaRPr lang="en-US" altLang="zh-CN" sz="1800" dirty="0" smtClean="0"/>
          </a:p>
          <a:p>
            <a:pPr marL="0" indent="0">
              <a:buFontTx/>
              <a:buNone/>
            </a:pPr>
            <a:r>
              <a:rPr lang="en-US" altLang="zh-CN" sz="1800" dirty="0"/>
              <a:t> </a:t>
            </a:r>
            <a:r>
              <a:rPr lang="en-US" altLang="zh-CN" sz="1800" dirty="0" smtClean="0"/>
              <a:t>	</a:t>
            </a:r>
            <a:r>
              <a:rPr lang="zh-CN" altLang="en-US" sz="1800" dirty="0" smtClean="0"/>
              <a:t>清理方式</a:t>
            </a:r>
            <a:r>
              <a:rPr lang="zh-CN" altLang="en-US" sz="1800" dirty="0"/>
              <a:t>：</a:t>
            </a:r>
            <a:r>
              <a:rPr lang="en-US" altLang="zh-CN" sz="1800" dirty="0" err="1" smtClean="0"/>
              <a:t>ctrl+alt+shift+p</a:t>
            </a:r>
            <a:endParaRPr lang="zh-CN" altLang="en-US" sz="1800" dirty="0" smtClean="0"/>
          </a:p>
          <a:p>
            <a:pPr marL="0" indent="0">
              <a:buFontTx/>
              <a:buNone/>
            </a:pPr>
            <a:endParaRPr lang="zh-CN" altLang="en-US" dirty="0" smtClean="0"/>
          </a:p>
        </p:txBody>
      </p:sp>
      <p:pic>
        <p:nvPicPr>
          <p:cNvPr id="4" name="图片 3"/>
          <p:cNvPicPr>
            <a:picLocks noChangeAspect="1"/>
          </p:cNvPicPr>
          <p:nvPr/>
        </p:nvPicPr>
        <p:blipFill>
          <a:blip r:embed="rId4"/>
          <a:stretch>
            <a:fillRect/>
          </a:stretch>
        </p:blipFill>
        <p:spPr>
          <a:xfrm>
            <a:off x="785786" y="896844"/>
            <a:ext cx="6800714" cy="1532030"/>
          </a:xfrm>
          <a:prstGeom prst="rect">
            <a:avLst/>
          </a:prstGeom>
        </p:spPr>
      </p:pic>
      <p:pic>
        <p:nvPicPr>
          <p:cNvPr id="1026" name="Picture 2"/>
          <p:cNvPicPr>
            <a:picLocks noChangeAspect="1" noChangeArrowheads="1"/>
          </p:cNvPicPr>
          <p:nvPr/>
        </p:nvPicPr>
        <p:blipFill>
          <a:blip r:embed="rId5"/>
          <a:srcRect/>
          <a:stretch>
            <a:fillRect/>
          </a:stretch>
        </p:blipFill>
        <p:spPr bwMode="auto">
          <a:xfrm>
            <a:off x="785786" y="1571618"/>
            <a:ext cx="5286375" cy="1457325"/>
          </a:xfrm>
          <a:prstGeom prst="rect">
            <a:avLst/>
          </a:prstGeom>
          <a:noFill/>
          <a:ln w="9525">
            <a:noFill/>
            <a:miter lim="800000"/>
            <a:headEnd/>
            <a:tailEnd/>
          </a:ln>
          <a:effectLst/>
        </p:spPr>
      </p:pic>
    </p:spTree>
    <p:extLst>
      <p:ext uri="{BB962C8B-B14F-4D97-AF65-F5344CB8AC3E}">
        <p14:creationId xmlns:p14="http://schemas.microsoft.com/office/powerpoint/2010/main" xmlns="" val="53419990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5687194" y="4533976"/>
            <a:ext cx="2790476" cy="609524"/>
          </a:xfrm>
          <a:prstGeom prst="rect">
            <a:avLst/>
          </a:prstGeom>
        </p:spPr>
      </p:pic>
      <p:sp>
        <p:nvSpPr>
          <p:cNvPr id="109570" name="标题 2"/>
          <p:cNvSpPr>
            <a:spLocks noGrp="1"/>
          </p:cNvSpPr>
          <p:nvPr>
            <p:ph type="title"/>
          </p:nvPr>
        </p:nvSpPr>
        <p:spPr>
          <a:xfrm>
            <a:off x="323850" y="1"/>
            <a:ext cx="7127875" cy="520700"/>
          </a:xfrm>
        </p:spPr>
        <p:txBody>
          <a:bodyPr/>
          <a:lstStyle/>
          <a:p>
            <a:r>
              <a:rPr lang="zh-CN" altLang="en-US" sz="2800" dirty="0" smtClean="0"/>
              <a:t>如何获取帮助</a:t>
            </a:r>
            <a:endParaRPr lang="zh-CN" altLang="en-US" sz="2800" dirty="0"/>
          </a:p>
        </p:txBody>
      </p:sp>
      <p:sp>
        <p:nvSpPr>
          <p:cNvPr id="7" name="矩形 6"/>
          <p:cNvSpPr/>
          <p:nvPr/>
        </p:nvSpPr>
        <p:spPr>
          <a:xfrm>
            <a:off x="916831" y="1131591"/>
            <a:ext cx="7560841" cy="584775"/>
          </a:xfrm>
          <a:prstGeom prst="rect">
            <a:avLst/>
          </a:prstGeom>
          <a:solidFill>
            <a:srgbClr val="00B0F0"/>
          </a:solidFill>
        </p:spPr>
        <p:txBody>
          <a:bodyPr wrap="square">
            <a:spAutoFit/>
          </a:bodyPr>
          <a:lstStyle/>
          <a:p>
            <a:pPr defTabSz="457200">
              <a:defRPr/>
            </a:pPr>
            <a:r>
              <a:rPr kumimoji="1" lang="zh-CN" altLang="en-US" sz="3200" b="1" dirty="0" smtClean="0">
                <a:solidFill>
                  <a:srgbClr val="FFFFFF"/>
                </a:solidFill>
                <a:latin typeface="微软雅黑" pitchFamily="34" charset="-122"/>
                <a:ea typeface="微软雅黑" pitchFamily="34" charset="-122"/>
                <a:cs typeface="微软雅黑"/>
              </a:rPr>
              <a:t>自我提升：</a:t>
            </a:r>
            <a:r>
              <a:rPr kumimoji="1" lang="en-US" altLang="zh-CN" sz="3200" b="1" dirty="0" smtClean="0">
                <a:solidFill>
                  <a:srgbClr val="FFFFFF"/>
                </a:solidFill>
                <a:latin typeface="微软雅黑" pitchFamily="34" charset="-122"/>
                <a:ea typeface="微软雅黑" pitchFamily="34" charset="-122"/>
                <a:cs typeface="微软雅黑"/>
              </a:rPr>
              <a:t>WAFII</a:t>
            </a:r>
            <a:r>
              <a:rPr kumimoji="1" lang="zh-CN" altLang="en-US" sz="3200" b="1" dirty="0" smtClean="0">
                <a:solidFill>
                  <a:srgbClr val="FFFFFF"/>
                </a:solidFill>
                <a:latin typeface="微软雅黑" pitchFamily="34" charset="-122"/>
                <a:ea typeface="微软雅黑" pitchFamily="34" charset="-122"/>
                <a:cs typeface="微软雅黑"/>
              </a:rPr>
              <a:t>帮助系统及培训课程</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8" name="矩形 7"/>
          <p:cNvSpPr/>
          <p:nvPr/>
        </p:nvSpPr>
        <p:spPr>
          <a:xfrm>
            <a:off x="911496" y="3206755"/>
            <a:ext cx="7560841" cy="584775"/>
          </a:xfrm>
          <a:prstGeom prst="rect">
            <a:avLst/>
          </a:prstGeom>
          <a:solidFill>
            <a:srgbClr val="00B0F0"/>
          </a:solidFill>
        </p:spPr>
        <p:txBody>
          <a:bodyPr wrap="square">
            <a:spAutoFit/>
          </a:bodyPr>
          <a:lstStyle/>
          <a:p>
            <a:pPr defTabSz="457200">
              <a:defRPr/>
            </a:pPr>
            <a:r>
              <a:rPr kumimoji="1" lang="zh-CN" altLang="en-US" sz="3200" b="1" dirty="0">
                <a:solidFill>
                  <a:srgbClr val="FFFFFF"/>
                </a:solidFill>
                <a:latin typeface="微软雅黑" pitchFamily="34" charset="-122"/>
                <a:ea typeface="微软雅黑" pitchFamily="34" charset="-122"/>
                <a:cs typeface="微软雅黑"/>
              </a:rPr>
              <a:t>交流</a:t>
            </a:r>
            <a:r>
              <a:rPr kumimoji="1" lang="zh-CN" altLang="en-US" sz="3200" b="1" dirty="0" smtClean="0">
                <a:solidFill>
                  <a:srgbClr val="FFFFFF"/>
                </a:solidFill>
                <a:latin typeface="微软雅黑" pitchFamily="34" charset="-122"/>
                <a:ea typeface="微软雅黑" pitchFamily="34" charset="-122"/>
                <a:cs typeface="微软雅黑"/>
              </a:rPr>
              <a:t>沟通：</a:t>
            </a:r>
            <a:r>
              <a:rPr kumimoji="1" lang="en-US" altLang="zh-CN" sz="3200" b="1" dirty="0" smtClean="0">
                <a:solidFill>
                  <a:srgbClr val="FFFFFF"/>
                </a:solidFill>
                <a:latin typeface="微软雅黑" pitchFamily="34" charset="-122"/>
                <a:ea typeface="微软雅黑" pitchFamily="34" charset="-122"/>
                <a:cs typeface="微软雅黑"/>
              </a:rPr>
              <a:t>RMP</a:t>
            </a:r>
            <a:r>
              <a:rPr kumimoji="1" lang="zh-CN" altLang="en-US" sz="3200" b="1" dirty="0" smtClean="0">
                <a:solidFill>
                  <a:srgbClr val="FFFFFF"/>
                </a:solidFill>
                <a:latin typeface="微软雅黑" pitchFamily="34" charset="-122"/>
                <a:ea typeface="微软雅黑" pitchFamily="34" charset="-122"/>
                <a:cs typeface="微软雅黑"/>
              </a:rPr>
              <a:t>提单，邮件，论坛及</a:t>
            </a:r>
            <a:r>
              <a:rPr kumimoji="1" lang="en-US" altLang="zh-CN" sz="3200" b="1" dirty="0" smtClean="0">
                <a:solidFill>
                  <a:srgbClr val="FFFFFF"/>
                </a:solidFill>
                <a:latin typeface="微软雅黑" pitchFamily="34" charset="-122"/>
                <a:ea typeface="微软雅黑" pitchFamily="34" charset="-122"/>
                <a:cs typeface="微软雅黑"/>
              </a:rPr>
              <a:t>QQ</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6" name="矩形 5"/>
          <p:cNvSpPr/>
          <p:nvPr/>
        </p:nvSpPr>
        <p:spPr>
          <a:xfrm>
            <a:off x="916831" y="1718232"/>
            <a:ext cx="7560841" cy="1077218"/>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defTabSz="457200">
              <a:defRPr/>
            </a:pPr>
            <a:r>
              <a:rPr kumimoji="1" lang="en-US" altLang="zh-CN" sz="1600" dirty="0">
                <a:solidFill>
                  <a:schemeClr val="tx1"/>
                </a:solidFill>
                <a:latin typeface="微软雅黑" pitchFamily="34" charset="-122"/>
                <a:ea typeface="微软雅黑" pitchFamily="34" charset="-122"/>
                <a:cs typeface="微软雅黑"/>
              </a:rPr>
              <a:t>WAFII</a:t>
            </a:r>
            <a:r>
              <a:rPr kumimoji="1" lang="zh-CN" altLang="en-US" sz="1600" dirty="0" smtClean="0">
                <a:solidFill>
                  <a:schemeClr val="tx1"/>
                </a:solidFill>
                <a:latin typeface="微软雅黑" pitchFamily="34" charset="-122"/>
                <a:ea typeface="微软雅黑" pitchFamily="34" charset="-122"/>
                <a:cs typeface="微软雅黑"/>
              </a:rPr>
              <a:t>帮助系统链接：</a:t>
            </a:r>
            <a:endParaRPr kumimoji="1" lang="en-US" altLang="zh-CN" sz="1600" dirty="0" smtClean="0">
              <a:solidFill>
                <a:schemeClr val="tx1"/>
              </a:solidFill>
              <a:latin typeface="微软雅黑" pitchFamily="34" charset="-122"/>
              <a:ea typeface="微软雅黑" pitchFamily="34" charset="-122"/>
              <a:cs typeface="微软雅黑"/>
            </a:endParaRPr>
          </a:p>
          <a:p>
            <a:pPr defTabSz="457200">
              <a:defRPr/>
            </a:pPr>
            <a:r>
              <a:rPr kumimoji="1" lang="zh-CN" altLang="en-US" sz="1600" dirty="0" smtClean="0">
                <a:solidFill>
                  <a:schemeClr val="tx1"/>
                </a:solidFill>
                <a:latin typeface="微软雅黑" pitchFamily="34" charset="-122"/>
                <a:ea typeface="微软雅黑" pitchFamily="34" charset="-122"/>
                <a:cs typeface="微软雅黑"/>
              </a:rPr>
              <a:t>外网链接：</a:t>
            </a:r>
            <a:r>
              <a:rPr kumimoji="1" lang="en-US" altLang="zh-CN" sz="1600" dirty="0">
                <a:solidFill>
                  <a:schemeClr val="tx1"/>
                </a:solidFill>
                <a:latin typeface="微软雅黑" pitchFamily="34" charset="-122"/>
                <a:ea typeface="微软雅黑" pitchFamily="34" charset="-122"/>
                <a:cs typeface="微软雅黑"/>
                <a:hlinkClick r:id="rId4"/>
              </a:rPr>
              <a:t>http://</a:t>
            </a:r>
            <a:r>
              <a:rPr kumimoji="1" lang="en-US" altLang="zh-CN" sz="1600" dirty="0" smtClean="0">
                <a:solidFill>
                  <a:schemeClr val="tx1"/>
                </a:solidFill>
                <a:latin typeface="微软雅黑" pitchFamily="34" charset="-122"/>
                <a:ea typeface="微软雅黑" pitchFamily="34" charset="-122"/>
                <a:cs typeface="微软雅黑"/>
                <a:hlinkClick r:id="rId4"/>
              </a:rPr>
              <a:t>waf2.kingdee.com:6888/waf2help/index.do</a:t>
            </a:r>
            <a:endParaRPr kumimoji="1" lang="en-US" altLang="zh-CN" sz="1600" dirty="0" smtClean="0">
              <a:solidFill>
                <a:schemeClr val="tx1"/>
              </a:solidFill>
              <a:latin typeface="微软雅黑" pitchFamily="34" charset="-122"/>
              <a:ea typeface="微软雅黑" pitchFamily="34" charset="-122"/>
              <a:cs typeface="微软雅黑"/>
            </a:endParaRPr>
          </a:p>
          <a:p>
            <a:pPr defTabSz="457200">
              <a:defRPr/>
            </a:pPr>
            <a:r>
              <a:rPr kumimoji="1" lang="zh-CN" altLang="en-US" sz="1600" dirty="0">
                <a:solidFill>
                  <a:schemeClr val="tx1"/>
                </a:solidFill>
                <a:latin typeface="微软雅黑" pitchFamily="34" charset="-122"/>
                <a:ea typeface="微软雅黑" pitchFamily="34" charset="-122"/>
                <a:cs typeface="微软雅黑"/>
              </a:rPr>
              <a:t>北研</a:t>
            </a:r>
            <a:r>
              <a:rPr kumimoji="1" lang="zh-CN" altLang="en-US" sz="1600" dirty="0" smtClean="0">
                <a:solidFill>
                  <a:schemeClr val="tx1"/>
                </a:solidFill>
                <a:latin typeface="微软雅黑" pitchFamily="34" charset="-122"/>
                <a:ea typeface="微软雅黑" pitchFamily="34" charset="-122"/>
                <a:cs typeface="微软雅黑"/>
              </a:rPr>
              <a:t>金蝶内网链接：</a:t>
            </a:r>
            <a:r>
              <a:rPr kumimoji="1" lang="en-US" altLang="zh-CN" sz="1600" dirty="0">
                <a:solidFill>
                  <a:schemeClr val="tx1"/>
                </a:solidFill>
                <a:latin typeface="微软雅黑" pitchFamily="34" charset="-122"/>
                <a:ea typeface="微软雅黑" pitchFamily="34" charset="-122"/>
                <a:cs typeface="微软雅黑"/>
                <a:hlinkClick r:id="rId5"/>
              </a:rPr>
              <a:t>http</a:t>
            </a:r>
            <a:r>
              <a:rPr kumimoji="1" lang="en-US" altLang="zh-CN" sz="1600" dirty="0" smtClean="0">
                <a:solidFill>
                  <a:schemeClr val="tx1"/>
                </a:solidFill>
                <a:latin typeface="微软雅黑" pitchFamily="34" charset="-122"/>
                <a:ea typeface="微软雅黑" pitchFamily="34" charset="-122"/>
                <a:cs typeface="微软雅黑"/>
                <a:hlinkClick r:id="rId5"/>
              </a:rPr>
              <a:t>://192.168.36.210:6888/waf2help/index.do</a:t>
            </a:r>
            <a:endParaRPr kumimoji="1" lang="en-US" altLang="zh-CN" sz="1600" dirty="0">
              <a:solidFill>
                <a:schemeClr val="tx1"/>
              </a:solidFill>
              <a:latin typeface="微软雅黑" pitchFamily="34" charset="-122"/>
              <a:ea typeface="微软雅黑" pitchFamily="34" charset="-122"/>
              <a:cs typeface="微软雅黑"/>
            </a:endParaRPr>
          </a:p>
          <a:p>
            <a:pPr defTabSz="457200">
              <a:defRPr/>
            </a:pPr>
            <a:r>
              <a:rPr kumimoji="1" lang="zh-CN" altLang="en-US" sz="1600" dirty="0" smtClean="0">
                <a:solidFill>
                  <a:schemeClr val="tx1"/>
                </a:solidFill>
                <a:latin typeface="微软雅黑" pitchFamily="34" charset="-122"/>
                <a:ea typeface="微软雅黑" pitchFamily="34" charset="-122"/>
                <a:cs typeface="微软雅黑"/>
              </a:rPr>
              <a:t>研发内网链接</a:t>
            </a:r>
            <a:r>
              <a:rPr kumimoji="1" lang="zh-CN" altLang="en-US" sz="1600" dirty="0">
                <a:solidFill>
                  <a:schemeClr val="tx1"/>
                </a:solidFill>
                <a:latin typeface="微软雅黑" pitchFamily="34" charset="-122"/>
                <a:ea typeface="微软雅黑" pitchFamily="34" charset="-122"/>
                <a:cs typeface="微软雅黑"/>
              </a:rPr>
              <a:t>：</a:t>
            </a:r>
            <a:r>
              <a:rPr kumimoji="1" lang="en-US" altLang="zh-CN" sz="1600" dirty="0">
                <a:solidFill>
                  <a:schemeClr val="tx1"/>
                </a:solidFill>
                <a:latin typeface="微软雅黑" pitchFamily="34" charset="-122"/>
                <a:ea typeface="微软雅黑" pitchFamily="34" charset="-122"/>
                <a:cs typeface="微软雅黑"/>
                <a:hlinkClick r:id="rId6"/>
              </a:rPr>
              <a:t>http</a:t>
            </a:r>
            <a:r>
              <a:rPr kumimoji="1" lang="en-US" altLang="zh-CN" sz="1600" dirty="0" smtClean="0">
                <a:solidFill>
                  <a:schemeClr val="tx1"/>
                </a:solidFill>
                <a:latin typeface="微软雅黑" pitchFamily="34" charset="-122"/>
                <a:ea typeface="微软雅黑" pitchFamily="34" charset="-122"/>
                <a:cs typeface="微软雅黑"/>
                <a:hlinkClick r:id="rId6"/>
              </a:rPr>
              <a:t>://192.168.11213:8080/waf2help/index.do</a:t>
            </a:r>
            <a:endParaRPr kumimoji="1" lang="en-US" altLang="zh-CN" sz="1600" dirty="0" smtClean="0">
              <a:solidFill>
                <a:schemeClr val="tx1"/>
              </a:solidFill>
              <a:latin typeface="微软雅黑" pitchFamily="34" charset="-122"/>
              <a:ea typeface="微软雅黑" pitchFamily="34" charset="-122"/>
              <a:cs typeface="微软雅黑"/>
            </a:endParaRPr>
          </a:p>
        </p:txBody>
      </p:sp>
    </p:spTree>
    <p:extLst>
      <p:ext uri="{BB962C8B-B14F-4D97-AF65-F5344CB8AC3E}">
        <p14:creationId xmlns="" xmlns:p14="http://schemas.microsoft.com/office/powerpoint/2010/main" val="73458719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 xmlns:p14="http://schemas.microsoft.com/office/powerpoint/2010/main" val="3745352771"/>
              </p:ext>
            </p:extLst>
          </p:nvPr>
        </p:nvGraphicFramePr>
        <p:xfrm>
          <a:off x="395536" y="1329612"/>
          <a:ext cx="8334376" cy="2404981"/>
        </p:xfrm>
        <a:graphic>
          <a:graphicData uri="http://schemas.openxmlformats.org/drawingml/2006/table">
            <a:tbl>
              <a:tblPr firstRow="1" bandRow="1">
                <a:tableStyleId>{5C22544A-7EE6-4342-B048-85BDC9FD1C3A}</a:tableStyleId>
              </a:tblPr>
              <a:tblGrid>
                <a:gridCol w="1872208"/>
                <a:gridCol w="6462168"/>
              </a:tblGrid>
              <a:tr h="443537">
                <a:tc>
                  <a:txBody>
                    <a:bodyPr/>
                    <a:lstStyle/>
                    <a:p>
                      <a:pPr algn="ctr"/>
                      <a:r>
                        <a:rPr lang="zh-CN" altLang="en-US" sz="1400" dirty="0" smtClean="0">
                          <a:latin typeface="微软雅黑" pitchFamily="34" charset="-122"/>
                          <a:ea typeface="微软雅黑" pitchFamily="34" charset="-122"/>
                        </a:rPr>
                        <a:t>组件类型</a:t>
                      </a:r>
                      <a:endParaRPr lang="zh-CN" altLang="en-US" sz="1400" dirty="0">
                        <a:latin typeface="微软雅黑" pitchFamily="34" charset="-122"/>
                        <a:ea typeface="微软雅黑" pitchFamily="34" charset="-122"/>
                      </a:endParaRPr>
                    </a:p>
                  </a:txBody>
                  <a:tcPr marT="34290" marB="34290" anchor="ctr"/>
                </a:tc>
                <a:tc>
                  <a:txBody>
                    <a:bodyPr/>
                    <a:lstStyle/>
                    <a:p>
                      <a:pPr algn="ctr"/>
                      <a:r>
                        <a:rPr lang="zh-CN" altLang="en-US" sz="1400" dirty="0" smtClean="0">
                          <a:latin typeface="微软雅黑" pitchFamily="34" charset="-122"/>
                          <a:ea typeface="微软雅黑" pitchFamily="34" charset="-122"/>
                        </a:rPr>
                        <a:t>包含项</a:t>
                      </a:r>
                      <a:endParaRPr lang="zh-CN" altLang="en-US" sz="1400" dirty="0">
                        <a:latin typeface="微软雅黑" pitchFamily="34" charset="-122"/>
                        <a:ea typeface="微软雅黑" pitchFamily="34" charset="-122"/>
                      </a:endParaRPr>
                    </a:p>
                  </a:txBody>
                  <a:tcPr marT="34290" marB="34290" anchor="ctr"/>
                </a:tc>
              </a:tr>
              <a:tr h="970103">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en-US" altLang="zh-CN" sz="1400" b="1" dirty="0" smtClean="0">
                          <a:latin typeface="微软雅黑" pitchFamily="34" charset="-122"/>
                          <a:ea typeface="微软雅黑" pitchFamily="34" charset="-122"/>
                        </a:rPr>
                        <a:t>UI</a:t>
                      </a:r>
                      <a:r>
                        <a:rPr lang="zh-CN" altLang="en-US" sz="1400" b="1" dirty="0" smtClean="0">
                          <a:latin typeface="微软雅黑" pitchFamily="34" charset="-122"/>
                          <a:ea typeface="微软雅黑" pitchFamily="34" charset="-122"/>
                        </a:rPr>
                        <a:t>组件</a:t>
                      </a:r>
                      <a:endParaRPr lang="en-US" altLang="zh-CN" sz="1400" b="1" dirty="0" smtClean="0">
                        <a:latin typeface="微软雅黑" pitchFamily="34" charset="-122"/>
                        <a:ea typeface="微软雅黑" pitchFamily="34" charset="-122"/>
                      </a:endParaRP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文本框，下拉框，日期，</a:t>
                      </a:r>
                      <a:r>
                        <a:rPr lang="en-US" altLang="zh-CN" sz="1400" dirty="0" smtClean="0">
                          <a:latin typeface="楷体" pitchFamily="49" charset="-122"/>
                          <a:ea typeface="楷体" pitchFamily="49" charset="-122"/>
                        </a:rPr>
                        <a:t>F7</a:t>
                      </a:r>
                      <a:r>
                        <a:rPr lang="zh-CN" altLang="en-US" sz="1400" dirty="0" smtClean="0">
                          <a:latin typeface="楷体" pitchFamily="49" charset="-122"/>
                          <a:ea typeface="楷体" pitchFamily="49" charset="-122"/>
                        </a:rPr>
                        <a:t>，数字框，文本域，多语言框，</a:t>
                      </a:r>
                      <a:r>
                        <a:rPr lang="en-US" altLang="zh-CN" sz="1400" dirty="0" smtClean="0">
                          <a:latin typeface="楷体" pitchFamily="49" charset="-122"/>
                          <a:ea typeface="楷体" pitchFamily="49" charset="-122"/>
                        </a:rPr>
                        <a:t>Radio</a:t>
                      </a:r>
                      <a:r>
                        <a:rPr lang="zh-CN" altLang="en-US" sz="1400" dirty="0" smtClean="0">
                          <a:latin typeface="楷体" pitchFamily="49" charset="-122"/>
                          <a:ea typeface="楷体" pitchFamily="49" charset="-122"/>
                        </a:rPr>
                        <a:t> 、 </a:t>
                      </a:r>
                      <a:r>
                        <a:rPr lang="en-US" altLang="zh-CN" sz="1400" dirty="0" err="1" smtClean="0">
                          <a:latin typeface="楷体" pitchFamily="49" charset="-122"/>
                          <a:ea typeface="楷体" pitchFamily="49" charset="-122"/>
                        </a:rPr>
                        <a:t>RadioGroup</a:t>
                      </a:r>
                      <a:r>
                        <a:rPr lang="zh-CN" altLang="en-US" sz="1400" dirty="0" smtClean="0">
                          <a:latin typeface="楷体" pitchFamily="49" charset="-122"/>
                          <a:ea typeface="楷体" pitchFamily="49" charset="-122"/>
                        </a:rPr>
                        <a:t>，</a:t>
                      </a:r>
                      <a:r>
                        <a:rPr lang="en-US" altLang="zh-CN" sz="1400" dirty="0" smtClean="0">
                          <a:latin typeface="楷体" pitchFamily="49" charset="-122"/>
                          <a:ea typeface="楷体" pitchFamily="49" charset="-122"/>
                        </a:rPr>
                        <a:t>Checkbox</a:t>
                      </a:r>
                      <a:r>
                        <a:rPr lang="zh-CN" altLang="en-US" sz="1400" dirty="0" smtClean="0">
                          <a:latin typeface="楷体" pitchFamily="49" charset="-122"/>
                          <a:ea typeface="楷体" pitchFamily="49" charset="-122"/>
                        </a:rPr>
                        <a:t>，隐藏域，文件上传、标签组件、按钮、菜单、菜单项、菜单按钮、显示表格、可编辑表格、树、窗口、提示组件、进度条、浮动提示等</a:t>
                      </a:r>
                    </a:p>
                  </a:txBody>
                  <a:tcPr marT="34290" marB="34290"/>
                </a:tc>
              </a:tr>
              <a:tr h="330447">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zh-CN" altLang="en-US" sz="1400" b="1" dirty="0" smtClean="0">
                          <a:latin typeface="微软雅黑" pitchFamily="34" charset="-122"/>
                          <a:ea typeface="微软雅黑" pitchFamily="34" charset="-122"/>
                        </a:rPr>
                        <a:t>容器组件</a:t>
                      </a: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标签容器、章节、面板、数据展示、信息块、页签，工具栏等</a:t>
                      </a:r>
                    </a:p>
                  </a:txBody>
                  <a:tcPr marT="34290" marB="34290"/>
                </a:tc>
              </a:tr>
              <a:tr h="330447">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zh-CN" altLang="en-US" sz="1400" b="1" dirty="0" smtClean="0">
                          <a:latin typeface="微软雅黑" pitchFamily="34" charset="-122"/>
                          <a:ea typeface="微软雅黑" pitchFamily="34" charset="-122"/>
                        </a:rPr>
                        <a:t>布局组件</a:t>
                      </a: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列布局</a:t>
                      </a:r>
                    </a:p>
                  </a:txBody>
                  <a:tcPr marT="34290" marB="34290"/>
                </a:tc>
              </a:tr>
              <a:tr h="330447">
                <a:tc>
                  <a:txBody>
                    <a:bodyPr/>
                    <a:lstStyle/>
                    <a:p>
                      <a:pPr marL="0" marR="0" lvl="2" indent="0" algn="ctr" defTabSz="457200" rtl="0" eaLnBrk="1" fontAlgn="auto" latinLnBrk="0" hangingPunct="1">
                        <a:lnSpc>
                          <a:spcPct val="100000"/>
                        </a:lnSpc>
                        <a:spcBef>
                          <a:spcPts val="0"/>
                        </a:spcBef>
                        <a:spcAft>
                          <a:spcPts val="0"/>
                        </a:spcAft>
                        <a:buClrTx/>
                        <a:buSzTx/>
                        <a:buFontTx/>
                        <a:buNone/>
                        <a:tabLst/>
                        <a:defRPr/>
                      </a:pPr>
                      <a:r>
                        <a:rPr lang="zh-CN" altLang="en-US" sz="1400" b="1" dirty="0" smtClean="0">
                          <a:latin typeface="微软雅黑" pitchFamily="34" charset="-122"/>
                          <a:ea typeface="微软雅黑" pitchFamily="34" charset="-122"/>
                        </a:rPr>
                        <a:t>功能组件</a:t>
                      </a:r>
                    </a:p>
                  </a:txBody>
                  <a:tcPr marT="34290" marB="34290" anchor="ctr"/>
                </a:tc>
                <a:tc>
                  <a:txBody>
                    <a:bodyPr/>
                    <a:lstStyle/>
                    <a:p>
                      <a:pPr marL="0" marR="0" lvl="3"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自动完成、校验组件、阻塞、提示等</a:t>
                      </a:r>
                    </a:p>
                  </a:txBody>
                  <a:tcPr marT="34290" marB="34290"/>
                </a:tc>
              </a:tr>
            </a:tbl>
          </a:graphicData>
        </a:graphic>
      </p:graphicFrame>
      <p:sp>
        <p:nvSpPr>
          <p:cNvPr id="3" name="标题 2"/>
          <p:cNvSpPr>
            <a:spLocks noGrp="1"/>
          </p:cNvSpPr>
          <p:nvPr>
            <p:ph type="title"/>
          </p:nvPr>
        </p:nvSpPr>
        <p:spPr/>
        <p:txBody>
          <a:bodyPr/>
          <a:lstStyle/>
          <a:p>
            <a:r>
              <a:rPr lang="en-US" altLang="zh-CN" sz="2400" dirty="0" smtClean="0"/>
              <a:t>WAFII</a:t>
            </a:r>
            <a:r>
              <a:rPr lang="zh-CN" altLang="en-US" sz="2400" dirty="0" smtClean="0"/>
              <a:t>帮助系统</a:t>
            </a:r>
            <a:endParaRPr lang="zh-CN" altLang="en-US" b="1" dirty="0"/>
          </a:p>
        </p:txBody>
      </p:sp>
      <p:sp>
        <p:nvSpPr>
          <p:cNvPr id="5" name="矩形 4"/>
          <p:cNvSpPr/>
          <p:nvPr/>
        </p:nvSpPr>
        <p:spPr>
          <a:xfrm>
            <a:off x="395536" y="789552"/>
            <a:ext cx="7848872" cy="400110"/>
          </a:xfrm>
          <a:prstGeom prst="rect">
            <a:avLst/>
          </a:prstGeom>
        </p:spPr>
        <p:txBody>
          <a:bodyPr wrap="square">
            <a:spAutoFit/>
          </a:bodyPr>
          <a:lstStyle/>
          <a:p>
            <a:pPr lvl="1"/>
            <a:r>
              <a:rPr lang="zh-CN" altLang="en-US" dirty="0" smtClean="0">
                <a:latin typeface="微软雅黑" pitchFamily="34" charset="-122"/>
                <a:ea typeface="微软雅黑" pitchFamily="34" charset="-122"/>
              </a:rPr>
              <a:t>提供</a:t>
            </a:r>
            <a:r>
              <a:rPr lang="zh-CN" altLang="en-US" dirty="0">
                <a:latin typeface="微软雅黑" pitchFamily="34" charset="-122"/>
                <a:ea typeface="微软雅黑" pitchFamily="34" charset="-122"/>
              </a:rPr>
              <a:t>了</a:t>
            </a:r>
            <a:r>
              <a:rPr lang="en-US" altLang="zh-CN" dirty="0">
                <a:latin typeface="微软雅黑" pitchFamily="34" charset="-122"/>
                <a:ea typeface="微软雅黑" pitchFamily="34" charset="-122"/>
              </a:rPr>
              <a:t>38</a:t>
            </a:r>
            <a:r>
              <a:rPr lang="zh-CN" altLang="en-US" dirty="0">
                <a:latin typeface="微软雅黑" pitchFamily="34" charset="-122"/>
                <a:ea typeface="微软雅黑" pitchFamily="34" charset="-122"/>
              </a:rPr>
              <a:t>个主要</a:t>
            </a:r>
            <a:r>
              <a:rPr lang="zh-CN" altLang="en-US" dirty="0" smtClean="0">
                <a:latin typeface="微软雅黑" pitchFamily="34" charset="-122"/>
                <a:ea typeface="微软雅黑" pitchFamily="34" charset="-122"/>
              </a:rPr>
              <a:t>组件，每个</a:t>
            </a:r>
            <a:r>
              <a:rPr lang="zh-CN" altLang="en-US" dirty="0">
                <a:latin typeface="微软雅黑" pitchFamily="34" charset="-122"/>
                <a:ea typeface="微软雅黑" pitchFamily="34" charset="-122"/>
              </a:rPr>
              <a:t>组件由</a:t>
            </a:r>
            <a:r>
              <a:rPr lang="en-US" altLang="zh-CN" dirty="0">
                <a:latin typeface="微软雅黑" pitchFamily="34" charset="-122"/>
                <a:ea typeface="微软雅黑" pitchFamily="34" charset="-122"/>
              </a:rPr>
              <a:t>JS</a:t>
            </a:r>
            <a:r>
              <a:rPr lang="zh-CN" altLang="en-US" dirty="0">
                <a:latin typeface="微软雅黑" pitchFamily="34" charset="-122"/>
                <a:ea typeface="微软雅黑" pitchFamily="34" charset="-122"/>
              </a:rPr>
              <a:t>和</a:t>
            </a:r>
            <a:r>
              <a:rPr lang="en-US" altLang="zh-CN" dirty="0">
                <a:latin typeface="微软雅黑" pitchFamily="34" charset="-122"/>
                <a:ea typeface="微软雅黑" pitchFamily="34" charset="-122"/>
              </a:rPr>
              <a:t>CSS</a:t>
            </a:r>
            <a:r>
              <a:rPr lang="zh-CN" altLang="en-US" dirty="0" smtClean="0">
                <a:latin typeface="微软雅黑" pitchFamily="34" charset="-122"/>
                <a:ea typeface="微软雅黑" pitchFamily="34" charset="-122"/>
              </a:rPr>
              <a:t>组成，详细如下表</a:t>
            </a:r>
            <a:endParaRPr lang="zh-CN" altLang="en-US" dirty="0">
              <a:latin typeface="微软雅黑" pitchFamily="34" charset="-122"/>
              <a:ea typeface="微软雅黑" pitchFamily="34" charset="-122"/>
            </a:endParaRPr>
          </a:p>
        </p:txBody>
      </p:sp>
    </p:spTree>
    <p:extLst>
      <p:ext uri="{BB962C8B-B14F-4D97-AF65-F5344CB8AC3E}">
        <p14:creationId xmlns="" xmlns:p14="http://schemas.microsoft.com/office/powerpoint/2010/main" val="2211516078"/>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4139952" y="719553"/>
            <a:ext cx="4737790" cy="1152128"/>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endParaRPr lang="en-US" altLang="zh-CN" sz="1400" dirty="0" smtClean="0">
              <a:latin typeface="微软雅黑"/>
              <a:ea typeface="微软雅黑"/>
              <a:cs typeface="微软雅黑"/>
            </a:endParaRPr>
          </a:p>
        </p:txBody>
      </p:sp>
      <p:sp>
        <p:nvSpPr>
          <p:cNvPr id="6" name="标题 2"/>
          <p:cNvSpPr>
            <a:spLocks noGrp="1"/>
          </p:cNvSpPr>
          <p:nvPr>
            <p:ph type="title"/>
          </p:nvPr>
        </p:nvSpPr>
        <p:spPr/>
        <p:txBody>
          <a:bodyPr>
            <a:normAutofit/>
          </a:bodyPr>
          <a:lstStyle/>
          <a:p>
            <a:r>
              <a:rPr lang="zh-CN" altLang="en-US" sz="2400" dirty="0" smtClean="0"/>
              <a:t>开发</a:t>
            </a:r>
            <a:r>
              <a:rPr lang="zh-CN" altLang="en-US" sz="2400" dirty="0"/>
              <a:t>环境准备及</a:t>
            </a:r>
            <a:r>
              <a:rPr lang="zh-CN" altLang="en-US" sz="2400" dirty="0" smtClean="0"/>
              <a:t>配置</a:t>
            </a:r>
            <a:r>
              <a:rPr lang="en-US" altLang="zh-CN" sz="2400" dirty="0" smtClean="0"/>
              <a:t>--</a:t>
            </a:r>
            <a:r>
              <a:rPr lang="zh-CN" altLang="en-US" sz="2400" dirty="0" smtClean="0"/>
              <a:t>常用开发模式</a:t>
            </a:r>
            <a:endParaRPr lang="zh-CN" altLang="en-US" sz="2400" dirty="0"/>
          </a:p>
        </p:txBody>
      </p:sp>
      <p:sp>
        <p:nvSpPr>
          <p:cNvPr id="13" name="矩形 12"/>
          <p:cNvSpPr/>
          <p:nvPr/>
        </p:nvSpPr>
        <p:spPr>
          <a:xfrm>
            <a:off x="107504" y="627534"/>
            <a:ext cx="8856984" cy="3908443"/>
          </a:xfrm>
          <a:prstGeom prst="rect">
            <a:avLst/>
          </a:prstGeom>
          <a:noFill/>
          <a:ln w="12700">
            <a:solidFill>
              <a:srgbClr val="00B9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defTabSz="457200">
              <a:lnSpc>
                <a:spcPct val="150000"/>
              </a:lnSpc>
              <a:spcBef>
                <a:spcPts val="0"/>
              </a:spcBef>
              <a:buClr>
                <a:srgbClr val="28B0EE"/>
              </a:buClr>
              <a:buSzPct val="100000"/>
            </a:pPr>
            <a:endParaRPr kumimoji="1" lang="en-US" altLang="zh-CN" sz="800" dirty="0">
              <a:solidFill>
                <a:schemeClr val="tx1"/>
              </a:solidFill>
              <a:latin typeface="微软雅黑" pitchFamily="34" charset="-122"/>
              <a:ea typeface="微软雅黑" pitchFamily="34" charset="-122"/>
              <a:cs typeface="微软雅黑"/>
            </a:endParaRPr>
          </a:p>
        </p:txBody>
      </p:sp>
      <p:sp>
        <p:nvSpPr>
          <p:cNvPr id="18" name="矩形 17"/>
          <p:cNvSpPr/>
          <p:nvPr/>
        </p:nvSpPr>
        <p:spPr>
          <a:xfrm>
            <a:off x="251520" y="2013670"/>
            <a:ext cx="3725005" cy="1154155"/>
          </a:xfrm>
          <a:prstGeom prst="rect">
            <a:avLst/>
          </a:prstGeom>
          <a:solidFill>
            <a:srgbClr val="00B0F0"/>
          </a:solidFill>
        </p:spPr>
        <p:txBody>
          <a:bodyPr vert="horz" lIns="91440" tIns="45720" rIns="91440" bIns="45720" rtlCol="0" anchor="ctr">
            <a:normAutofit/>
          </a:bodyPr>
          <a:lstStyle/>
          <a:p>
            <a:pPr defTabSz="457200">
              <a:spcBef>
                <a:spcPct val="20000"/>
              </a:spcBef>
              <a:buSzPct val="100000"/>
            </a:pPr>
            <a:r>
              <a:rPr kumimoji="1" lang="zh-CN" altLang="en-US" sz="1200" b="1" dirty="0">
                <a:latin typeface="微软雅黑"/>
                <a:ea typeface="微软雅黑"/>
                <a:cs typeface="微软雅黑"/>
              </a:rPr>
              <a:t>模式</a:t>
            </a:r>
            <a:r>
              <a:rPr kumimoji="1" lang="zh-CN" altLang="en-US" sz="1200" b="1" dirty="0" smtClean="0">
                <a:latin typeface="微软雅黑"/>
                <a:ea typeface="微软雅黑"/>
                <a:cs typeface="微软雅黑"/>
              </a:rPr>
              <a:t>二：</a:t>
            </a:r>
            <a:endParaRPr kumimoji="1" lang="en-US" altLang="zh-CN" sz="1200" b="1"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a:t>
            </a:r>
            <a:r>
              <a:rPr kumimoji="1" lang="en-US" altLang="zh-CN" sz="1000" dirty="0" err="1" smtClean="0">
                <a:latin typeface="微软雅黑"/>
                <a:ea typeface="微软雅黑"/>
                <a:cs typeface="微软雅黑"/>
              </a:rPr>
              <a:t>debugServer</a:t>
            </a:r>
            <a:r>
              <a:rPr kumimoji="1" lang="zh-CN" altLang="en-US" sz="1000" dirty="0" smtClean="0">
                <a:latin typeface="微软雅黑"/>
                <a:ea typeface="微软雅黑"/>
                <a:cs typeface="微软雅黑"/>
              </a:rPr>
              <a:t>，</a:t>
            </a: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远程调试连接到测试环境；</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测试环境没有问题，从测试环境制作补丁安装到正式环境；</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a:latin typeface="微软雅黑"/>
                <a:ea typeface="微软雅黑"/>
                <a:cs typeface="微软雅黑"/>
              </a:rPr>
              <a:t>优点</a:t>
            </a:r>
            <a:r>
              <a:rPr kumimoji="1" lang="zh-CN" altLang="en-US" sz="1000" dirty="0" smtClean="0">
                <a:latin typeface="微软雅黑"/>
                <a:ea typeface="微软雅黑"/>
                <a:cs typeface="微软雅黑"/>
              </a:rPr>
              <a:t>：有门户，可切换组织</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smtClean="0">
                <a:latin typeface="微软雅黑"/>
                <a:ea typeface="微软雅黑"/>
                <a:cs typeface="微软雅黑"/>
              </a:rPr>
              <a:t>缺点：一个开发调试期间，其它开发无法使用</a:t>
            </a:r>
            <a:endParaRPr kumimoji="1" lang="en-US" altLang="zh-CN" sz="1000" dirty="0">
              <a:latin typeface="微软雅黑"/>
              <a:ea typeface="微软雅黑"/>
              <a:cs typeface="微软雅黑"/>
            </a:endParaRPr>
          </a:p>
        </p:txBody>
      </p:sp>
      <p:sp>
        <p:nvSpPr>
          <p:cNvPr id="19" name="矩形 18"/>
          <p:cNvSpPr/>
          <p:nvPr/>
        </p:nvSpPr>
        <p:spPr>
          <a:xfrm>
            <a:off x="4154690" y="2013670"/>
            <a:ext cx="4737790" cy="1154155"/>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endParaRPr lang="en-US" altLang="zh-CN" sz="1400" dirty="0" smtClean="0">
              <a:latin typeface="微软雅黑"/>
              <a:ea typeface="微软雅黑"/>
              <a:cs typeface="微软雅黑"/>
            </a:endParaRPr>
          </a:p>
        </p:txBody>
      </p:sp>
      <p:graphicFrame>
        <p:nvGraphicFramePr>
          <p:cNvPr id="20" name="图示 19"/>
          <p:cNvGraphicFramePr/>
          <p:nvPr>
            <p:extLst>
              <p:ext uri="{D42A27DB-BD31-4B8C-83A1-F6EECF244321}">
                <p14:modId xmlns="" xmlns:p14="http://schemas.microsoft.com/office/powerpoint/2010/main" val="3403962366"/>
              </p:ext>
            </p:extLst>
          </p:nvPr>
        </p:nvGraphicFramePr>
        <p:xfrm>
          <a:off x="4398625" y="2265698"/>
          <a:ext cx="3600400" cy="5760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矩形 21"/>
          <p:cNvSpPr/>
          <p:nvPr/>
        </p:nvSpPr>
        <p:spPr>
          <a:xfrm>
            <a:off x="4154691" y="3311841"/>
            <a:ext cx="4737790" cy="1152128"/>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endParaRPr lang="en-US" altLang="zh-CN" sz="1400" dirty="0" smtClean="0">
              <a:latin typeface="微软雅黑"/>
              <a:ea typeface="微软雅黑"/>
              <a:cs typeface="微软雅黑"/>
            </a:endParaRPr>
          </a:p>
        </p:txBody>
      </p:sp>
      <p:graphicFrame>
        <p:nvGraphicFramePr>
          <p:cNvPr id="23" name="图示 22"/>
          <p:cNvGraphicFramePr/>
          <p:nvPr>
            <p:extLst>
              <p:ext uri="{D42A27DB-BD31-4B8C-83A1-F6EECF244321}">
                <p14:modId xmlns="" xmlns:p14="http://schemas.microsoft.com/office/powerpoint/2010/main" val="1648742914"/>
              </p:ext>
            </p:extLst>
          </p:nvPr>
        </p:nvGraphicFramePr>
        <p:xfrm>
          <a:off x="4932040" y="3599873"/>
          <a:ext cx="3600400" cy="5760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4" name="矩形 23"/>
          <p:cNvSpPr/>
          <p:nvPr/>
        </p:nvSpPr>
        <p:spPr>
          <a:xfrm>
            <a:off x="251520" y="719553"/>
            <a:ext cx="3725005" cy="1152128"/>
          </a:xfrm>
          <a:prstGeom prst="rect">
            <a:avLst/>
          </a:prstGeom>
          <a:solidFill>
            <a:srgbClr val="00B0F0"/>
          </a:solidFill>
        </p:spPr>
        <p:txBody>
          <a:bodyPr vert="horz" lIns="91440" tIns="45720" rIns="91440" bIns="45720" rtlCol="0" anchor="ctr">
            <a:normAutofit lnSpcReduction="10000"/>
          </a:bodyPr>
          <a:lstStyle/>
          <a:p>
            <a:pPr defTabSz="457200">
              <a:spcBef>
                <a:spcPct val="20000"/>
              </a:spcBef>
              <a:buSzPct val="100000"/>
            </a:pPr>
            <a:r>
              <a:rPr kumimoji="1" lang="zh-CN" altLang="en-US" sz="1200" b="1" dirty="0" smtClean="0">
                <a:latin typeface="微软雅黑"/>
                <a:ea typeface="微软雅黑"/>
                <a:cs typeface="微软雅黑"/>
              </a:rPr>
              <a:t>模式</a:t>
            </a:r>
            <a:r>
              <a:rPr kumimoji="1" lang="zh-CN" altLang="en-US" sz="1200" b="1" dirty="0">
                <a:latin typeface="微软雅黑"/>
                <a:ea typeface="微软雅黑"/>
                <a:cs typeface="微软雅黑"/>
              </a:rPr>
              <a:t>一</a:t>
            </a:r>
            <a:r>
              <a:rPr kumimoji="1" lang="zh-CN" altLang="en-US" sz="1200" b="1" dirty="0" smtClean="0">
                <a:latin typeface="微软雅黑"/>
                <a:ea typeface="微软雅黑"/>
                <a:cs typeface="微软雅黑"/>
              </a:rPr>
              <a:t>：</a:t>
            </a:r>
            <a:endParaRPr kumimoji="1" lang="en-US" altLang="zh-CN" sz="1200" b="1" dirty="0" smtClean="0">
              <a:latin typeface="微软雅黑"/>
              <a:ea typeface="微软雅黑"/>
              <a:cs typeface="微软雅黑"/>
            </a:endParaRPr>
          </a:p>
          <a:p>
            <a:pPr marL="228600" indent="-228600" defTabSz="457200">
              <a:spcBef>
                <a:spcPct val="20000"/>
              </a:spcBef>
              <a:buSzPct val="100000"/>
              <a:buAutoNum type="arabicPeriod"/>
            </a:pP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中启动服务，可直接调试；</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中制作补丁，在测试环境安装；</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测试环境没有问题，从测试环境制作补丁安装到正式环境；</a:t>
            </a:r>
          </a:p>
          <a:p>
            <a:pPr defTabSz="457200">
              <a:spcBef>
                <a:spcPct val="20000"/>
              </a:spcBef>
              <a:buSzPct val="100000"/>
            </a:pPr>
            <a:r>
              <a:rPr kumimoji="1" lang="zh-CN" altLang="en-US" sz="1000" dirty="0" smtClean="0">
                <a:latin typeface="微软雅黑"/>
                <a:ea typeface="微软雅黑"/>
                <a:cs typeface="微软雅黑"/>
              </a:rPr>
              <a:t>优点：方便，互不影响</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smtClean="0">
                <a:latin typeface="微软雅黑"/>
                <a:ea typeface="微软雅黑"/>
                <a:cs typeface="微软雅黑"/>
              </a:rPr>
              <a:t>缺点：没有门户，无法切换用户及组织</a:t>
            </a:r>
            <a:endParaRPr kumimoji="1" lang="en-US" altLang="zh-CN" sz="1000" dirty="0">
              <a:latin typeface="微软雅黑"/>
              <a:ea typeface="微软雅黑"/>
              <a:cs typeface="微软雅黑"/>
            </a:endParaRPr>
          </a:p>
        </p:txBody>
      </p:sp>
      <p:graphicFrame>
        <p:nvGraphicFramePr>
          <p:cNvPr id="27" name="图示 26"/>
          <p:cNvGraphicFramePr/>
          <p:nvPr>
            <p:extLst>
              <p:ext uri="{D42A27DB-BD31-4B8C-83A1-F6EECF244321}">
                <p14:modId xmlns="" xmlns:p14="http://schemas.microsoft.com/office/powerpoint/2010/main" val="2931368520"/>
              </p:ext>
            </p:extLst>
          </p:nvPr>
        </p:nvGraphicFramePr>
        <p:xfrm>
          <a:off x="4427984" y="1007585"/>
          <a:ext cx="3600400" cy="57606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28" name="矩形 27"/>
          <p:cNvSpPr/>
          <p:nvPr/>
        </p:nvSpPr>
        <p:spPr>
          <a:xfrm>
            <a:off x="251520" y="3309814"/>
            <a:ext cx="3725005" cy="1154155"/>
          </a:xfrm>
          <a:prstGeom prst="rect">
            <a:avLst/>
          </a:prstGeom>
          <a:solidFill>
            <a:srgbClr val="00B0F0"/>
          </a:solidFill>
        </p:spPr>
        <p:txBody>
          <a:bodyPr vert="horz" lIns="91440" tIns="45720" rIns="91440" bIns="45720" rtlCol="0" anchor="ctr">
            <a:normAutofit lnSpcReduction="10000"/>
          </a:bodyPr>
          <a:lstStyle/>
          <a:p>
            <a:pPr defTabSz="457200">
              <a:spcBef>
                <a:spcPct val="20000"/>
              </a:spcBef>
              <a:buSzPct val="100000"/>
            </a:pPr>
            <a:r>
              <a:rPr kumimoji="1" lang="zh-CN" altLang="en-US" sz="1200" b="1" dirty="0" smtClean="0">
                <a:latin typeface="微软雅黑"/>
                <a:ea typeface="微软雅黑"/>
                <a:cs typeface="微软雅黑"/>
              </a:rPr>
              <a:t>模式</a:t>
            </a:r>
            <a:r>
              <a:rPr kumimoji="1" lang="zh-CN" altLang="en-US" sz="1200" b="1" dirty="0">
                <a:latin typeface="微软雅黑"/>
                <a:ea typeface="微软雅黑"/>
                <a:cs typeface="微软雅黑"/>
              </a:rPr>
              <a:t>三</a:t>
            </a:r>
            <a:r>
              <a:rPr kumimoji="1" lang="zh-CN" altLang="en-US" sz="1200" b="1" dirty="0" smtClean="0">
                <a:latin typeface="微软雅黑"/>
                <a:ea typeface="微软雅黑"/>
                <a:cs typeface="微软雅黑"/>
              </a:rPr>
              <a:t>：</a:t>
            </a:r>
            <a:endParaRPr kumimoji="1" lang="en-US" altLang="zh-CN" sz="1200" b="1"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本地</a:t>
            </a:r>
            <a:r>
              <a:rPr kumimoji="1" lang="en-US" altLang="zh-CN" sz="1000" dirty="0" smtClean="0">
                <a:latin typeface="微软雅黑"/>
                <a:ea typeface="微软雅黑"/>
                <a:cs typeface="微软雅黑"/>
              </a:rPr>
              <a:t>EAS</a:t>
            </a:r>
            <a:r>
              <a:rPr kumimoji="1" lang="zh-CN" altLang="en-US" sz="1000" dirty="0" smtClean="0">
                <a:latin typeface="微软雅黑"/>
                <a:ea typeface="微软雅黑"/>
                <a:cs typeface="微软雅黑"/>
              </a:rPr>
              <a:t>服务器</a:t>
            </a:r>
            <a:r>
              <a:rPr kumimoji="1" lang="en-US" altLang="zh-CN" sz="1000" dirty="0" err="1" smtClean="0">
                <a:latin typeface="微软雅黑"/>
                <a:ea typeface="微软雅黑"/>
                <a:cs typeface="微软雅黑"/>
              </a:rPr>
              <a:t>debugServer</a:t>
            </a:r>
            <a:r>
              <a:rPr kumimoji="1" lang="zh-CN" altLang="en-US" sz="1000" dirty="0" smtClean="0">
                <a:latin typeface="微软雅黑"/>
                <a:ea typeface="微软雅黑"/>
                <a:cs typeface="微软雅黑"/>
              </a:rPr>
              <a:t>，</a:t>
            </a:r>
            <a:r>
              <a:rPr kumimoji="1" lang="en-US" altLang="zh-CN" sz="1000" dirty="0" smtClean="0">
                <a:latin typeface="微软雅黑"/>
                <a:ea typeface="微软雅黑"/>
                <a:cs typeface="微软雅黑"/>
              </a:rPr>
              <a:t>BIM</a:t>
            </a:r>
            <a:r>
              <a:rPr kumimoji="1" lang="zh-CN" altLang="en-US" sz="1000" dirty="0" smtClean="0">
                <a:latin typeface="微软雅黑"/>
                <a:ea typeface="微软雅黑"/>
                <a:cs typeface="微软雅黑"/>
              </a:rPr>
              <a:t>远程调试连接；</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本地服务器制作补丁安装到测试环境；</a:t>
            </a:r>
            <a:endParaRPr kumimoji="1" lang="en-US" altLang="zh-CN" sz="1000" dirty="0" smtClean="0">
              <a:latin typeface="微软雅黑"/>
              <a:ea typeface="微软雅黑"/>
              <a:cs typeface="微软雅黑"/>
            </a:endParaRPr>
          </a:p>
          <a:p>
            <a:pPr marL="228600" indent="-228600" defTabSz="457200">
              <a:spcBef>
                <a:spcPct val="20000"/>
              </a:spcBef>
              <a:buSzPct val="100000"/>
              <a:buAutoNum type="arabicPeriod"/>
            </a:pPr>
            <a:r>
              <a:rPr kumimoji="1" lang="zh-CN" altLang="en-US" sz="1000" dirty="0" smtClean="0">
                <a:latin typeface="微软雅黑"/>
                <a:ea typeface="微软雅黑"/>
                <a:cs typeface="微软雅黑"/>
              </a:rPr>
              <a:t>测试环境统一测试没有问题，部署安装到正式环境；</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a:latin typeface="微软雅黑"/>
                <a:ea typeface="微软雅黑"/>
                <a:cs typeface="微软雅黑"/>
              </a:rPr>
              <a:t>优点</a:t>
            </a:r>
            <a:r>
              <a:rPr kumimoji="1" lang="zh-CN" altLang="en-US" sz="1000" dirty="0" smtClean="0">
                <a:latin typeface="微软雅黑"/>
                <a:ea typeface="微软雅黑"/>
                <a:cs typeface="微软雅黑"/>
              </a:rPr>
              <a:t>：有门户，可切换组织，互不影响</a:t>
            </a:r>
            <a:endParaRPr kumimoji="1" lang="en-US" altLang="zh-CN" sz="1000" dirty="0" smtClean="0">
              <a:latin typeface="微软雅黑"/>
              <a:ea typeface="微软雅黑"/>
              <a:cs typeface="微软雅黑"/>
            </a:endParaRPr>
          </a:p>
          <a:p>
            <a:pPr defTabSz="457200">
              <a:spcBef>
                <a:spcPct val="20000"/>
              </a:spcBef>
              <a:buSzPct val="100000"/>
            </a:pPr>
            <a:r>
              <a:rPr kumimoji="1" lang="zh-CN" altLang="en-US" sz="1000" dirty="0" smtClean="0">
                <a:latin typeface="微软雅黑"/>
                <a:ea typeface="微软雅黑"/>
                <a:cs typeface="微软雅黑"/>
              </a:rPr>
              <a:t>缺点：对本地计算器要求稍高，本地需申请临时</a:t>
            </a:r>
            <a:r>
              <a:rPr kumimoji="1" lang="en-US" altLang="zh-CN" sz="1000" dirty="0" smtClean="0">
                <a:latin typeface="微软雅黑"/>
                <a:ea typeface="微软雅黑"/>
                <a:cs typeface="微软雅黑"/>
              </a:rPr>
              <a:t>license</a:t>
            </a:r>
            <a:endParaRPr kumimoji="1" lang="en-US" altLang="zh-CN" sz="1000" dirty="0">
              <a:latin typeface="微软雅黑"/>
              <a:ea typeface="微软雅黑"/>
              <a:cs typeface="微软雅黑"/>
            </a:endParaRPr>
          </a:p>
        </p:txBody>
      </p:sp>
    </p:spTree>
    <p:extLst>
      <p:ext uri="{BB962C8B-B14F-4D97-AF65-F5344CB8AC3E}">
        <p14:creationId xmlns="" xmlns:p14="http://schemas.microsoft.com/office/powerpoint/2010/main" val="326208490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573528"/>
            <a:ext cx="8208912" cy="4104456"/>
          </a:xfrm>
        </p:spPr>
        <p:txBody>
          <a:bodyPr>
            <a:normAutofit fontScale="92500" lnSpcReduction="20000"/>
          </a:bodyPr>
          <a:lstStyle/>
          <a:p>
            <a:pPr marL="0" indent="0">
              <a:buNone/>
            </a:pPr>
            <a:endParaRPr lang="en-US" sz="2200" dirty="0" smtClean="0"/>
          </a:p>
          <a:p>
            <a:pPr lvl="1"/>
            <a:r>
              <a:rPr sz="1800" dirty="0" smtClean="0"/>
              <a:t>在</a:t>
            </a:r>
            <a:r>
              <a:rPr lang="zh-CN" altLang="en-US" sz="1800" dirty="0" smtClean="0"/>
              <a:t>定义</a:t>
            </a:r>
            <a:r>
              <a:rPr sz="1800" dirty="0" smtClean="0"/>
              <a:t>工具上拖放，然后设置属性、事件和方法</a:t>
            </a:r>
            <a:endParaRPr lang="en-US" sz="1800" dirty="0" smtClean="0"/>
          </a:p>
          <a:p>
            <a:pPr lvl="1"/>
            <a:r>
              <a:rPr lang="zh-CN" altLang="en-US" sz="1800" dirty="0" smtClean="0"/>
              <a:t>在代码中动态创建组件，具体样例可以参考帮助系统</a:t>
            </a:r>
            <a:endParaRPr lang="en-US" sz="1800" dirty="0" smtClean="0"/>
          </a:p>
          <a:p>
            <a:pPr marL="0" indent="0">
              <a:buNone/>
            </a:pPr>
            <a:endParaRPr lang="en-US" altLang="zh-CN" sz="2000" dirty="0" smtClean="0"/>
          </a:p>
          <a:p>
            <a:pPr lvl="1"/>
            <a:r>
              <a:rPr lang="zh-CN" altLang="en-US" sz="1800" b="1" dirty="0"/>
              <a:t>组件</a:t>
            </a:r>
            <a:r>
              <a:rPr sz="1800" b="1" dirty="0" smtClean="0"/>
              <a:t>属性</a:t>
            </a:r>
            <a:endParaRPr lang="en-US" sz="1800" b="1" dirty="0" smtClean="0"/>
          </a:p>
          <a:p>
            <a:pPr lvl="2"/>
            <a:r>
              <a:rPr sz="1600" dirty="0" smtClean="0"/>
              <a:t>属性的设置和获取通过</a:t>
            </a:r>
            <a:r>
              <a:rPr lang="en-US" sz="1600" dirty="0" smtClean="0"/>
              <a:t>option</a:t>
            </a:r>
            <a:r>
              <a:rPr sz="1600" dirty="0" smtClean="0"/>
              <a:t>方法来完成</a:t>
            </a:r>
            <a:endParaRPr lang="en-US" sz="1600" dirty="0" smtClean="0"/>
          </a:p>
          <a:p>
            <a:pPr marL="914400" lvl="2" indent="0">
              <a:buNone/>
            </a:pPr>
            <a:r>
              <a:rPr lang="en-US" sz="1600" dirty="0" smtClean="0"/>
              <a:t>    </a:t>
            </a:r>
            <a:r>
              <a:rPr lang="en-US" altLang="zh-CN" sz="1600" dirty="0" err="1"/>
              <a:t>Waf</a:t>
            </a:r>
            <a:r>
              <a:rPr lang="en-US" altLang="zh-CN" sz="1600" dirty="0"/>
              <a:t>(“#id”).</a:t>
            </a:r>
            <a:r>
              <a:rPr lang="en-US" altLang="zh-CN" sz="1600" dirty="0" err="1"/>
              <a:t>wafPromptBox</a:t>
            </a:r>
            <a:r>
              <a:rPr lang="en-US" altLang="zh-CN" sz="1600" dirty="0"/>
              <a:t>(“option”, “</a:t>
            </a:r>
            <a:r>
              <a:rPr lang="en-US" altLang="zh-CN" sz="1600" dirty="0" err="1"/>
              <a:t>displayFormat</a:t>
            </a:r>
            <a:r>
              <a:rPr lang="en-US" altLang="zh-CN" sz="1600" dirty="0"/>
              <a:t>”)；</a:t>
            </a:r>
            <a:endParaRPr lang="en-US" sz="1600" dirty="0" smtClean="0"/>
          </a:p>
          <a:p>
            <a:pPr lvl="2"/>
            <a:r>
              <a:rPr sz="1600" dirty="0" smtClean="0"/>
              <a:t>有些属性不支持运行期的动态更改</a:t>
            </a:r>
            <a:r>
              <a:rPr lang="en-US" dirty="0" smtClean="0"/>
              <a:t>    </a:t>
            </a:r>
          </a:p>
          <a:p>
            <a:pPr lvl="1"/>
            <a:r>
              <a:rPr lang="zh-CN" altLang="en-US" sz="1800" b="1" dirty="0"/>
              <a:t>组件</a:t>
            </a:r>
            <a:r>
              <a:rPr sz="1800" b="1" dirty="0" smtClean="0"/>
              <a:t>方法</a:t>
            </a:r>
            <a:endParaRPr lang="en-US" sz="1800" b="1" dirty="0" smtClean="0"/>
          </a:p>
          <a:p>
            <a:pPr lvl="2"/>
            <a:r>
              <a:rPr dirty="0" smtClean="0"/>
              <a:t>调用格式统一为：</a:t>
            </a:r>
            <a:endParaRPr lang="en-US" dirty="0" smtClean="0"/>
          </a:p>
          <a:p>
            <a:pPr lvl="3"/>
            <a:r>
              <a:rPr lang="en-US" dirty="0" err="1" smtClean="0"/>
              <a:t>waf</a:t>
            </a:r>
            <a:r>
              <a:rPr lang="en-US" dirty="0" smtClean="0"/>
              <a:t>(</a:t>
            </a:r>
            <a:r>
              <a:rPr lang="en-US" altLang="zh-CN" dirty="0" smtClean="0"/>
              <a:t>“#id”</a:t>
            </a:r>
            <a:r>
              <a:rPr lang="en-US" dirty="0" smtClean="0"/>
              <a:t>).</a:t>
            </a:r>
            <a:r>
              <a:rPr lang="en-US" dirty="0" err="1" smtClean="0"/>
              <a:t>xxxx</a:t>
            </a:r>
            <a:r>
              <a:rPr lang="en-US" dirty="0" smtClean="0"/>
              <a:t>(“</a:t>
            </a:r>
            <a:r>
              <a:rPr lang="en-US" dirty="0" err="1" smtClean="0"/>
              <a:t>methodName”,paramters</a:t>
            </a:r>
            <a:r>
              <a:rPr lang="en-US" dirty="0" smtClean="0"/>
              <a:t>…..)</a:t>
            </a:r>
          </a:p>
          <a:p>
            <a:pPr lvl="3"/>
            <a:r>
              <a:rPr lang="en-US" dirty="0" err="1" smtClean="0"/>
              <a:t>Xxxx</a:t>
            </a:r>
            <a:r>
              <a:rPr dirty="0" smtClean="0"/>
              <a:t>为</a:t>
            </a:r>
            <a:r>
              <a:rPr lang="zh-CN" altLang="en-US" dirty="0"/>
              <a:t>组件</a:t>
            </a:r>
            <a:r>
              <a:rPr dirty="0" smtClean="0"/>
              <a:t>对应的</a:t>
            </a:r>
            <a:r>
              <a:rPr lang="en-US" dirty="0" smtClean="0"/>
              <a:t>JS</a:t>
            </a:r>
            <a:r>
              <a:rPr lang="zh-CN" altLang="en-US" dirty="0" smtClean="0"/>
              <a:t>对象名</a:t>
            </a:r>
            <a:r>
              <a:rPr dirty="0" smtClean="0"/>
              <a:t>，比如</a:t>
            </a:r>
            <a:endParaRPr lang="en-US" dirty="0" smtClean="0"/>
          </a:p>
          <a:p>
            <a:pPr lvl="3"/>
            <a:r>
              <a:rPr lang="en-US" dirty="0" err="1" smtClean="0"/>
              <a:t>Waf</a:t>
            </a:r>
            <a:r>
              <a:rPr lang="en-US" dirty="0" smtClean="0"/>
              <a:t>(“#id”).</a:t>
            </a:r>
            <a:r>
              <a:rPr lang="en-US" dirty="0" err="1" smtClean="0"/>
              <a:t>wafPromptBox</a:t>
            </a:r>
            <a:r>
              <a:rPr lang="en-US" dirty="0" smtClean="0"/>
              <a:t>(“</a:t>
            </a:r>
            <a:r>
              <a:rPr lang="en-US" altLang="zh-CN" dirty="0" smtClean="0"/>
              <a:t>open</a:t>
            </a:r>
            <a:r>
              <a:rPr lang="en-US" dirty="0" smtClean="0"/>
              <a:t>”)</a:t>
            </a:r>
            <a:r>
              <a:rPr dirty="0" smtClean="0"/>
              <a:t>；</a:t>
            </a:r>
            <a:endParaRPr lang="en-US" dirty="0" smtClean="0"/>
          </a:p>
          <a:p>
            <a:pPr lvl="1"/>
            <a:r>
              <a:rPr sz="1800" b="1" dirty="0" smtClean="0"/>
              <a:t>事件</a:t>
            </a:r>
            <a:endParaRPr lang="en-US" sz="1800" b="1" dirty="0" smtClean="0"/>
          </a:p>
          <a:p>
            <a:pPr lvl="2"/>
            <a:r>
              <a:rPr sz="1600" dirty="0" smtClean="0"/>
              <a:t>事件的获取和设置通过</a:t>
            </a:r>
            <a:r>
              <a:rPr lang="en-US" altLang="zh-CN" sz="1600" dirty="0" smtClean="0"/>
              <a:t>option</a:t>
            </a:r>
            <a:r>
              <a:rPr sz="1600" dirty="0" smtClean="0"/>
              <a:t>方法来完成</a:t>
            </a:r>
            <a:endParaRPr lang="en-US" sz="1600" dirty="0" smtClean="0"/>
          </a:p>
          <a:p>
            <a:pPr lvl="2"/>
            <a:r>
              <a:rPr lang="en-US" sz="1600" dirty="0" err="1" smtClean="0"/>
              <a:t>Waf</a:t>
            </a:r>
            <a:r>
              <a:rPr lang="en-US" sz="1600" dirty="0" smtClean="0"/>
              <a:t>(“#id”).</a:t>
            </a:r>
            <a:r>
              <a:rPr lang="en-US" sz="1600" dirty="0" err="1" smtClean="0"/>
              <a:t>wafPromptBox</a:t>
            </a:r>
            <a:r>
              <a:rPr lang="en-US" sz="1600" dirty="0" smtClean="0"/>
              <a:t>(“option”, “</a:t>
            </a:r>
            <a:r>
              <a:rPr lang="en-US" sz="1600" dirty="0" err="1" smtClean="0"/>
              <a:t>onchange”,function</a:t>
            </a:r>
            <a:r>
              <a:rPr lang="en-US" sz="1600" dirty="0" smtClean="0"/>
              <a:t>(){})</a:t>
            </a:r>
          </a:p>
        </p:txBody>
      </p:sp>
      <p:sp>
        <p:nvSpPr>
          <p:cNvPr id="3" name="标题 2"/>
          <p:cNvSpPr>
            <a:spLocks noGrp="1"/>
          </p:cNvSpPr>
          <p:nvPr>
            <p:ph type="title"/>
          </p:nvPr>
        </p:nvSpPr>
        <p:spPr/>
        <p:txBody>
          <a:bodyPr>
            <a:normAutofit/>
          </a:bodyPr>
          <a:lstStyle/>
          <a:p>
            <a:r>
              <a:rPr lang="en-US" altLang="zh-CN" sz="2800" dirty="0" smtClean="0"/>
              <a:t>WAFII</a:t>
            </a:r>
            <a:r>
              <a:rPr lang="zh-CN" altLang="en-US" sz="2800" dirty="0"/>
              <a:t>帮助</a:t>
            </a:r>
            <a:r>
              <a:rPr lang="zh-CN" altLang="en-US" sz="2800" dirty="0" smtClean="0"/>
              <a:t>系统</a:t>
            </a:r>
            <a:r>
              <a:rPr lang="en-US" altLang="zh-CN" sz="2800" dirty="0"/>
              <a:t>--</a:t>
            </a:r>
            <a:r>
              <a:rPr lang="zh-CN" altLang="en-US" sz="2800" dirty="0" smtClean="0"/>
              <a:t>组件的使用方法</a:t>
            </a:r>
            <a:endParaRPr lang="zh-CN" altLang="en-US" sz="2800" dirty="0"/>
          </a:p>
        </p:txBody>
      </p:sp>
      <p:sp>
        <p:nvSpPr>
          <p:cNvPr id="29698"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矩形 5"/>
          <p:cNvSpPr/>
          <p:nvPr/>
        </p:nvSpPr>
        <p:spPr>
          <a:xfrm>
            <a:off x="323528" y="573528"/>
            <a:ext cx="1728192" cy="270030"/>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1"/>
            <a:r>
              <a:rPr lang="zh-CN" altLang="en-US" dirty="0" smtClean="0">
                <a:solidFill>
                  <a:schemeClr val="tx1"/>
                </a:solidFill>
                <a:latin typeface="微软雅黑" pitchFamily="34" charset="-122"/>
                <a:ea typeface="微软雅黑" pitchFamily="34" charset="-122"/>
              </a:rPr>
              <a:t>界面设计</a:t>
            </a:r>
            <a:endParaRPr lang="zh-CN" altLang="en-US" dirty="0">
              <a:solidFill>
                <a:schemeClr val="tx1"/>
              </a:solidFill>
              <a:latin typeface="微软雅黑" pitchFamily="34" charset="-122"/>
              <a:ea typeface="微软雅黑" pitchFamily="34" charset="-122"/>
            </a:endParaRPr>
          </a:p>
        </p:txBody>
      </p:sp>
      <p:sp>
        <p:nvSpPr>
          <p:cNvPr id="7" name="矩形 6"/>
          <p:cNvSpPr/>
          <p:nvPr/>
        </p:nvSpPr>
        <p:spPr>
          <a:xfrm>
            <a:off x="323528" y="1383618"/>
            <a:ext cx="1728192" cy="270030"/>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1"/>
            <a:r>
              <a:rPr lang="zh-CN" altLang="en-US" dirty="0" smtClean="0">
                <a:solidFill>
                  <a:schemeClr val="tx1"/>
                </a:solidFill>
                <a:latin typeface="微软雅黑" pitchFamily="34" charset="-122"/>
                <a:ea typeface="微软雅黑" pitchFamily="34" charset="-122"/>
              </a:rPr>
              <a:t>编码</a:t>
            </a:r>
            <a:endParaRPr lang="zh-CN" altLang="en-US" dirty="0">
              <a:solidFill>
                <a:schemeClr val="tx1"/>
              </a:solidFill>
              <a:latin typeface="微软雅黑" pitchFamily="34" charset="-122"/>
              <a:ea typeface="微软雅黑" pitchFamily="34" charset="-122"/>
            </a:endParaRPr>
          </a:p>
        </p:txBody>
      </p:sp>
    </p:spTree>
    <p:extLst>
      <p:ext uri="{BB962C8B-B14F-4D97-AF65-F5344CB8AC3E}">
        <p14:creationId xmlns="" xmlns:p14="http://schemas.microsoft.com/office/powerpoint/2010/main" val="94171491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 xmlns:p14="http://schemas.microsoft.com/office/powerpoint/2010/main" val="3861119327"/>
              </p:ext>
            </p:extLst>
          </p:nvPr>
        </p:nvGraphicFramePr>
        <p:xfrm>
          <a:off x="899592" y="897565"/>
          <a:ext cx="7416824" cy="3742751"/>
        </p:xfrm>
        <a:graphic>
          <a:graphicData uri="http://schemas.openxmlformats.org/drawingml/2006/table">
            <a:tbl>
              <a:tblPr firstRow="1" bandRow="1">
                <a:tableStyleId>{5C22544A-7EE6-4342-B048-85BDC9FD1C3A}</a:tableStyleId>
              </a:tblPr>
              <a:tblGrid>
                <a:gridCol w="1794253"/>
                <a:gridCol w="5622571"/>
              </a:tblGrid>
              <a:tr h="306011">
                <a:tc>
                  <a:txBody>
                    <a:bodyPr/>
                    <a:lstStyle/>
                    <a:p>
                      <a:pPr algn="ctr"/>
                      <a:r>
                        <a:rPr lang="zh-CN" altLang="en-US" sz="1500" dirty="0" smtClean="0">
                          <a:latin typeface="微软雅黑" pitchFamily="34" charset="-122"/>
                          <a:ea typeface="微软雅黑" pitchFamily="34" charset="-122"/>
                        </a:rPr>
                        <a:t>常见属性</a:t>
                      </a:r>
                      <a:endParaRPr lang="zh-CN" altLang="en-US" sz="1500" dirty="0">
                        <a:latin typeface="微软雅黑" pitchFamily="34" charset="-122"/>
                        <a:ea typeface="微软雅黑" pitchFamily="34" charset="-122"/>
                      </a:endParaRPr>
                    </a:p>
                  </a:txBody>
                  <a:tcPr marT="34290" marB="34290"/>
                </a:tc>
                <a:tc>
                  <a:txBody>
                    <a:bodyPr/>
                    <a:lstStyle/>
                    <a:p>
                      <a:pPr algn="ctr"/>
                      <a:r>
                        <a:rPr lang="zh-CN" altLang="en-US" sz="1500" dirty="0" smtClean="0">
                          <a:latin typeface="微软雅黑" pitchFamily="34" charset="-122"/>
                          <a:ea typeface="微软雅黑" pitchFamily="34" charset="-122"/>
                        </a:rPr>
                        <a:t>说明</a:t>
                      </a:r>
                      <a:endParaRPr lang="zh-CN" altLang="en-US" sz="1500" dirty="0">
                        <a:latin typeface="微软雅黑" pitchFamily="34" charset="-122"/>
                        <a:ea typeface="微软雅黑" pitchFamily="34" charset="-122"/>
                      </a:endParaRPr>
                    </a:p>
                  </a:txBody>
                  <a:tcPr marT="34290" marB="34290" anchor="ctr"/>
                </a:tc>
              </a:tr>
              <a:tr h="286395">
                <a:tc>
                  <a:txBody>
                    <a:bodyPr/>
                    <a:lstStyle/>
                    <a:p>
                      <a:r>
                        <a:rPr lang="en-US" altLang="zh-CN" sz="1400" dirty="0" smtClean="0">
                          <a:latin typeface="微软雅黑" pitchFamily="34" charset="-122"/>
                          <a:ea typeface="微软雅黑" pitchFamily="34" charset="-122"/>
                        </a:rPr>
                        <a:t>id</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唯一标示符，不能重复</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name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名称，</a:t>
                      </a:r>
                      <a:r>
                        <a:rPr lang="en-US" altLang="zh-CN" sz="1400" dirty="0" smtClean="0">
                          <a:latin typeface="楷体" pitchFamily="49" charset="-122"/>
                          <a:ea typeface="楷体" pitchFamily="49" charset="-122"/>
                        </a:rPr>
                        <a:t>form</a:t>
                      </a:r>
                      <a:r>
                        <a:rPr lang="zh-CN" altLang="en-US" sz="1400" dirty="0" smtClean="0">
                          <a:latin typeface="楷体" pitchFamily="49" charset="-122"/>
                          <a:ea typeface="楷体" pitchFamily="49" charset="-122"/>
                        </a:rPr>
                        <a:t>组件中绑定到对应的</a:t>
                      </a:r>
                      <a:r>
                        <a:rPr lang="en-US" altLang="zh-CN" sz="1400" dirty="0" smtClean="0">
                          <a:latin typeface="楷体" pitchFamily="49" charset="-122"/>
                          <a:ea typeface="楷体" pitchFamily="49" charset="-122"/>
                        </a:rPr>
                        <a:t>model</a:t>
                      </a:r>
                      <a:r>
                        <a:rPr lang="zh-CN" altLang="en-US" sz="1400" dirty="0" smtClean="0">
                          <a:latin typeface="楷体" pitchFamily="49" charset="-122"/>
                          <a:ea typeface="楷体" pitchFamily="49" charset="-122"/>
                        </a:rPr>
                        <a:t>属性</a:t>
                      </a:r>
                    </a:p>
                  </a:txBody>
                  <a:tcPr marT="34290" marB="34290"/>
                </a:tc>
              </a:tr>
              <a:tr h="286395">
                <a:tc>
                  <a:txBody>
                    <a:bodyPr/>
                    <a:lstStyle/>
                    <a:p>
                      <a:r>
                        <a:rPr lang="en-US" altLang="zh-CN" sz="1400" dirty="0" smtClean="0">
                          <a:latin typeface="微软雅黑" pitchFamily="34" charset="-122"/>
                          <a:ea typeface="微软雅黑" pitchFamily="34" charset="-122"/>
                        </a:rPr>
                        <a:t>value</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初始值，可接受</a:t>
                      </a:r>
                      <a:r>
                        <a:rPr lang="en-US" altLang="zh-CN" sz="1400" dirty="0" smtClean="0">
                          <a:latin typeface="楷体" pitchFamily="49" charset="-122"/>
                          <a:ea typeface="楷体" pitchFamily="49" charset="-122"/>
                        </a:rPr>
                        <a:t>el</a:t>
                      </a:r>
                      <a:r>
                        <a:rPr lang="zh-CN" altLang="en-US" sz="1400" dirty="0" smtClean="0">
                          <a:latin typeface="楷体" pitchFamily="49" charset="-122"/>
                          <a:ea typeface="楷体" pitchFamily="49" charset="-122"/>
                        </a:rPr>
                        <a:t>表达式</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tagClass</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样式类，对应</a:t>
                      </a:r>
                      <a:r>
                        <a:rPr lang="en-US" altLang="zh-CN" sz="1400" dirty="0" smtClean="0">
                          <a:latin typeface="楷体" pitchFamily="49" charset="-122"/>
                          <a:ea typeface="楷体" pitchFamily="49" charset="-122"/>
                        </a:rPr>
                        <a:t>HTML</a:t>
                      </a:r>
                      <a:r>
                        <a:rPr lang="zh-CN" altLang="en-US" sz="1400" dirty="0" smtClean="0">
                          <a:latin typeface="楷体" pitchFamily="49" charset="-122"/>
                          <a:ea typeface="楷体" pitchFamily="49" charset="-122"/>
                        </a:rPr>
                        <a:t>标签的</a:t>
                      </a:r>
                      <a:r>
                        <a:rPr lang="en-US" altLang="zh-CN" sz="1400" dirty="0" smtClean="0">
                          <a:latin typeface="楷体" pitchFamily="49" charset="-122"/>
                          <a:ea typeface="楷体" pitchFamily="49" charset="-122"/>
                        </a:rPr>
                        <a:t>class</a:t>
                      </a:r>
                      <a:r>
                        <a:rPr lang="zh-CN" altLang="en-US" sz="1400" dirty="0" smtClean="0">
                          <a:latin typeface="楷体" pitchFamily="49" charset="-122"/>
                          <a:ea typeface="楷体" pitchFamily="49" charset="-122"/>
                        </a:rPr>
                        <a:t>，需要写到</a:t>
                      </a:r>
                      <a:r>
                        <a:rPr lang="en-US" altLang="zh-CN" sz="1400" dirty="0" err="1" smtClean="0">
                          <a:latin typeface="楷体" pitchFamily="49" charset="-122"/>
                          <a:ea typeface="楷体" pitchFamily="49" charset="-122"/>
                        </a:rPr>
                        <a:t>css</a:t>
                      </a:r>
                      <a:r>
                        <a:rPr lang="zh-CN" altLang="en-US" sz="1400" dirty="0" smtClean="0">
                          <a:latin typeface="楷体" pitchFamily="49" charset="-122"/>
                          <a:ea typeface="楷体" pitchFamily="49" charset="-122"/>
                        </a:rPr>
                        <a:t>文件中</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style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样式，对应标准</a:t>
                      </a:r>
                      <a:r>
                        <a:rPr lang="en-US" altLang="zh-CN" sz="1400" dirty="0" smtClean="0">
                          <a:latin typeface="楷体" pitchFamily="49" charset="-122"/>
                          <a:ea typeface="楷体" pitchFamily="49" charset="-122"/>
                        </a:rPr>
                        <a:t>HTML</a:t>
                      </a:r>
                      <a:r>
                        <a:rPr lang="zh-CN" altLang="en-US" sz="1400" dirty="0" smtClean="0">
                          <a:latin typeface="楷体" pitchFamily="49" charset="-122"/>
                          <a:ea typeface="楷体" pitchFamily="49" charset="-122"/>
                        </a:rPr>
                        <a:t>标签上的</a:t>
                      </a:r>
                      <a:r>
                        <a:rPr lang="en-US" altLang="zh-CN" sz="1400" dirty="0" smtClean="0">
                          <a:latin typeface="楷体" pitchFamily="49" charset="-122"/>
                          <a:ea typeface="楷体" pitchFamily="49" charset="-122"/>
                        </a:rPr>
                        <a:t>style</a:t>
                      </a:r>
                    </a:p>
                  </a:txBody>
                  <a:tcPr marT="34290" marB="34290"/>
                </a:tc>
              </a:tr>
              <a:tr h="286395">
                <a:tc>
                  <a:txBody>
                    <a:bodyPr/>
                    <a:lstStyle/>
                    <a:p>
                      <a:r>
                        <a:rPr lang="en-US" altLang="zh-CN" sz="1400" dirty="0" smtClean="0">
                          <a:latin typeface="微软雅黑" pitchFamily="34" charset="-122"/>
                          <a:ea typeface="微软雅黑" pitchFamily="34" charset="-122"/>
                        </a:rPr>
                        <a:t>width</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宽度</a:t>
                      </a:r>
                    </a:p>
                  </a:txBody>
                  <a:tcPr marT="34290" marB="34290"/>
                </a:tc>
              </a:tr>
              <a:tr h="286395">
                <a:tc>
                  <a:txBody>
                    <a:bodyPr/>
                    <a:lstStyle/>
                    <a:p>
                      <a:r>
                        <a:rPr lang="en-US" altLang="zh-CN" sz="1400" smtClean="0">
                          <a:latin typeface="微软雅黑" pitchFamily="34" charset="-122"/>
                          <a:ea typeface="微软雅黑" pitchFamily="34" charset="-122"/>
                        </a:rPr>
                        <a:t>height</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高度</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readonly</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只读</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disabled</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禁用</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maxlength</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输入最大字符数</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err="1" smtClean="0">
                          <a:latin typeface="微软雅黑" pitchFamily="34" charset="-122"/>
                          <a:ea typeface="微软雅黑" pitchFamily="34" charset="-122"/>
                        </a:rPr>
                        <a:t>tabindex</a:t>
                      </a:r>
                      <a:endParaRPr lang="zh-CN" altLang="en-US" sz="1400" dirty="0">
                        <a:latin typeface="微软雅黑" pitchFamily="34" charset="-122"/>
                        <a:ea typeface="微软雅黑" pitchFamily="34" charset="-122"/>
                      </a:endParaRPr>
                    </a:p>
                  </a:txBody>
                  <a:tcPr marT="34290" marB="34290"/>
                </a:tc>
                <a:tc>
                  <a:txBody>
                    <a:bodyPr/>
                    <a:lstStyle/>
                    <a:p>
                      <a:r>
                        <a:rPr lang="en-US" altLang="zh-CN" sz="1400" dirty="0" smtClean="0">
                          <a:latin typeface="楷体" pitchFamily="49" charset="-122"/>
                          <a:ea typeface="楷体" pitchFamily="49" charset="-122"/>
                        </a:rPr>
                        <a:t>Tab</a:t>
                      </a:r>
                      <a:r>
                        <a:rPr lang="zh-CN" altLang="en-US" sz="1400" dirty="0" smtClean="0">
                          <a:latin typeface="楷体" pitchFamily="49" charset="-122"/>
                          <a:ea typeface="楷体" pitchFamily="49" charset="-122"/>
                        </a:rPr>
                        <a:t>顺序</a:t>
                      </a:r>
                      <a:endParaRPr lang="zh-CN" altLang="en-US" sz="1400" dirty="0">
                        <a:latin typeface="楷体" pitchFamily="49" charset="-122"/>
                        <a:ea typeface="楷体" pitchFamily="49" charset="-122"/>
                      </a:endParaRPr>
                    </a:p>
                  </a:txBody>
                  <a:tcPr marT="34290" marB="34290"/>
                </a:tc>
              </a:tr>
              <a:tr h="286395">
                <a:tc>
                  <a:txBody>
                    <a:bodyPr/>
                    <a:lstStyle/>
                    <a:p>
                      <a:r>
                        <a:rPr lang="en-US" altLang="zh-CN" sz="1400" dirty="0" smtClean="0">
                          <a:latin typeface="微软雅黑" pitchFamily="34" charset="-122"/>
                          <a:ea typeface="微软雅黑" pitchFamily="34" charset="-122"/>
                        </a:rPr>
                        <a:t>hidden</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隐藏</a:t>
                      </a:r>
                      <a:endParaRPr lang="zh-CN" altLang="en-US" sz="1400" dirty="0">
                        <a:latin typeface="楷体" pitchFamily="49" charset="-122"/>
                        <a:ea typeface="楷体" pitchFamily="49" charset="-122"/>
                      </a:endParaRPr>
                    </a:p>
                  </a:txBody>
                  <a:tcPr marT="34290" marB="34290"/>
                </a:tc>
              </a:tr>
            </a:tbl>
          </a:graphicData>
        </a:graphic>
      </p:graphicFrame>
      <p:sp>
        <p:nvSpPr>
          <p:cNvPr id="3" name="标题 2"/>
          <p:cNvSpPr>
            <a:spLocks noGrp="1"/>
          </p:cNvSpPr>
          <p:nvPr>
            <p:ph type="title"/>
          </p:nvPr>
        </p:nvSpPr>
        <p:spPr/>
        <p:txBody>
          <a:bodyPr/>
          <a:lstStyle/>
          <a:p>
            <a:r>
              <a:rPr lang="en-US" altLang="zh-CN" sz="2400" dirty="0"/>
              <a:t>WAFII</a:t>
            </a:r>
            <a:r>
              <a:rPr lang="zh-CN" altLang="en-US" sz="2400" dirty="0"/>
              <a:t>帮助系统</a:t>
            </a:r>
            <a:r>
              <a:rPr lang="en-US" altLang="zh-CN" sz="2400" dirty="0"/>
              <a:t>--</a:t>
            </a:r>
            <a:r>
              <a:rPr lang="zh-CN" altLang="en-US" sz="2400" dirty="0"/>
              <a:t>组件的使用方法</a:t>
            </a:r>
          </a:p>
        </p:txBody>
      </p:sp>
      <p:sp>
        <p:nvSpPr>
          <p:cNvPr id="5" name="矩形 4"/>
          <p:cNvSpPr/>
          <p:nvPr/>
        </p:nvSpPr>
        <p:spPr>
          <a:xfrm>
            <a:off x="599407" y="519522"/>
            <a:ext cx="1936749" cy="400110"/>
          </a:xfrm>
          <a:prstGeom prst="rect">
            <a:avLst/>
          </a:prstGeom>
        </p:spPr>
        <p:txBody>
          <a:bodyPr wrap="none">
            <a:spAutoFit/>
          </a:bodyPr>
          <a:lstStyle/>
          <a:p>
            <a:r>
              <a:rPr lang="en-US" altLang="zh-CN" dirty="0" smtClean="0">
                <a:latin typeface="微软雅黑" pitchFamily="34" charset="-122"/>
                <a:ea typeface="微软雅黑" pitchFamily="34" charset="-122"/>
              </a:rPr>
              <a:t>1.</a:t>
            </a:r>
            <a:r>
              <a:rPr lang="zh-CN" altLang="en-US" dirty="0" smtClean="0">
                <a:latin typeface="微软雅黑" pitchFamily="34" charset="-122"/>
                <a:ea typeface="微软雅黑" pitchFamily="34" charset="-122"/>
              </a:rPr>
              <a:t>常用</a:t>
            </a:r>
            <a:r>
              <a:rPr lang="zh-CN" altLang="en-US" dirty="0">
                <a:latin typeface="微软雅黑" pitchFamily="34" charset="-122"/>
                <a:ea typeface="微软雅黑" pitchFamily="34" charset="-122"/>
              </a:rPr>
              <a:t>属性说明</a:t>
            </a:r>
          </a:p>
        </p:txBody>
      </p:sp>
    </p:spTree>
    <p:extLst>
      <p:ext uri="{BB962C8B-B14F-4D97-AF65-F5344CB8AC3E}">
        <p14:creationId xmlns="" xmlns:p14="http://schemas.microsoft.com/office/powerpoint/2010/main" val="3312349831"/>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 xmlns:p14="http://schemas.microsoft.com/office/powerpoint/2010/main" val="2448068497"/>
              </p:ext>
            </p:extLst>
          </p:nvPr>
        </p:nvGraphicFramePr>
        <p:xfrm>
          <a:off x="899592" y="951570"/>
          <a:ext cx="7560840" cy="1691640"/>
        </p:xfrm>
        <a:graphic>
          <a:graphicData uri="http://schemas.openxmlformats.org/drawingml/2006/table">
            <a:tbl>
              <a:tblPr firstRow="1" bandRow="1">
                <a:tableStyleId>{5C22544A-7EE6-4342-B048-85BDC9FD1C3A}</a:tableStyleId>
              </a:tblPr>
              <a:tblGrid>
                <a:gridCol w="1763993"/>
                <a:gridCol w="5796847"/>
              </a:tblGrid>
              <a:tr h="278130">
                <a:tc>
                  <a:txBody>
                    <a:bodyPr/>
                    <a:lstStyle/>
                    <a:p>
                      <a:pPr algn="ctr"/>
                      <a:r>
                        <a:rPr lang="zh-CN" altLang="en-US" sz="1400" dirty="0" smtClean="0">
                          <a:latin typeface="微软雅黑" pitchFamily="34" charset="-122"/>
                          <a:ea typeface="微软雅黑" pitchFamily="34" charset="-122"/>
                        </a:rPr>
                        <a:t>常用方法</a:t>
                      </a:r>
                      <a:endParaRPr lang="zh-CN" altLang="en-US" sz="1400" dirty="0">
                        <a:latin typeface="微软雅黑" pitchFamily="34" charset="-122"/>
                        <a:ea typeface="微软雅黑" pitchFamily="34" charset="-122"/>
                      </a:endParaRPr>
                    </a:p>
                  </a:txBody>
                  <a:tcPr marT="34290" marB="34290"/>
                </a:tc>
                <a:tc>
                  <a:txBody>
                    <a:bodyPr/>
                    <a:lstStyle/>
                    <a:p>
                      <a:pPr algn="ctr"/>
                      <a:r>
                        <a:rPr lang="zh-CN" altLang="en-US" sz="1400" dirty="0" smtClean="0">
                          <a:latin typeface="微软雅黑" pitchFamily="34" charset="-122"/>
                          <a:ea typeface="微软雅黑" pitchFamily="34" charset="-122"/>
                        </a:rPr>
                        <a:t>说明</a:t>
                      </a:r>
                      <a:endParaRPr lang="zh-CN" altLang="en-US" sz="1400" dirty="0">
                        <a:latin typeface="微软雅黑" pitchFamily="34" charset="-122"/>
                        <a:ea typeface="微软雅黑" pitchFamily="34" charset="-122"/>
                      </a:endParaRPr>
                    </a:p>
                  </a:txBody>
                  <a:tcPr marT="34290" marB="34290"/>
                </a:tc>
              </a:tr>
              <a:tr h="278130">
                <a:tc>
                  <a:txBody>
                    <a:bodyPr/>
                    <a:lstStyle/>
                    <a:p>
                      <a:r>
                        <a:rPr lang="en-US" altLang="zh-CN" sz="1400" dirty="0" smtClean="0">
                          <a:latin typeface="微软雅黑" pitchFamily="34" charset="-122"/>
                          <a:ea typeface="微软雅黑" pitchFamily="34" charset="-122"/>
                        </a:rPr>
                        <a:t>option</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获取组件的属性或者更改组件属性</a:t>
                      </a:r>
                      <a:endParaRPr lang="zh-CN" altLang="en-US" sz="1400" dirty="0">
                        <a:latin typeface="楷体" pitchFamily="49" charset="-122"/>
                        <a:ea typeface="楷体" pitchFamily="49" charset="-122"/>
                      </a:endParaRPr>
                    </a:p>
                  </a:txBody>
                  <a:tcPr marT="34290" marB="34290"/>
                </a:tc>
              </a:tr>
              <a:tr h="278130">
                <a:tc>
                  <a:txBody>
                    <a:bodyPr/>
                    <a:lstStyle/>
                    <a:p>
                      <a:r>
                        <a:rPr lang="en-US" altLang="zh-CN" sz="1400" dirty="0" err="1" smtClean="0">
                          <a:latin typeface="微软雅黑" pitchFamily="34" charset="-122"/>
                          <a:ea typeface="微软雅黑" pitchFamily="34" charset="-122"/>
                        </a:rPr>
                        <a:t>getValue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获取组件的值，一般用在</a:t>
                      </a:r>
                      <a:r>
                        <a:rPr lang="en-US" altLang="zh-CN" sz="1400" dirty="0" smtClean="0">
                          <a:latin typeface="楷体" pitchFamily="49" charset="-122"/>
                          <a:ea typeface="楷体" pitchFamily="49" charset="-122"/>
                        </a:rPr>
                        <a:t>form</a:t>
                      </a:r>
                      <a:r>
                        <a:rPr lang="zh-CN" altLang="en-US" sz="1400" dirty="0" smtClean="0">
                          <a:latin typeface="楷体" pitchFamily="49" charset="-122"/>
                          <a:ea typeface="楷体" pitchFamily="49" charset="-122"/>
                        </a:rPr>
                        <a:t>组件中</a:t>
                      </a:r>
                    </a:p>
                  </a:txBody>
                  <a:tcPr marT="34290" marB="34290"/>
                </a:tc>
              </a:tr>
              <a:tr h="278130">
                <a:tc>
                  <a:txBody>
                    <a:bodyPr/>
                    <a:lstStyle/>
                    <a:p>
                      <a:r>
                        <a:rPr lang="en-US" altLang="zh-CN" sz="1400" dirty="0" err="1" smtClean="0">
                          <a:latin typeface="微软雅黑" pitchFamily="34" charset="-122"/>
                          <a:ea typeface="微软雅黑" pitchFamily="34" charset="-122"/>
                        </a:rPr>
                        <a:t>setValue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设置组件的值，一般用在</a:t>
                      </a:r>
                      <a:r>
                        <a:rPr lang="en-US" altLang="zh-CN" sz="1400" dirty="0" smtClean="0">
                          <a:latin typeface="楷体" pitchFamily="49" charset="-122"/>
                          <a:ea typeface="楷体" pitchFamily="49" charset="-122"/>
                        </a:rPr>
                        <a:t>form</a:t>
                      </a:r>
                      <a:r>
                        <a:rPr lang="zh-CN" altLang="en-US" sz="1400" dirty="0" smtClean="0">
                          <a:latin typeface="楷体" pitchFamily="49" charset="-122"/>
                          <a:ea typeface="楷体" pitchFamily="49" charset="-122"/>
                        </a:rPr>
                        <a:t>组件中</a:t>
                      </a:r>
                    </a:p>
                  </a:txBody>
                  <a:tcPr marT="34290" marB="34290"/>
                </a:tc>
              </a:tr>
              <a:tr h="278130">
                <a:tc>
                  <a:txBody>
                    <a:bodyPr/>
                    <a:lstStyle/>
                    <a:p>
                      <a:r>
                        <a:rPr lang="en-US" altLang="zh-CN" sz="1400" dirty="0" smtClean="0">
                          <a:latin typeface="微软雅黑" pitchFamily="34" charset="-122"/>
                          <a:ea typeface="微软雅黑" pitchFamily="34" charset="-122"/>
                        </a:rPr>
                        <a:t>disable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禁用组件</a:t>
                      </a:r>
                    </a:p>
                  </a:txBody>
                  <a:tcPr marT="34290" marB="34290"/>
                </a:tc>
              </a:tr>
              <a:tr h="278130">
                <a:tc>
                  <a:txBody>
                    <a:bodyPr/>
                    <a:lstStyle/>
                    <a:p>
                      <a:r>
                        <a:rPr lang="en-US" altLang="zh-CN" sz="1400" dirty="0" smtClean="0">
                          <a:latin typeface="微软雅黑" pitchFamily="34" charset="-122"/>
                          <a:ea typeface="微软雅黑" pitchFamily="34" charset="-122"/>
                        </a:rPr>
                        <a:t>enable</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启动用组件</a:t>
                      </a:r>
                    </a:p>
                  </a:txBody>
                  <a:tcPr marT="34290" marB="34290"/>
                </a:tc>
              </a:tr>
            </a:tbl>
          </a:graphicData>
        </a:graphic>
      </p:graphicFrame>
      <p:sp>
        <p:nvSpPr>
          <p:cNvPr id="3" name="标题 2"/>
          <p:cNvSpPr>
            <a:spLocks noGrp="1"/>
          </p:cNvSpPr>
          <p:nvPr>
            <p:ph type="title"/>
          </p:nvPr>
        </p:nvSpPr>
        <p:spPr/>
        <p:txBody>
          <a:bodyPr/>
          <a:lstStyle/>
          <a:p>
            <a:r>
              <a:rPr lang="en-US" altLang="zh-CN" sz="2400" dirty="0"/>
              <a:t>WAFII</a:t>
            </a:r>
            <a:r>
              <a:rPr lang="zh-CN" altLang="en-US" sz="2400" dirty="0"/>
              <a:t>帮助系统</a:t>
            </a:r>
            <a:r>
              <a:rPr lang="en-US" altLang="zh-CN" sz="2400" dirty="0"/>
              <a:t>--</a:t>
            </a:r>
            <a:r>
              <a:rPr lang="zh-CN" altLang="en-US" sz="2400" dirty="0"/>
              <a:t>组件的使用方法</a:t>
            </a:r>
          </a:p>
        </p:txBody>
      </p:sp>
      <p:graphicFrame>
        <p:nvGraphicFramePr>
          <p:cNvPr id="5" name="表格 4"/>
          <p:cNvGraphicFramePr>
            <a:graphicFrameLocks noGrp="1"/>
          </p:cNvGraphicFramePr>
          <p:nvPr>
            <p:extLst>
              <p:ext uri="{D42A27DB-BD31-4B8C-83A1-F6EECF244321}">
                <p14:modId xmlns="" xmlns:p14="http://schemas.microsoft.com/office/powerpoint/2010/main" val="2234377890"/>
              </p:ext>
            </p:extLst>
          </p:nvPr>
        </p:nvGraphicFramePr>
        <p:xfrm>
          <a:off x="899592" y="3219822"/>
          <a:ext cx="7488832" cy="1127760"/>
        </p:xfrm>
        <a:graphic>
          <a:graphicData uri="http://schemas.openxmlformats.org/drawingml/2006/table">
            <a:tbl>
              <a:tblPr firstRow="1" bandRow="1">
                <a:tableStyleId>{5C22544A-7EE6-4342-B048-85BDC9FD1C3A}</a:tableStyleId>
              </a:tblPr>
              <a:tblGrid>
                <a:gridCol w="1728192"/>
                <a:gridCol w="5760640"/>
              </a:tblGrid>
              <a:tr h="278130">
                <a:tc>
                  <a:txBody>
                    <a:bodyPr/>
                    <a:lstStyle/>
                    <a:p>
                      <a:pPr algn="ctr"/>
                      <a:r>
                        <a:rPr lang="zh-CN" altLang="en-US" sz="1400" dirty="0" smtClean="0">
                          <a:latin typeface="微软雅黑" pitchFamily="34" charset="-122"/>
                          <a:ea typeface="微软雅黑" pitchFamily="34" charset="-122"/>
                        </a:rPr>
                        <a:t>常用事件</a:t>
                      </a:r>
                      <a:endParaRPr lang="zh-CN" altLang="en-US" sz="1400" dirty="0">
                        <a:latin typeface="微软雅黑" pitchFamily="34" charset="-122"/>
                        <a:ea typeface="微软雅黑" pitchFamily="34" charset="-122"/>
                      </a:endParaRPr>
                    </a:p>
                  </a:txBody>
                  <a:tcPr marT="34290" marB="34290"/>
                </a:tc>
                <a:tc>
                  <a:txBody>
                    <a:bodyPr/>
                    <a:lstStyle/>
                    <a:p>
                      <a:pPr algn="ctr"/>
                      <a:r>
                        <a:rPr lang="zh-CN" altLang="en-US" sz="1400" dirty="0" smtClean="0">
                          <a:latin typeface="微软雅黑" pitchFamily="34" charset="-122"/>
                          <a:ea typeface="微软雅黑" pitchFamily="34" charset="-122"/>
                        </a:rPr>
                        <a:t>说明</a:t>
                      </a:r>
                      <a:endParaRPr lang="zh-CN" altLang="en-US" sz="1400" dirty="0">
                        <a:latin typeface="微软雅黑" pitchFamily="34" charset="-122"/>
                        <a:ea typeface="微软雅黑" pitchFamily="34" charset="-122"/>
                      </a:endParaRPr>
                    </a:p>
                  </a:txBody>
                  <a:tcPr marT="34290" marB="34290"/>
                </a:tc>
              </a:tr>
              <a:tr h="278130">
                <a:tc>
                  <a:txBody>
                    <a:bodyPr/>
                    <a:lstStyle/>
                    <a:p>
                      <a:r>
                        <a:rPr lang="en-US" altLang="zh-CN" sz="1400" dirty="0" err="1" smtClean="0">
                          <a:latin typeface="微软雅黑" pitchFamily="34" charset="-122"/>
                          <a:ea typeface="微软雅黑" pitchFamily="34" charset="-122"/>
                        </a:rPr>
                        <a:t>onchange</a:t>
                      </a:r>
                      <a:endParaRPr lang="zh-CN" altLang="en-US" sz="1400" dirty="0">
                        <a:latin typeface="微软雅黑" pitchFamily="34" charset="-122"/>
                        <a:ea typeface="微软雅黑" pitchFamily="34" charset="-122"/>
                      </a:endParaRPr>
                    </a:p>
                  </a:txBody>
                  <a:tcPr marT="34290" marB="34290"/>
                </a:tc>
                <a:tc>
                  <a:txBody>
                    <a:bodyPr/>
                    <a:lstStyle/>
                    <a:p>
                      <a:r>
                        <a:rPr lang="zh-CN" altLang="en-US" sz="1400" dirty="0" smtClean="0">
                          <a:latin typeface="楷体" pitchFamily="49" charset="-122"/>
                          <a:ea typeface="楷体" pitchFamily="49" charset="-122"/>
                        </a:rPr>
                        <a:t>值改变事件，参数包括改变前和改变后值</a:t>
                      </a:r>
                      <a:endParaRPr lang="zh-CN" altLang="en-US" sz="1400" dirty="0">
                        <a:latin typeface="楷体" pitchFamily="49" charset="-122"/>
                        <a:ea typeface="楷体" pitchFamily="49" charset="-122"/>
                      </a:endParaRPr>
                    </a:p>
                  </a:txBody>
                  <a:tcPr marT="34290" marB="34290"/>
                </a:tc>
              </a:tr>
              <a:tr h="278130">
                <a:tc>
                  <a:txBody>
                    <a:bodyPr/>
                    <a:lstStyle/>
                    <a:p>
                      <a:r>
                        <a:rPr lang="en-US" altLang="zh-CN" sz="1400" dirty="0" err="1" smtClean="0">
                          <a:latin typeface="微软雅黑" pitchFamily="34" charset="-122"/>
                          <a:ea typeface="微软雅黑" pitchFamily="34" charset="-122"/>
                        </a:rPr>
                        <a:t>onkeydown</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在文本框上按下键盘上的键时触发</a:t>
                      </a:r>
                    </a:p>
                  </a:txBody>
                  <a:tcPr marT="34290" marB="34290"/>
                </a:tc>
              </a:tr>
              <a:tr h="278130">
                <a:tc>
                  <a:txBody>
                    <a:bodyPr/>
                    <a:lstStyle/>
                    <a:p>
                      <a:r>
                        <a:rPr lang="en-US" altLang="zh-CN" sz="1400" dirty="0" err="1" smtClean="0">
                          <a:latin typeface="微软雅黑" pitchFamily="34" charset="-122"/>
                          <a:ea typeface="微软雅黑" pitchFamily="34" charset="-122"/>
                        </a:rPr>
                        <a:t>onkeyup</a:t>
                      </a:r>
                      <a:endParaRPr lang="zh-CN" altLang="en-US" sz="1400" dirty="0">
                        <a:latin typeface="微软雅黑" pitchFamily="34" charset="-122"/>
                        <a:ea typeface="微软雅黑" pitchFamily="34" charset="-122"/>
                      </a:endParaRPr>
                    </a:p>
                  </a:txBody>
                  <a:tcPr marT="34290" marB="34290"/>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latin typeface="楷体" pitchFamily="49" charset="-122"/>
                          <a:ea typeface="楷体" pitchFamily="49" charset="-122"/>
                        </a:rPr>
                        <a:t>在文本框上按下键盘上的键时触发</a:t>
                      </a:r>
                    </a:p>
                  </a:txBody>
                  <a:tcPr marT="34290" marB="34290"/>
                </a:tc>
              </a:tr>
            </a:tbl>
          </a:graphicData>
        </a:graphic>
      </p:graphicFrame>
      <p:sp>
        <p:nvSpPr>
          <p:cNvPr id="6" name="矩形 5"/>
          <p:cNvSpPr/>
          <p:nvPr/>
        </p:nvSpPr>
        <p:spPr>
          <a:xfrm>
            <a:off x="617311" y="573528"/>
            <a:ext cx="1936749" cy="400110"/>
          </a:xfrm>
          <a:prstGeom prst="rect">
            <a:avLst/>
          </a:prstGeom>
        </p:spPr>
        <p:txBody>
          <a:bodyPr wrap="none">
            <a:spAutoFit/>
          </a:bodyPr>
          <a:lstStyle/>
          <a:p>
            <a:r>
              <a:rPr lang="en-US" altLang="zh-CN" dirty="0" smtClean="0">
                <a:latin typeface="微软雅黑" pitchFamily="34" charset="-122"/>
                <a:ea typeface="微软雅黑" pitchFamily="34" charset="-122"/>
              </a:rPr>
              <a:t>2.</a:t>
            </a:r>
            <a:r>
              <a:rPr lang="zh-CN" altLang="en-US" dirty="0" smtClean="0">
                <a:latin typeface="微软雅黑" pitchFamily="34" charset="-122"/>
                <a:ea typeface="微软雅黑" pitchFamily="34" charset="-122"/>
              </a:rPr>
              <a:t>常用方法说明</a:t>
            </a:r>
            <a:endParaRPr lang="zh-CN" altLang="en-US" dirty="0">
              <a:latin typeface="微软雅黑" pitchFamily="34" charset="-122"/>
              <a:ea typeface="微软雅黑" pitchFamily="34" charset="-122"/>
            </a:endParaRPr>
          </a:p>
        </p:txBody>
      </p:sp>
      <p:sp>
        <p:nvSpPr>
          <p:cNvPr id="7" name="矩形 6"/>
          <p:cNvSpPr/>
          <p:nvPr/>
        </p:nvSpPr>
        <p:spPr>
          <a:xfrm>
            <a:off x="617312" y="2841780"/>
            <a:ext cx="1936749" cy="400110"/>
          </a:xfrm>
          <a:prstGeom prst="rect">
            <a:avLst/>
          </a:prstGeom>
        </p:spPr>
        <p:txBody>
          <a:bodyPr wrap="none">
            <a:spAutoFit/>
          </a:bodyPr>
          <a:lstStyle/>
          <a:p>
            <a:r>
              <a:rPr lang="en-US" altLang="zh-CN" dirty="0" smtClean="0">
                <a:latin typeface="微软雅黑" pitchFamily="34" charset="-122"/>
                <a:ea typeface="微软雅黑" pitchFamily="34" charset="-122"/>
              </a:rPr>
              <a:t>3.</a:t>
            </a:r>
            <a:r>
              <a:rPr lang="zh-CN" altLang="en-US" dirty="0" smtClean="0">
                <a:latin typeface="微软雅黑" pitchFamily="34" charset="-122"/>
                <a:ea typeface="微软雅黑" pitchFamily="34" charset="-122"/>
              </a:rPr>
              <a:t>常用事件说明</a:t>
            </a:r>
            <a:endParaRPr lang="zh-CN" altLang="en-US" dirty="0">
              <a:latin typeface="微软雅黑" pitchFamily="34" charset="-122"/>
              <a:ea typeface="微软雅黑" pitchFamily="34" charset="-122"/>
            </a:endParaRPr>
          </a:p>
        </p:txBody>
      </p:sp>
    </p:spTree>
    <p:extLst>
      <p:ext uri="{BB962C8B-B14F-4D97-AF65-F5344CB8AC3E}">
        <p14:creationId xmlns="" xmlns:p14="http://schemas.microsoft.com/office/powerpoint/2010/main" val="411982100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--RMP</a:t>
            </a:r>
            <a:r>
              <a:rPr lang="zh-CN" altLang="en-US" sz="2400" dirty="0"/>
              <a:t>提单</a:t>
            </a:r>
            <a:endParaRPr lang="zh-CN" altLang="en-US" b="1" dirty="0"/>
          </a:p>
        </p:txBody>
      </p:sp>
      <p:pic>
        <p:nvPicPr>
          <p:cNvPr id="2" name="图片 1"/>
          <p:cNvPicPr>
            <a:picLocks noChangeAspect="1"/>
          </p:cNvPicPr>
          <p:nvPr/>
        </p:nvPicPr>
        <p:blipFill>
          <a:blip r:embed="rId3"/>
          <a:stretch>
            <a:fillRect/>
          </a:stretch>
        </p:blipFill>
        <p:spPr>
          <a:xfrm>
            <a:off x="755576" y="843558"/>
            <a:ext cx="7292972" cy="2895851"/>
          </a:xfrm>
          <a:prstGeom prst="rect">
            <a:avLst/>
          </a:prstGeom>
        </p:spPr>
      </p:pic>
      <p:pic>
        <p:nvPicPr>
          <p:cNvPr id="4" name="图片 3"/>
          <p:cNvPicPr>
            <a:picLocks noChangeAspect="1"/>
          </p:cNvPicPr>
          <p:nvPr/>
        </p:nvPicPr>
        <p:blipFill>
          <a:blip r:embed="rId4"/>
          <a:stretch>
            <a:fillRect/>
          </a:stretch>
        </p:blipFill>
        <p:spPr>
          <a:xfrm>
            <a:off x="1835696" y="627534"/>
            <a:ext cx="4320478" cy="4367956"/>
          </a:xfrm>
          <a:prstGeom prst="rect">
            <a:avLst/>
          </a:prstGeom>
        </p:spPr>
      </p:pic>
    </p:spTree>
    <p:extLst>
      <p:ext uri="{BB962C8B-B14F-4D97-AF65-F5344CB8AC3E}">
        <p14:creationId xmlns="" xmlns:p14="http://schemas.microsoft.com/office/powerpoint/2010/main" val="111680517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a:t>
            </a:r>
            <a:r>
              <a:rPr lang="zh-CN" altLang="en-US" sz="2400" dirty="0" smtClean="0"/>
              <a:t>邮件</a:t>
            </a:r>
            <a:endParaRPr lang="zh-CN" altLang="en-US" b="1" dirty="0"/>
          </a:p>
        </p:txBody>
      </p:sp>
      <p:pic>
        <p:nvPicPr>
          <p:cNvPr id="2" name="图片 1"/>
          <p:cNvPicPr>
            <a:picLocks noChangeAspect="1"/>
          </p:cNvPicPr>
          <p:nvPr/>
        </p:nvPicPr>
        <p:blipFill>
          <a:blip r:embed="rId3"/>
          <a:stretch>
            <a:fillRect/>
          </a:stretch>
        </p:blipFill>
        <p:spPr>
          <a:xfrm>
            <a:off x="35497" y="1321400"/>
            <a:ext cx="9073006" cy="3338582"/>
          </a:xfrm>
          <a:prstGeom prst="rect">
            <a:avLst/>
          </a:prstGeom>
        </p:spPr>
      </p:pic>
      <p:sp>
        <p:nvSpPr>
          <p:cNvPr id="6" name="矩形 5"/>
          <p:cNvSpPr/>
          <p:nvPr/>
        </p:nvSpPr>
        <p:spPr>
          <a:xfrm>
            <a:off x="683568" y="615699"/>
            <a:ext cx="7560841" cy="584775"/>
          </a:xfrm>
          <a:prstGeom prst="rect">
            <a:avLst/>
          </a:prstGeom>
          <a:solidFill>
            <a:srgbClr val="00B0F0"/>
          </a:solidFill>
        </p:spPr>
        <p:txBody>
          <a:bodyPr wrap="square">
            <a:spAutoFit/>
          </a:bodyPr>
          <a:lstStyle/>
          <a:p>
            <a:pPr defTabSz="457200">
              <a:defRPr/>
            </a:pPr>
            <a:r>
              <a:rPr kumimoji="1" lang="zh-CN" altLang="en-US" sz="3200" b="1" dirty="0" smtClean="0">
                <a:solidFill>
                  <a:srgbClr val="FFFFFF"/>
                </a:solidFill>
                <a:latin typeface="微软雅黑" pitchFamily="34" charset="-122"/>
                <a:ea typeface="微软雅黑" pitchFamily="34" charset="-122"/>
                <a:cs typeface="微软雅黑"/>
              </a:rPr>
              <a:t>邮箱： </a:t>
            </a:r>
            <a:r>
              <a:rPr kumimoji="1" lang="en-US" altLang="zh-CN" sz="3200" b="1" dirty="0" smtClean="0">
                <a:solidFill>
                  <a:srgbClr val="FFFFFF"/>
                </a:solidFill>
                <a:latin typeface="微软雅黑" pitchFamily="34" charset="-122"/>
                <a:ea typeface="微软雅黑" pitchFamily="34" charset="-122"/>
                <a:cs typeface="微软雅黑"/>
              </a:rPr>
              <a:t>laihua_fan@kingdee.com</a:t>
            </a:r>
            <a:endParaRPr kumimoji="1" lang="zh-CN" altLang="en-US" sz="3200" b="1" dirty="0">
              <a:solidFill>
                <a:srgbClr val="FF0000"/>
              </a:solidFill>
              <a:latin typeface="微软雅黑" pitchFamily="34" charset="-122"/>
              <a:ea typeface="微软雅黑" pitchFamily="34" charset="-122"/>
              <a:cs typeface="微软雅黑"/>
            </a:endParaRPr>
          </a:p>
        </p:txBody>
      </p:sp>
    </p:spTree>
    <p:extLst>
      <p:ext uri="{BB962C8B-B14F-4D97-AF65-F5344CB8AC3E}">
        <p14:creationId xmlns="" xmlns:p14="http://schemas.microsoft.com/office/powerpoint/2010/main" val="291522222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a:t>
            </a:r>
            <a:r>
              <a:rPr lang="zh-CN" altLang="en-US" sz="2400" dirty="0" smtClean="0"/>
              <a:t>论坛</a:t>
            </a:r>
            <a:endParaRPr lang="zh-CN" altLang="en-US" b="1" dirty="0"/>
          </a:p>
        </p:txBody>
      </p:sp>
      <p:pic>
        <p:nvPicPr>
          <p:cNvPr id="2" name="图片 1"/>
          <p:cNvPicPr>
            <a:picLocks noChangeAspect="1"/>
          </p:cNvPicPr>
          <p:nvPr/>
        </p:nvPicPr>
        <p:blipFill>
          <a:blip r:embed="rId3"/>
          <a:stretch>
            <a:fillRect/>
          </a:stretch>
        </p:blipFill>
        <p:spPr>
          <a:xfrm>
            <a:off x="1043608" y="555526"/>
            <a:ext cx="6480718" cy="4577894"/>
          </a:xfrm>
          <a:prstGeom prst="rect">
            <a:avLst/>
          </a:prstGeom>
        </p:spPr>
      </p:pic>
    </p:spTree>
    <p:extLst>
      <p:ext uri="{BB962C8B-B14F-4D97-AF65-F5344CB8AC3E}">
        <p14:creationId xmlns="" xmlns:p14="http://schemas.microsoft.com/office/powerpoint/2010/main" val="14859570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400" dirty="0" smtClean="0"/>
              <a:t>与我们的沟通方式</a:t>
            </a:r>
            <a:r>
              <a:rPr lang="en-US" altLang="zh-CN" sz="2400" dirty="0" smtClean="0"/>
              <a:t>—QQ</a:t>
            </a:r>
            <a:r>
              <a:rPr lang="zh-CN" altLang="en-US" sz="2400" dirty="0" smtClean="0"/>
              <a:t>群</a:t>
            </a:r>
            <a:endParaRPr lang="zh-CN" altLang="en-US" b="1" dirty="0"/>
          </a:p>
        </p:txBody>
      </p:sp>
      <p:sp>
        <p:nvSpPr>
          <p:cNvPr id="4" name="矩形 3"/>
          <p:cNvSpPr/>
          <p:nvPr/>
        </p:nvSpPr>
        <p:spPr>
          <a:xfrm>
            <a:off x="755576" y="699542"/>
            <a:ext cx="7560841" cy="584775"/>
          </a:xfrm>
          <a:prstGeom prst="rect">
            <a:avLst/>
          </a:prstGeom>
          <a:solidFill>
            <a:srgbClr val="00B0F0"/>
          </a:solidFill>
        </p:spPr>
        <p:txBody>
          <a:bodyPr wrap="square">
            <a:spAutoFit/>
          </a:bodyPr>
          <a:lstStyle/>
          <a:p>
            <a:pPr defTabSz="457200">
              <a:defRPr/>
            </a:pPr>
            <a:r>
              <a:rPr kumimoji="1" lang="en-US" altLang="zh-CN" sz="3200" b="1" dirty="0">
                <a:solidFill>
                  <a:srgbClr val="FFFFFF"/>
                </a:solidFill>
                <a:latin typeface="微软雅黑" pitchFamily="34" charset="-122"/>
                <a:ea typeface="微软雅黑" pitchFamily="34" charset="-122"/>
                <a:cs typeface="微软雅黑"/>
              </a:rPr>
              <a:t>QQ</a:t>
            </a:r>
            <a:r>
              <a:rPr kumimoji="1" lang="zh-CN" altLang="en-US" sz="3200" b="1" dirty="0">
                <a:solidFill>
                  <a:srgbClr val="FFFFFF"/>
                </a:solidFill>
                <a:latin typeface="微软雅黑" pitchFamily="34" charset="-122"/>
                <a:ea typeface="微软雅黑" pitchFamily="34" charset="-122"/>
                <a:cs typeface="微软雅黑"/>
              </a:rPr>
              <a:t>群</a:t>
            </a:r>
            <a:r>
              <a:rPr kumimoji="1" lang="zh-CN" altLang="en-US" sz="3200" b="1" dirty="0" smtClean="0">
                <a:solidFill>
                  <a:srgbClr val="FFFFFF"/>
                </a:solidFill>
                <a:latin typeface="微软雅黑" pitchFamily="34" charset="-122"/>
                <a:ea typeface="微软雅黑" pitchFamily="34" charset="-122"/>
                <a:cs typeface="微软雅黑"/>
              </a:rPr>
              <a:t>： </a:t>
            </a:r>
            <a:r>
              <a:rPr kumimoji="1" lang="en-US" altLang="zh-CN" sz="3200" b="1" dirty="0">
                <a:solidFill>
                  <a:srgbClr val="FFFFFF"/>
                </a:solidFill>
                <a:latin typeface="微软雅黑" pitchFamily="34" charset="-122"/>
                <a:ea typeface="微软雅黑" pitchFamily="34" charset="-122"/>
                <a:cs typeface="微软雅黑"/>
              </a:rPr>
              <a:t>255621573</a:t>
            </a:r>
            <a:endParaRPr kumimoji="1" lang="zh-CN" altLang="en-US" sz="3200" b="1" dirty="0">
              <a:solidFill>
                <a:srgbClr val="FFFFFF"/>
              </a:solidFill>
              <a:latin typeface="微软雅黑" pitchFamily="34" charset="-122"/>
              <a:ea typeface="微软雅黑" pitchFamily="34" charset="-122"/>
              <a:cs typeface="微软雅黑"/>
            </a:endParaRPr>
          </a:p>
        </p:txBody>
      </p:sp>
    </p:spTree>
    <p:extLst>
      <p:ext uri="{BB962C8B-B14F-4D97-AF65-F5344CB8AC3E}">
        <p14:creationId xmlns="" xmlns:p14="http://schemas.microsoft.com/office/powerpoint/2010/main" val="415587673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 xmlns:p14="http://schemas.microsoft.com/office/powerpoint/2010/main" val="189355922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开发环境准备及配置</a:t>
            </a:r>
            <a:r>
              <a:rPr lang="en-US" altLang="zh-CN" sz="2400" dirty="0" smtClean="0"/>
              <a:t>--</a:t>
            </a:r>
            <a:r>
              <a:rPr lang="zh-CN" altLang="en-US" sz="2400" dirty="0" smtClean="0"/>
              <a:t>导入解决方案</a:t>
            </a:r>
            <a:endParaRPr lang="zh-CN" altLang="en-US" sz="2400" dirty="0"/>
          </a:p>
        </p:txBody>
      </p:sp>
      <p:pic>
        <p:nvPicPr>
          <p:cNvPr id="409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198012" y="699542"/>
            <a:ext cx="4373988" cy="40907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677188" y="555526"/>
            <a:ext cx="2351196" cy="43126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066395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开发环境准备及配置</a:t>
            </a:r>
            <a:r>
              <a:rPr lang="en-US" altLang="zh-CN" sz="2400" dirty="0" smtClean="0"/>
              <a:t>--</a:t>
            </a:r>
            <a:r>
              <a:rPr lang="zh-CN" altLang="en-US" sz="2400" dirty="0" smtClean="0"/>
              <a:t>开发模式一</a:t>
            </a:r>
            <a:endParaRPr lang="zh-CN" altLang="en-US" sz="2400" dirty="0"/>
          </a:p>
        </p:txBody>
      </p:sp>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04850" y="627534"/>
            <a:ext cx="7734300" cy="3152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97476" y="3867894"/>
            <a:ext cx="6853158" cy="1015663"/>
          </a:xfrm>
          <a:prstGeom prst="rect">
            <a:avLst/>
          </a:prstGeom>
          <a:solidFill>
            <a:schemeClr val="accent2"/>
          </a:solidFill>
        </p:spPr>
        <p:txBody>
          <a:bodyPr wrap="none" rtlCol="0">
            <a:spAutoFit/>
          </a:bodyPr>
          <a:lstStyle/>
          <a:p>
            <a:r>
              <a:rPr lang="zh-CN" altLang="en-US" dirty="0" smtClean="0">
                <a:solidFill>
                  <a:srgbClr val="FF0000"/>
                </a:solidFill>
              </a:rPr>
              <a:t>启动完成后，使用</a:t>
            </a:r>
            <a:r>
              <a:rPr lang="en-US" altLang="zh-CN" dirty="0" smtClean="0">
                <a:solidFill>
                  <a:srgbClr val="FF0000"/>
                </a:solidFill>
              </a:rPr>
              <a:t>chrome</a:t>
            </a:r>
            <a:r>
              <a:rPr lang="zh-CN" altLang="en-US" dirty="0" smtClean="0">
                <a:solidFill>
                  <a:srgbClr val="FF0000"/>
                </a:solidFill>
              </a:rPr>
              <a:t>访问下面链接即可：</a:t>
            </a:r>
            <a:endParaRPr lang="en-US" altLang="zh-CN" dirty="0" smtClean="0">
              <a:solidFill>
                <a:srgbClr val="FF0000"/>
              </a:solidFill>
            </a:endParaRPr>
          </a:p>
          <a:p>
            <a:r>
              <a:rPr lang="en-US" altLang="zh-CN" dirty="0">
                <a:solidFill>
                  <a:srgbClr val="FF0000"/>
                </a:solidFill>
                <a:hlinkClick r:id="rId4"/>
              </a:rPr>
              <a:t>http://localhost:56898/myweb/webframework/management</a:t>
            </a:r>
          </a:p>
          <a:p>
            <a:r>
              <a:rPr lang="en-US" altLang="zh-CN" dirty="0">
                <a:solidFill>
                  <a:srgbClr val="FF0000"/>
                </a:solidFill>
                <a:hlinkClick r:id="rId4"/>
              </a:rPr>
              <a:t>/</a:t>
            </a:r>
            <a:r>
              <a:rPr lang="en-US" altLang="zh-CN" dirty="0" err="1" smtClean="0">
                <a:solidFill>
                  <a:srgbClr val="FF0000"/>
                </a:solidFill>
                <a:hlinkClick r:id="rId4"/>
              </a:rPr>
              <a:t>extManagement.do?method</a:t>
            </a:r>
            <a:r>
              <a:rPr lang="en-US" altLang="zh-CN" dirty="0" smtClean="0">
                <a:solidFill>
                  <a:srgbClr val="FF0000"/>
                </a:solidFill>
                <a:hlinkClick r:id="rId4"/>
              </a:rPr>
              <a:t>=</a:t>
            </a:r>
            <a:r>
              <a:rPr lang="en-US" altLang="zh-CN" dirty="0" err="1" smtClean="0">
                <a:solidFill>
                  <a:srgbClr val="FF0000"/>
                </a:solidFill>
                <a:hlinkClick r:id="rId4"/>
              </a:rPr>
              <a:t>init</a:t>
            </a:r>
            <a:endParaRPr lang="zh-CN" altLang="en-US" dirty="0">
              <a:solidFill>
                <a:srgbClr val="FF0000"/>
              </a:solidFill>
            </a:endParaRPr>
          </a:p>
        </p:txBody>
      </p:sp>
    </p:spTree>
    <p:extLst>
      <p:ext uri="{BB962C8B-B14F-4D97-AF65-F5344CB8AC3E}">
        <p14:creationId xmlns="" xmlns:p14="http://schemas.microsoft.com/office/powerpoint/2010/main" val="1777648770"/>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a:t>
            </a:r>
            <a:r>
              <a:rPr lang="en-US" altLang="zh-CN" sz="2400" dirty="0" smtClean="0"/>
              <a:t>--</a:t>
            </a:r>
            <a:r>
              <a:rPr lang="zh-CN" altLang="en-US" sz="2400" dirty="0" smtClean="0"/>
              <a:t>开发模式二</a:t>
            </a:r>
            <a:endParaRPr lang="zh-CN" altLang="en-US" sz="2400" dirty="0"/>
          </a:p>
        </p:txBody>
      </p:sp>
      <p:pic>
        <p:nvPicPr>
          <p:cNvPr id="205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1520" y="1032060"/>
            <a:ext cx="2790814" cy="26198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矩形 7"/>
          <p:cNvSpPr/>
          <p:nvPr/>
        </p:nvSpPr>
        <p:spPr>
          <a:xfrm>
            <a:off x="179512" y="627534"/>
            <a:ext cx="2862822"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zh-CN" altLang="en-US" sz="1600" b="1" dirty="0" smtClean="0">
                <a:solidFill>
                  <a:srgbClr val="FFFFFF"/>
                </a:solidFill>
                <a:latin typeface="微软雅黑" pitchFamily="34" charset="-122"/>
                <a:ea typeface="微软雅黑" pitchFamily="34" charset="-122"/>
              </a:rPr>
              <a:t>测试</a:t>
            </a:r>
            <a:r>
              <a:rPr lang="zh-CN" altLang="en-US" sz="1600" b="1" dirty="0">
                <a:solidFill>
                  <a:srgbClr val="FFFFFF"/>
                </a:solidFill>
                <a:latin typeface="微软雅黑" pitchFamily="34" charset="-122"/>
                <a:ea typeface="微软雅黑" pitchFamily="34" charset="-122"/>
              </a:rPr>
              <a:t>服务器启动</a:t>
            </a:r>
            <a:r>
              <a:rPr lang="en-US" altLang="zh-CN" sz="1600" b="1" dirty="0" err="1" smtClean="0">
                <a:solidFill>
                  <a:srgbClr val="FFFFFF"/>
                </a:solidFill>
                <a:latin typeface="微软雅黑" pitchFamily="34" charset="-122"/>
                <a:ea typeface="微软雅黑" pitchFamily="34" charset="-122"/>
              </a:rPr>
              <a:t>debugserver</a:t>
            </a:r>
            <a:endParaRPr lang="zh-CN" altLang="en-US" sz="1600" b="1" dirty="0">
              <a:solidFill>
                <a:srgbClr val="FFFFFF"/>
              </a:solidFill>
              <a:latin typeface="微软雅黑" pitchFamily="34" charset="-122"/>
              <a:ea typeface="微软雅黑" pitchFamily="34" charset="-122"/>
            </a:endParaRPr>
          </a:p>
        </p:txBody>
      </p:sp>
      <p:sp>
        <p:nvSpPr>
          <p:cNvPr id="10" name="矩形 9"/>
          <p:cNvSpPr/>
          <p:nvPr/>
        </p:nvSpPr>
        <p:spPr>
          <a:xfrm>
            <a:off x="3779912" y="1851670"/>
            <a:ext cx="3886200"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en-US" altLang="zh-CN" sz="1600" b="1" dirty="0" smtClean="0">
                <a:solidFill>
                  <a:srgbClr val="FFFFFF"/>
                </a:solidFill>
                <a:latin typeface="微软雅黑" pitchFamily="34" charset="-122"/>
                <a:ea typeface="微软雅黑" pitchFamily="34" charset="-122"/>
              </a:rPr>
              <a:t>BIM</a:t>
            </a:r>
            <a:r>
              <a:rPr lang="zh-CN" altLang="en-US" sz="1600" b="1" dirty="0" smtClean="0">
                <a:solidFill>
                  <a:srgbClr val="FFFFFF"/>
                </a:solidFill>
                <a:latin typeface="微软雅黑" pitchFamily="34" charset="-122"/>
                <a:ea typeface="微软雅黑" pitchFamily="34" charset="-122"/>
              </a:rPr>
              <a:t>启动远程调试</a:t>
            </a:r>
            <a:endParaRPr lang="zh-CN" altLang="en-US" sz="1600" b="1" dirty="0">
              <a:solidFill>
                <a:srgbClr val="FFFFFF"/>
              </a:solidFill>
              <a:latin typeface="微软雅黑" pitchFamily="34" charset="-122"/>
              <a:ea typeface="微软雅黑" pitchFamily="34" charset="-122"/>
            </a:endParaRPr>
          </a:p>
        </p:txBody>
      </p:sp>
      <p:sp>
        <p:nvSpPr>
          <p:cNvPr id="5" name="TextBox 4"/>
          <p:cNvSpPr txBox="1"/>
          <p:nvPr/>
        </p:nvSpPr>
        <p:spPr>
          <a:xfrm>
            <a:off x="4184536" y="956796"/>
            <a:ext cx="3672800" cy="338554"/>
          </a:xfrm>
          <a:prstGeom prst="rect">
            <a:avLst/>
          </a:prstGeom>
          <a:noFill/>
        </p:spPr>
        <p:txBody>
          <a:bodyPr wrap="none" rtlCol="0">
            <a:spAutoFit/>
          </a:bodyPr>
          <a:lstStyle/>
          <a:p>
            <a:r>
              <a:rPr lang="en-US" altLang="zh-CN" sz="1600" dirty="0" err="1" smtClean="0">
                <a:solidFill>
                  <a:srgbClr val="FF0000"/>
                </a:solidFill>
              </a:rPr>
              <a:t>debugserver</a:t>
            </a:r>
            <a:r>
              <a:rPr lang="zh-CN" altLang="en-US" sz="1600" dirty="0" smtClean="0">
                <a:solidFill>
                  <a:srgbClr val="FF0000"/>
                </a:solidFill>
              </a:rPr>
              <a:t>启动完成后</a:t>
            </a:r>
            <a:r>
              <a:rPr lang="en-US" altLang="zh-CN" sz="1600" dirty="0" smtClean="0">
                <a:solidFill>
                  <a:srgbClr val="FF0000"/>
                </a:solidFill>
              </a:rPr>
              <a:t>,</a:t>
            </a:r>
            <a:r>
              <a:rPr lang="zh-CN" altLang="en-US" sz="1600" dirty="0" smtClean="0">
                <a:solidFill>
                  <a:srgbClr val="FF0000"/>
                </a:solidFill>
              </a:rPr>
              <a:t>启动远程调试</a:t>
            </a:r>
            <a:endParaRPr lang="zh-CN" altLang="en-US" sz="1600" dirty="0">
              <a:solidFill>
                <a:srgbClr val="FF0000"/>
              </a:solidFill>
            </a:endParaRPr>
          </a:p>
        </p:txBody>
      </p:sp>
      <p:pic>
        <p:nvPicPr>
          <p:cNvPr id="2053" name="Picture 5"/>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763688" y="2283718"/>
            <a:ext cx="7342584" cy="24936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直角上箭头 12"/>
          <p:cNvSpPr/>
          <p:nvPr/>
        </p:nvSpPr>
        <p:spPr>
          <a:xfrm flipV="1">
            <a:off x="3024058" y="752876"/>
            <a:ext cx="1169626" cy="1098793"/>
          </a:xfrm>
          <a:prstGeom prst="bentUpArrow">
            <a:avLst>
              <a:gd name="adj1" fmla="val 6276"/>
              <a:gd name="adj2" fmla="val 5076"/>
              <a:gd name="adj3" fmla="val 2153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 xmlns:p14="http://schemas.microsoft.com/office/powerpoint/2010/main" val="1763203842"/>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053"/>
                                        </p:tgtEl>
                                        <p:attrNameLst>
                                          <p:attrName>style.visibility</p:attrName>
                                        </p:attrNameLst>
                                      </p:cBhvr>
                                      <p:to>
                                        <p:strVal val="visible"/>
                                      </p:to>
                                    </p:set>
                                    <p:animEffect transition="in" filter="fade">
                                      <p:cBhvr>
                                        <p:cTn id="22" dur="1000"/>
                                        <p:tgtEl>
                                          <p:spTgt spid="2053"/>
                                        </p:tgtEl>
                                      </p:cBhvr>
                                    </p:animEffect>
                                    <p:anim calcmode="lin" valueType="num">
                                      <p:cBhvr>
                                        <p:cTn id="23" dur="1000" fill="hold"/>
                                        <p:tgtEl>
                                          <p:spTgt spid="2053"/>
                                        </p:tgtEl>
                                        <p:attrNameLst>
                                          <p:attrName>ppt_x</p:attrName>
                                        </p:attrNameLst>
                                      </p:cBhvr>
                                      <p:tavLst>
                                        <p:tav tm="0">
                                          <p:val>
                                            <p:strVal val="#ppt_x"/>
                                          </p:val>
                                        </p:tav>
                                        <p:tav tm="100000">
                                          <p:val>
                                            <p:strVal val="#ppt_x"/>
                                          </p:val>
                                        </p:tav>
                                      </p:tavLst>
                                    </p:anim>
                                    <p:anim calcmode="lin" valueType="num">
                                      <p:cBhvr>
                                        <p:cTn id="24" dur="1000" fill="hold"/>
                                        <p:tgtEl>
                                          <p:spTgt spid="20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smtClean="0"/>
              <a:t>开发环境准备及配置</a:t>
            </a:r>
            <a:r>
              <a:rPr lang="en-US" altLang="zh-CN" sz="2400" dirty="0" smtClean="0"/>
              <a:t>--</a:t>
            </a:r>
            <a:r>
              <a:rPr lang="zh-CN" altLang="en-US" sz="2400" dirty="0" smtClean="0"/>
              <a:t>开发模式三</a:t>
            </a:r>
            <a:endParaRPr lang="zh-CN" altLang="en-US" sz="2400" dirty="0"/>
          </a:p>
        </p:txBody>
      </p:sp>
      <p:pic>
        <p:nvPicPr>
          <p:cNvPr id="2051"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51520" y="1032060"/>
            <a:ext cx="2790814" cy="26198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矩形 7"/>
          <p:cNvSpPr/>
          <p:nvPr/>
        </p:nvSpPr>
        <p:spPr>
          <a:xfrm>
            <a:off x="179512" y="627534"/>
            <a:ext cx="2862822"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zh-CN" altLang="en-US" sz="1600" b="1" dirty="0" smtClean="0">
                <a:solidFill>
                  <a:srgbClr val="FFFFFF"/>
                </a:solidFill>
                <a:latin typeface="微软雅黑" pitchFamily="34" charset="-122"/>
                <a:ea typeface="微软雅黑" pitchFamily="34" charset="-122"/>
              </a:rPr>
              <a:t>本地</a:t>
            </a:r>
            <a:r>
              <a:rPr lang="en-US" altLang="zh-CN" sz="1600" b="1" dirty="0" smtClean="0">
                <a:solidFill>
                  <a:srgbClr val="FFFFFF"/>
                </a:solidFill>
                <a:latin typeface="微软雅黑" pitchFamily="34" charset="-122"/>
                <a:ea typeface="微软雅黑" pitchFamily="34" charset="-122"/>
              </a:rPr>
              <a:t>EAS</a:t>
            </a:r>
            <a:r>
              <a:rPr lang="zh-CN" altLang="en-US" sz="1600" b="1" dirty="0" smtClean="0">
                <a:solidFill>
                  <a:srgbClr val="FFFFFF"/>
                </a:solidFill>
                <a:latin typeface="微软雅黑" pitchFamily="34" charset="-122"/>
                <a:ea typeface="微软雅黑" pitchFamily="34" charset="-122"/>
              </a:rPr>
              <a:t>启动</a:t>
            </a:r>
            <a:r>
              <a:rPr lang="en-US" altLang="zh-CN" sz="1600" b="1" dirty="0" err="1" smtClean="0">
                <a:solidFill>
                  <a:srgbClr val="FFFFFF"/>
                </a:solidFill>
                <a:latin typeface="微软雅黑" pitchFamily="34" charset="-122"/>
                <a:ea typeface="微软雅黑" pitchFamily="34" charset="-122"/>
              </a:rPr>
              <a:t>debugserver</a:t>
            </a:r>
            <a:endParaRPr lang="zh-CN" altLang="en-US" sz="1600" b="1" dirty="0">
              <a:solidFill>
                <a:srgbClr val="FFFFFF"/>
              </a:solidFill>
              <a:latin typeface="微软雅黑" pitchFamily="34" charset="-122"/>
              <a:ea typeface="微软雅黑" pitchFamily="34" charset="-122"/>
            </a:endParaRPr>
          </a:p>
        </p:txBody>
      </p:sp>
      <p:sp>
        <p:nvSpPr>
          <p:cNvPr id="10" name="矩形 9"/>
          <p:cNvSpPr/>
          <p:nvPr/>
        </p:nvSpPr>
        <p:spPr>
          <a:xfrm>
            <a:off x="3779912" y="1851670"/>
            <a:ext cx="3886200" cy="319970"/>
          </a:xfrm>
          <a:prstGeom prst="rect">
            <a:avLst/>
          </a:prstGeom>
          <a:solidFill>
            <a:srgbClr val="0099FF"/>
          </a:solidFill>
          <a:ln w="9525" cap="flat" cmpd="sng" algn="ctr">
            <a:noFill/>
            <a:prstDash val="solid"/>
            <a:round/>
            <a:headEnd type="none" w="med" len="med"/>
            <a:tailEnd type="none" w="med" len="med"/>
          </a:ln>
          <a:effectLst/>
        </p:spPr>
        <p:txBody>
          <a:bodyPr vert="horz" wrap="square" lIns="36000" tIns="46800" rIns="36000" bIns="46800" numCol="1" rtlCol="0" anchor="ctr" anchorCtr="0" compatLnSpc="1">
            <a:prstTxWarp prst="textNoShape">
              <a:avLst/>
            </a:prstTxWarp>
            <a:noAutofit/>
          </a:bodyPr>
          <a:lstStyle/>
          <a:p>
            <a:pPr algn="ctr" defTabSz="457200" fontAlgn="ctr"/>
            <a:r>
              <a:rPr lang="en-US" altLang="zh-CN" sz="1600" b="1" dirty="0" smtClean="0">
                <a:solidFill>
                  <a:srgbClr val="FFFFFF"/>
                </a:solidFill>
                <a:latin typeface="微软雅黑" pitchFamily="34" charset="-122"/>
                <a:ea typeface="微软雅黑" pitchFamily="34" charset="-122"/>
              </a:rPr>
              <a:t>BIM</a:t>
            </a:r>
            <a:r>
              <a:rPr lang="zh-CN" altLang="en-US" sz="1600" b="1" dirty="0" smtClean="0">
                <a:solidFill>
                  <a:srgbClr val="FFFFFF"/>
                </a:solidFill>
                <a:latin typeface="微软雅黑" pitchFamily="34" charset="-122"/>
                <a:ea typeface="微软雅黑" pitchFamily="34" charset="-122"/>
              </a:rPr>
              <a:t>启动远程调试</a:t>
            </a:r>
            <a:endParaRPr lang="zh-CN" altLang="en-US" sz="1600" b="1" dirty="0">
              <a:solidFill>
                <a:srgbClr val="FFFFFF"/>
              </a:solidFill>
              <a:latin typeface="微软雅黑" pitchFamily="34" charset="-122"/>
              <a:ea typeface="微软雅黑" pitchFamily="34" charset="-122"/>
            </a:endParaRPr>
          </a:p>
        </p:txBody>
      </p:sp>
      <p:sp>
        <p:nvSpPr>
          <p:cNvPr id="5" name="TextBox 4"/>
          <p:cNvSpPr txBox="1"/>
          <p:nvPr/>
        </p:nvSpPr>
        <p:spPr>
          <a:xfrm>
            <a:off x="4184536" y="956796"/>
            <a:ext cx="3672800" cy="338554"/>
          </a:xfrm>
          <a:prstGeom prst="rect">
            <a:avLst/>
          </a:prstGeom>
          <a:noFill/>
        </p:spPr>
        <p:txBody>
          <a:bodyPr wrap="none" rtlCol="0">
            <a:spAutoFit/>
          </a:bodyPr>
          <a:lstStyle/>
          <a:p>
            <a:r>
              <a:rPr lang="en-US" altLang="zh-CN" sz="1600" dirty="0" err="1" smtClean="0">
                <a:solidFill>
                  <a:srgbClr val="FF0000"/>
                </a:solidFill>
              </a:rPr>
              <a:t>debugserver</a:t>
            </a:r>
            <a:r>
              <a:rPr lang="zh-CN" altLang="en-US" sz="1600" dirty="0" smtClean="0">
                <a:solidFill>
                  <a:srgbClr val="FF0000"/>
                </a:solidFill>
              </a:rPr>
              <a:t>启动完成后</a:t>
            </a:r>
            <a:r>
              <a:rPr lang="en-US" altLang="zh-CN" sz="1600" dirty="0" smtClean="0">
                <a:solidFill>
                  <a:srgbClr val="FF0000"/>
                </a:solidFill>
              </a:rPr>
              <a:t>,</a:t>
            </a:r>
            <a:r>
              <a:rPr lang="zh-CN" altLang="en-US" sz="1600" dirty="0" smtClean="0">
                <a:solidFill>
                  <a:srgbClr val="FF0000"/>
                </a:solidFill>
              </a:rPr>
              <a:t>启动远程调试</a:t>
            </a:r>
            <a:endParaRPr lang="zh-CN" altLang="en-US" sz="1600" dirty="0">
              <a:solidFill>
                <a:srgbClr val="FF0000"/>
              </a:solidFill>
            </a:endParaRPr>
          </a:p>
        </p:txBody>
      </p:sp>
      <p:sp>
        <p:nvSpPr>
          <p:cNvPr id="13" name="直角上箭头 12"/>
          <p:cNvSpPr/>
          <p:nvPr/>
        </p:nvSpPr>
        <p:spPr>
          <a:xfrm flipV="1">
            <a:off x="3024058" y="752876"/>
            <a:ext cx="1169626" cy="1098793"/>
          </a:xfrm>
          <a:prstGeom prst="bentUpArrow">
            <a:avLst>
              <a:gd name="adj1" fmla="val 6276"/>
              <a:gd name="adj2" fmla="val 5076"/>
              <a:gd name="adj3" fmla="val 2153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pic>
        <p:nvPicPr>
          <p:cNvPr id="3074"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266428" y="2211710"/>
            <a:ext cx="7914084" cy="25715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70891904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1000"/>
                                        <p:tgtEl>
                                          <p:spTgt spid="3074"/>
                                        </p:tgtEl>
                                      </p:cBhvr>
                                    </p:animEffect>
                                    <p:anim calcmode="lin" valueType="num">
                                      <p:cBhvr>
                                        <p:cTn id="23" dur="1000" fill="hold"/>
                                        <p:tgtEl>
                                          <p:spTgt spid="3074"/>
                                        </p:tgtEl>
                                        <p:attrNameLst>
                                          <p:attrName>ppt_x</p:attrName>
                                        </p:attrNameLst>
                                      </p:cBhvr>
                                      <p:tavLst>
                                        <p:tav tm="0">
                                          <p:val>
                                            <p:strVal val="#ppt_x"/>
                                          </p:val>
                                        </p:tav>
                                        <p:tav tm="100000">
                                          <p:val>
                                            <p:strVal val="#ppt_x"/>
                                          </p:val>
                                        </p:tav>
                                      </p:tavLst>
                                    </p:anim>
                                    <p:anim calcmode="lin" valueType="num">
                                      <p:cBhvr>
                                        <p:cTn id="24"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lstStyle/>
          <a:p>
            <a:pPr>
              <a:defRPr/>
            </a:pPr>
            <a:r>
              <a:rPr lang="zh-CN" altLang="en-US" sz="2800" dirty="0"/>
              <a:t>开发环境准备及</a:t>
            </a:r>
            <a:r>
              <a:rPr lang="zh-CN" altLang="en-US" sz="2800" dirty="0" smtClean="0"/>
              <a:t>配置</a:t>
            </a:r>
            <a:r>
              <a:rPr lang="en-US" altLang="zh-CN" sz="2800" dirty="0" smtClean="0"/>
              <a:t>—</a:t>
            </a:r>
            <a:r>
              <a:rPr lang="zh-CN" altLang="en-US" sz="2800" dirty="0" smtClean="0"/>
              <a:t>访问方式</a:t>
            </a:r>
            <a:endParaRPr lang="zh-CN" altLang="en-US" dirty="0"/>
          </a:p>
        </p:txBody>
      </p:sp>
      <p:sp>
        <p:nvSpPr>
          <p:cNvPr id="2" name="TextBox 1"/>
          <p:cNvSpPr txBox="1"/>
          <p:nvPr/>
        </p:nvSpPr>
        <p:spPr>
          <a:xfrm>
            <a:off x="1619672" y="2067694"/>
            <a:ext cx="1980029" cy="400110"/>
          </a:xfrm>
          <a:prstGeom prst="rect">
            <a:avLst/>
          </a:prstGeom>
          <a:noFill/>
        </p:spPr>
        <p:txBody>
          <a:bodyPr wrap="none" rtlCol="0">
            <a:spAutoFit/>
          </a:bodyPr>
          <a:lstStyle/>
          <a:p>
            <a:r>
              <a:rPr lang="zh-CN" altLang="en-US" dirty="0" smtClean="0">
                <a:solidFill>
                  <a:srgbClr val="FF0000"/>
                </a:solidFill>
              </a:rPr>
              <a:t>需要开发者权限</a:t>
            </a:r>
            <a:endParaRPr lang="zh-CN" altLang="en-US" dirty="0">
              <a:solidFill>
                <a:srgbClr val="FF0000"/>
              </a:solidFill>
            </a:endParaRPr>
          </a:p>
        </p:txBody>
      </p:sp>
      <p:pic>
        <p:nvPicPr>
          <p:cNvPr id="4" name="图片 3"/>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35793" y="555526"/>
            <a:ext cx="9144000" cy="4096181"/>
          </a:xfrm>
          <a:prstGeom prst="rect">
            <a:avLst/>
          </a:prstGeom>
        </p:spPr>
      </p:pic>
      <p:pic>
        <p:nvPicPr>
          <p:cNvPr id="5" name="图片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500014" y="943677"/>
            <a:ext cx="8038096" cy="3628572"/>
          </a:xfrm>
          <a:prstGeom prst="rect">
            <a:avLst/>
          </a:prstGeom>
        </p:spPr>
      </p:pic>
      <p:pic>
        <p:nvPicPr>
          <p:cNvPr id="3" name="图片 2"/>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35793" y="555526"/>
            <a:ext cx="9144000" cy="4320058"/>
          </a:xfrm>
          <a:prstGeom prst="rect">
            <a:avLst/>
          </a:prstGeom>
        </p:spPr>
      </p:pic>
      <p:pic>
        <p:nvPicPr>
          <p:cNvPr id="6" name="图片 5"/>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1727072" y="699542"/>
            <a:ext cx="5580953" cy="4733334"/>
          </a:xfrm>
          <a:prstGeom prst="rect">
            <a:avLst/>
          </a:prstGeom>
        </p:spPr>
      </p:pic>
    </p:spTree>
    <p:extLst>
      <p:ext uri="{BB962C8B-B14F-4D97-AF65-F5344CB8AC3E}">
        <p14:creationId xmlns="" xmlns:p14="http://schemas.microsoft.com/office/powerpoint/2010/main" val="9901635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2d8e62640bcf0b38848a3a58f779027413134a1"/>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17668</TotalTime>
  <Words>2751</Words>
  <Application>Microsoft Office PowerPoint</Application>
  <PresentationFormat>全屏显示(16:9)</PresentationFormat>
  <Paragraphs>403</Paragraphs>
  <Slides>48</Slides>
  <Notes>48</Notes>
  <HiddenSlides>1</HiddenSlides>
  <MMClips>0</MMClips>
  <ScaleCrop>false</ScaleCrop>
  <HeadingPairs>
    <vt:vector size="4" baseType="variant">
      <vt:variant>
        <vt:lpstr>主题</vt:lpstr>
      </vt:variant>
      <vt:variant>
        <vt:i4>1</vt:i4>
      </vt:variant>
      <vt:variant>
        <vt:lpstr>幻灯片标题</vt:lpstr>
      </vt:variant>
      <vt:variant>
        <vt:i4>48</vt:i4>
      </vt:variant>
    </vt:vector>
  </HeadingPairs>
  <TitlesOfParts>
    <vt:vector size="49" baseType="lpstr">
      <vt:lpstr>①绝密（16：9_密级模版）</vt:lpstr>
      <vt:lpstr>EAS800 Web开发培训                                 ---基础篇 </vt:lpstr>
      <vt:lpstr>目录</vt:lpstr>
      <vt:lpstr>培训目标</vt:lpstr>
      <vt:lpstr>开发环境准备及配置--常用开发模式</vt:lpstr>
      <vt:lpstr>开发环境准备及配置--导入解决方案</vt:lpstr>
      <vt:lpstr>开发环境准备及配置--开发模式一</vt:lpstr>
      <vt:lpstr>开发环境准备及配--开发模式二</vt:lpstr>
      <vt:lpstr>开发环境准备及配置--开发模式三</vt:lpstr>
      <vt:lpstr>开发环境准备及配置—访问方式</vt:lpstr>
      <vt:lpstr>WEB平台介绍</vt:lpstr>
      <vt:lpstr>WEB平台介绍--浏览器支持</vt:lpstr>
      <vt:lpstr>WEB平台介绍--特性</vt:lpstr>
      <vt:lpstr>WEB平台介绍--特性</vt:lpstr>
      <vt:lpstr>WEB平台介绍--特性</vt:lpstr>
      <vt:lpstr>WEB平台介绍--功能构成</vt:lpstr>
      <vt:lpstr>WEB平台二次开发</vt:lpstr>
      <vt:lpstr>WEB平台二次开发--新功能开发流程</vt:lpstr>
      <vt:lpstr>WEB平台二次开发--管理页面介绍</vt:lpstr>
      <vt:lpstr>WEB平台二次开发--创建业务单元</vt:lpstr>
      <vt:lpstr>WEB平台二次开发--列表页面配置</vt:lpstr>
      <vt:lpstr>WEB平台二次开发--编辑页面配置</vt:lpstr>
      <vt:lpstr>WEB平台二次开发—扩展开发</vt:lpstr>
      <vt:lpstr>WEB平台二次开发--导入业务单元</vt:lpstr>
      <vt:lpstr>WEB平台二次开发--管理页面介绍</vt:lpstr>
      <vt:lpstr>WEB平台二次开发--列表页面配置</vt:lpstr>
      <vt:lpstr>WEB平台二次开发--编辑页面配置</vt:lpstr>
      <vt:lpstr>WEB平台二次开发—扩展开发启用验证</vt:lpstr>
      <vt:lpstr>WEB平台方案部署</vt:lpstr>
      <vt:lpstr>app server部署内容</vt:lpstr>
      <vt:lpstr>WEB平台方案部署--补丁制作</vt:lpstr>
      <vt:lpstr>WEB平台方案部署--安装补丁</vt:lpstr>
      <vt:lpstr>WEB平台方案部署--验证补丁</vt:lpstr>
      <vt:lpstr>WEB平台方案部署--部署后工作</vt:lpstr>
      <vt:lpstr>WEB平台方案部署--部署后工作</vt:lpstr>
      <vt:lpstr>WEB平台方案部署--补丁卸载</vt:lpstr>
      <vt:lpstr>WEB平台方案部署--补丁卸载</vt:lpstr>
      <vt:lpstr>缓存清理</vt:lpstr>
      <vt:lpstr>如何获取帮助</vt:lpstr>
      <vt:lpstr>WAFII帮助系统</vt:lpstr>
      <vt:lpstr>WAFII帮助系统--组件的使用方法</vt:lpstr>
      <vt:lpstr>WAFII帮助系统--组件的使用方法</vt:lpstr>
      <vt:lpstr>WAFII帮助系统--组件的使用方法</vt:lpstr>
      <vt:lpstr>与我们的沟通方式--RMP提单</vt:lpstr>
      <vt:lpstr>与我们的沟通方式--邮件</vt:lpstr>
      <vt:lpstr>与我们的沟通方式--论坛</vt:lpstr>
      <vt:lpstr>与我们的沟通方式—QQ群</vt:lpstr>
      <vt:lpstr>幻灯片 47</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EAS800 Web开发培训2_基础篇</dc:title>
  <dc:creator>kingdee</dc:creator>
  <cp:lastModifiedBy>RD_laihua_fan</cp:lastModifiedBy>
  <cp:revision>1012</cp:revision>
  <dcterms:created xsi:type="dcterms:W3CDTF">2012-04-19T08:27:40Z</dcterms:created>
  <dcterms:modified xsi:type="dcterms:W3CDTF">2016-06-22T05:24:24Z</dcterms:modified>
</cp:coreProperties>
</file>