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37"/>
  </p:notesMasterIdLst>
  <p:handoutMasterIdLst>
    <p:handoutMasterId r:id="rId38"/>
  </p:handoutMasterIdLst>
  <p:sldIdLst>
    <p:sldId id="1275" r:id="rId2"/>
    <p:sldId id="1265" r:id="rId3"/>
    <p:sldId id="1332" r:id="rId4"/>
    <p:sldId id="1284" r:id="rId5"/>
    <p:sldId id="1278" r:id="rId6"/>
    <p:sldId id="1285" r:id="rId7"/>
    <p:sldId id="1286" r:id="rId8"/>
    <p:sldId id="1287" r:id="rId9"/>
    <p:sldId id="1296" r:id="rId10"/>
    <p:sldId id="1297" r:id="rId11"/>
    <p:sldId id="1298" r:id="rId12"/>
    <p:sldId id="1299" r:id="rId13"/>
    <p:sldId id="1300" r:id="rId14"/>
    <p:sldId id="1301" r:id="rId15"/>
    <p:sldId id="1302" r:id="rId16"/>
    <p:sldId id="1303" r:id="rId17"/>
    <p:sldId id="1304" r:id="rId18"/>
    <p:sldId id="1305" r:id="rId19"/>
    <p:sldId id="1306" r:id="rId20"/>
    <p:sldId id="1307" r:id="rId21"/>
    <p:sldId id="1308" r:id="rId22"/>
    <p:sldId id="1309" r:id="rId23"/>
    <p:sldId id="1310" r:id="rId24"/>
    <p:sldId id="1311" r:id="rId25"/>
    <p:sldId id="1312" r:id="rId26"/>
    <p:sldId id="1313" r:id="rId27"/>
    <p:sldId id="1334" r:id="rId28"/>
    <p:sldId id="1333" r:id="rId29"/>
    <p:sldId id="1323" r:id="rId30"/>
    <p:sldId id="1328" r:id="rId31"/>
    <p:sldId id="1329" r:id="rId32"/>
    <p:sldId id="1330" r:id="rId33"/>
    <p:sldId id="1331" r:id="rId34"/>
    <p:sldId id="284" r:id="rId35"/>
    <p:sldId id="878" r:id="rId36"/>
  </p:sldIdLst>
  <p:sldSz cx="9144000" cy="5143500" type="screen16x9"/>
  <p:notesSz cx="6858000" cy="9144000"/>
  <p:custDataLst>
    <p:tags r:id="rId39"/>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6662" algn="l" rtl="0" fontAlgn="base">
      <a:spcBef>
        <a:spcPct val="0"/>
      </a:spcBef>
      <a:spcAft>
        <a:spcPct val="0"/>
      </a:spcAft>
      <a:defRPr sz="2000" kern="1200">
        <a:solidFill>
          <a:schemeClr val="tx1"/>
        </a:solidFill>
        <a:latin typeface="宋体" charset="-122"/>
        <a:ea typeface="宋体" charset="-122"/>
        <a:cs typeface="+mn-cs"/>
      </a:defRPr>
    </a:lvl2pPr>
    <a:lvl3pPr marL="913388" algn="l" rtl="0" fontAlgn="base">
      <a:spcBef>
        <a:spcPct val="0"/>
      </a:spcBef>
      <a:spcAft>
        <a:spcPct val="0"/>
      </a:spcAft>
      <a:defRPr sz="2000" kern="1200">
        <a:solidFill>
          <a:schemeClr val="tx1"/>
        </a:solidFill>
        <a:latin typeface="宋体" charset="-122"/>
        <a:ea typeface="宋体" charset="-122"/>
        <a:cs typeface="+mn-cs"/>
      </a:defRPr>
    </a:lvl3pPr>
    <a:lvl4pPr marL="1370070" algn="l" rtl="0" fontAlgn="base">
      <a:spcBef>
        <a:spcPct val="0"/>
      </a:spcBef>
      <a:spcAft>
        <a:spcPct val="0"/>
      </a:spcAft>
      <a:defRPr sz="2000" kern="1200">
        <a:solidFill>
          <a:schemeClr val="tx1"/>
        </a:solidFill>
        <a:latin typeface="宋体" charset="-122"/>
        <a:ea typeface="宋体" charset="-122"/>
        <a:cs typeface="+mn-cs"/>
      </a:defRPr>
    </a:lvl4pPr>
    <a:lvl5pPr marL="1826774" algn="l" rtl="0" fontAlgn="base">
      <a:spcBef>
        <a:spcPct val="0"/>
      </a:spcBef>
      <a:spcAft>
        <a:spcPct val="0"/>
      </a:spcAft>
      <a:defRPr sz="2000" kern="1200">
        <a:solidFill>
          <a:schemeClr val="tx1"/>
        </a:solidFill>
        <a:latin typeface="宋体" charset="-122"/>
        <a:ea typeface="宋体" charset="-122"/>
        <a:cs typeface="+mn-cs"/>
      </a:defRPr>
    </a:lvl5pPr>
    <a:lvl6pPr marL="2283435" algn="l" defTabSz="913388" rtl="0" eaLnBrk="1" latinLnBrk="0" hangingPunct="1">
      <a:defRPr sz="2000" kern="1200">
        <a:solidFill>
          <a:schemeClr val="tx1"/>
        </a:solidFill>
        <a:latin typeface="宋体" charset="-122"/>
        <a:ea typeface="宋体" charset="-122"/>
        <a:cs typeface="+mn-cs"/>
      </a:defRPr>
    </a:lvl6pPr>
    <a:lvl7pPr marL="2740097" algn="l" defTabSz="913388" rtl="0" eaLnBrk="1" latinLnBrk="0" hangingPunct="1">
      <a:defRPr sz="2000" kern="1200">
        <a:solidFill>
          <a:schemeClr val="tx1"/>
        </a:solidFill>
        <a:latin typeface="宋体" charset="-122"/>
        <a:ea typeface="宋体" charset="-122"/>
        <a:cs typeface="+mn-cs"/>
      </a:defRPr>
    </a:lvl7pPr>
    <a:lvl8pPr marL="3196800" algn="l" defTabSz="913388" rtl="0" eaLnBrk="1" latinLnBrk="0" hangingPunct="1">
      <a:defRPr sz="2000" kern="1200">
        <a:solidFill>
          <a:schemeClr val="tx1"/>
        </a:solidFill>
        <a:latin typeface="宋体" charset="-122"/>
        <a:ea typeface="宋体" charset="-122"/>
        <a:cs typeface="+mn-cs"/>
      </a:defRPr>
    </a:lvl8pPr>
    <a:lvl9pPr marL="3653491" algn="l" defTabSz="913388"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 xmlns:p15="http://schemas.microsoft.com/office/powerpoint/2012/main">
        <p15:guide id="1" orient="horz" pos="3162">
          <p15:clr>
            <a:srgbClr val="A4A3A4"/>
          </p15:clr>
        </p15:guide>
        <p15:guide id="2" pos="551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00"/>
    <a:srgbClr val="60F660"/>
    <a:srgbClr val="FFFFFF"/>
    <a:srgbClr val="FF6600"/>
    <a:srgbClr val="002C59"/>
    <a:srgbClr val="005092"/>
    <a:srgbClr val="FFCC99"/>
    <a:srgbClr val="FFFF00"/>
    <a:srgbClr val="558ED5"/>
    <a:srgbClr val="66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713" autoAdjust="0"/>
    <p:restoredTop sz="83855" autoAdjust="0"/>
  </p:normalViewPr>
  <p:slideViewPr>
    <p:cSldViewPr>
      <p:cViewPr varScale="1">
        <p:scale>
          <a:sx n="105" d="100"/>
          <a:sy n="105" d="100"/>
        </p:scale>
        <p:origin x="-102" y="-246"/>
      </p:cViewPr>
      <p:guideLst>
        <p:guide orient="horz" pos="3162"/>
        <p:guide pos="5511"/>
      </p:guideLst>
    </p:cSldViewPr>
  </p:slideViewPr>
  <p:outlineViewPr>
    <p:cViewPr>
      <p:scale>
        <a:sx n="33" d="100"/>
        <a:sy n="33" d="100"/>
      </p:scale>
      <p:origin x="0" y="5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661"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p14="http://schemas.microsoft.com/office/powerpoint/2010/main" xmlns=""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p14="http://schemas.microsoft.com/office/powerpoint/2010/main" xmlns=""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6662"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3388"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007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6774"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3435" algn="l" defTabSz="913388" rtl="0" eaLnBrk="1" latinLnBrk="0" hangingPunct="1">
      <a:defRPr sz="1200" kern="1200">
        <a:solidFill>
          <a:schemeClr val="tx1"/>
        </a:solidFill>
        <a:latin typeface="+mn-lt"/>
        <a:ea typeface="+mn-ea"/>
        <a:cs typeface="+mn-cs"/>
      </a:defRPr>
    </a:lvl6pPr>
    <a:lvl7pPr marL="2740097" algn="l" defTabSz="913388" rtl="0" eaLnBrk="1" latinLnBrk="0" hangingPunct="1">
      <a:defRPr sz="1200" kern="1200">
        <a:solidFill>
          <a:schemeClr val="tx1"/>
        </a:solidFill>
        <a:latin typeface="+mn-lt"/>
        <a:ea typeface="+mn-ea"/>
        <a:cs typeface="+mn-cs"/>
      </a:defRPr>
    </a:lvl7pPr>
    <a:lvl8pPr marL="3196800" algn="l" defTabSz="913388" rtl="0" eaLnBrk="1" latinLnBrk="0" hangingPunct="1">
      <a:defRPr sz="1200" kern="1200">
        <a:solidFill>
          <a:schemeClr val="tx1"/>
        </a:solidFill>
        <a:latin typeface="+mn-lt"/>
        <a:ea typeface="+mn-ea"/>
        <a:cs typeface="+mn-cs"/>
      </a:defRPr>
    </a:lvl8pPr>
    <a:lvl9pPr marL="3653491" algn="l" defTabSz="9133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baike.baidu.com/view/3912.htm" TargetMode="External"/><Relationship Id="rId13" Type="http://schemas.openxmlformats.org/officeDocument/2006/relationships/hyperlink" Target="http://baike.baidu.com/view/1591.htm" TargetMode="External"/><Relationship Id="rId3" Type="http://schemas.openxmlformats.org/officeDocument/2006/relationships/hyperlink" Target="http://baike.baidu.com/view/1165595.htm" TargetMode="External"/><Relationship Id="rId7" Type="http://schemas.openxmlformats.org/officeDocument/2006/relationships/hyperlink" Target="http://baike.baidu.com/view/53557.htm" TargetMode="External"/><Relationship Id="rId12" Type="http://schemas.openxmlformats.org/officeDocument/2006/relationships/hyperlink" Target="http://baike.baidu.com/view/6043.htm"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baike.baidu.com/view/60376.htm" TargetMode="External"/><Relationship Id="rId11" Type="http://schemas.openxmlformats.org/officeDocument/2006/relationships/hyperlink" Target="http://baike.baidu.com/view/2410.htm" TargetMode="External"/><Relationship Id="rId5" Type="http://schemas.openxmlformats.org/officeDocument/2006/relationships/hyperlink" Target="http://baike.baidu.com/view/2403.htm" TargetMode="External"/><Relationship Id="rId10" Type="http://schemas.openxmlformats.org/officeDocument/2006/relationships/hyperlink" Target="http://baike.baidu.com/view/684757.htm" TargetMode="External"/><Relationship Id="rId4" Type="http://schemas.openxmlformats.org/officeDocument/2006/relationships/hyperlink" Target="http://baike.baidu.com/view/751.htm" TargetMode="External"/><Relationship Id="rId9" Type="http://schemas.openxmlformats.org/officeDocument/2006/relationships/hyperlink" Target="http://baike.baidu.com/view/1082.htm"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a:t>
            </a:fld>
            <a:endParaRPr lang="en-US" altLang="zh-CN" dirty="0"/>
          </a:p>
        </p:txBody>
      </p:sp>
    </p:spTree>
    <p:extLst>
      <p:ext uri="{BB962C8B-B14F-4D97-AF65-F5344CB8AC3E}">
        <p14:creationId xmlns:p14="http://schemas.microsoft.com/office/powerpoint/2010/main" xmlns="" val="14310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推荐的浏览器，为主测环境</a:t>
            </a:r>
            <a:endParaRPr lang="en-US" altLang="zh-CN" dirty="0" smtClean="0"/>
          </a:p>
          <a:p>
            <a:r>
              <a:rPr lang="zh-CN" altLang="en-US" dirty="0" smtClean="0"/>
              <a:t>强烈推荐</a:t>
            </a:r>
            <a:r>
              <a:rPr lang="en-US" altLang="zh-CN" dirty="0" smtClean="0"/>
              <a:t>Chrome</a:t>
            </a:r>
            <a:r>
              <a:rPr lang="zh-CN" altLang="en-US" dirty="0" smtClean="0"/>
              <a:t>。原因是性能更优秀，更稳定可靠</a:t>
            </a:r>
            <a:endParaRPr lang="en-US" altLang="zh-CN" dirty="0" smtClean="0"/>
          </a:p>
          <a:p>
            <a:r>
              <a:rPr lang="zh-CN" altLang="en-US" dirty="0" smtClean="0"/>
              <a:t>小于</a:t>
            </a:r>
            <a:r>
              <a:rPr lang="en-US" altLang="zh-CN" dirty="0" smtClean="0"/>
              <a:t>1024*768</a:t>
            </a:r>
            <a:r>
              <a:rPr lang="zh-CN" altLang="en-US" dirty="0" smtClean="0"/>
              <a:t>的分辨率，会出现滚动条，大于</a:t>
            </a:r>
            <a:r>
              <a:rPr lang="en-US" altLang="zh-CN" dirty="0" smtClean="0"/>
              <a:t>1280</a:t>
            </a:r>
            <a:r>
              <a:rPr lang="zh-CN" altLang="en-US" dirty="0" smtClean="0"/>
              <a:t>*</a:t>
            </a:r>
            <a:r>
              <a:rPr lang="en-US" altLang="zh-CN" dirty="0" smtClean="0"/>
              <a:t>1024</a:t>
            </a:r>
            <a:r>
              <a:rPr lang="zh-CN" altLang="en-US" dirty="0" smtClean="0"/>
              <a:t>的分辨率，显示宽度限制为</a:t>
            </a:r>
            <a:r>
              <a:rPr lang="en-US" altLang="zh-CN" dirty="0" smtClean="0"/>
              <a:t>1280</a:t>
            </a:r>
            <a:r>
              <a:rPr lang="zh-CN" altLang="en-US" dirty="0" smtClean="0"/>
              <a:t>，其他部分为空白</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10</a:t>
            </a:fld>
            <a:endParaRPr lang="en-US" altLang="zh-CN" dirty="0"/>
          </a:p>
        </p:txBody>
      </p:sp>
    </p:spTree>
    <p:extLst>
      <p:ext uri="{BB962C8B-B14F-4D97-AF65-F5344CB8AC3E}">
        <p14:creationId xmlns:p14="http://schemas.microsoft.com/office/powerpoint/2010/main" xmlns="" val="883072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11</a:t>
            </a:fld>
            <a:endParaRPr lang="en-US" altLang="zh-CN" dirty="0"/>
          </a:p>
        </p:txBody>
      </p:sp>
    </p:spTree>
    <p:extLst>
      <p:ext uri="{BB962C8B-B14F-4D97-AF65-F5344CB8AC3E}">
        <p14:creationId xmlns:p14="http://schemas.microsoft.com/office/powerpoint/2010/main" xmlns="" val="1109618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12</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ltLang="zh-CN" dirty="0" smtClean="0"/>
          </a:p>
          <a:p>
            <a:r>
              <a:rPr lang="en-US" altLang="zh-CN" b="1" dirty="0" err="1" smtClean="0"/>
              <a:t>nginx</a:t>
            </a:r>
            <a:endParaRPr lang="zh-CN" altLang="en-US" b="1" dirty="0" smtClean="0"/>
          </a:p>
          <a:p>
            <a:r>
              <a:rPr lang="en-US" altLang="zh-CN" dirty="0" err="1" smtClean="0"/>
              <a:t>Nginx</a:t>
            </a:r>
            <a:r>
              <a:rPr lang="en-US" altLang="zh-CN" dirty="0" smtClean="0"/>
              <a:t> ("engine x") </a:t>
            </a:r>
            <a:r>
              <a:rPr lang="zh-CN" altLang="en-US" dirty="0" smtClean="0"/>
              <a:t>是一个高性能的 </a:t>
            </a:r>
            <a:r>
              <a:rPr lang="en-US" altLang="zh-CN" dirty="0" smtClean="0"/>
              <a:t>HTTP </a:t>
            </a:r>
            <a:r>
              <a:rPr lang="zh-CN" altLang="en-US" dirty="0" smtClean="0"/>
              <a:t>和 </a:t>
            </a:r>
            <a:r>
              <a:rPr lang="zh-CN" altLang="en-US" dirty="0" smtClean="0">
                <a:hlinkClick r:id="rId3" action="ppaction://hlinkfile"/>
              </a:rPr>
              <a:t>反向代理</a:t>
            </a:r>
            <a:r>
              <a:rPr lang="zh-CN" altLang="en-US" dirty="0" smtClean="0"/>
              <a:t> 服务器，也是一个 </a:t>
            </a:r>
            <a:r>
              <a:rPr lang="en-US" altLang="zh-CN" dirty="0" smtClean="0"/>
              <a:t>IMAP/POP3/SMTP </a:t>
            </a:r>
            <a:r>
              <a:rPr lang="zh-CN" altLang="en-US" dirty="0" smtClean="0">
                <a:hlinkClick r:id="rId4" action="ppaction://hlinkfile"/>
              </a:rPr>
              <a:t>代理服务器</a:t>
            </a:r>
            <a:r>
              <a:rPr lang="zh-CN" altLang="en-US" dirty="0" smtClean="0"/>
              <a:t>。 </a:t>
            </a:r>
            <a:r>
              <a:rPr lang="en-US" altLang="zh-CN" dirty="0" err="1" smtClean="0"/>
              <a:t>Nginx</a:t>
            </a:r>
            <a:r>
              <a:rPr lang="en-US" altLang="zh-CN" dirty="0" smtClean="0"/>
              <a:t> </a:t>
            </a:r>
            <a:r>
              <a:rPr lang="zh-CN" altLang="en-US" dirty="0" smtClean="0"/>
              <a:t>是由 </a:t>
            </a:r>
            <a:r>
              <a:rPr lang="en-US" altLang="zh-CN" dirty="0" smtClean="0"/>
              <a:t>Igor </a:t>
            </a:r>
            <a:r>
              <a:rPr lang="en-US" altLang="zh-CN" dirty="0" err="1" smtClean="0"/>
              <a:t>Sysoev</a:t>
            </a:r>
            <a:r>
              <a:rPr lang="en-US" altLang="zh-CN" dirty="0" smtClean="0"/>
              <a:t> </a:t>
            </a:r>
            <a:r>
              <a:rPr lang="zh-CN" altLang="en-US" dirty="0" smtClean="0"/>
              <a:t>为</a:t>
            </a:r>
            <a:r>
              <a:rPr lang="zh-CN" altLang="en-US" dirty="0" smtClean="0">
                <a:hlinkClick r:id="rId5" action="ppaction://hlinkfile"/>
              </a:rPr>
              <a:t>俄罗斯</a:t>
            </a:r>
            <a:r>
              <a:rPr lang="zh-CN" altLang="en-US" dirty="0" smtClean="0"/>
              <a:t>访问量第二的 </a:t>
            </a:r>
            <a:r>
              <a:rPr lang="en-US" altLang="zh-CN" dirty="0" smtClean="0"/>
              <a:t>Rambler.ru </a:t>
            </a:r>
            <a:r>
              <a:rPr lang="zh-CN" altLang="en-US" dirty="0" smtClean="0"/>
              <a:t>站点开发的，第一个公开版本</a:t>
            </a:r>
            <a:r>
              <a:rPr lang="en-US" altLang="zh-CN" dirty="0" smtClean="0"/>
              <a:t>0.1.0</a:t>
            </a:r>
            <a:r>
              <a:rPr lang="zh-CN" altLang="en-US" dirty="0" smtClean="0"/>
              <a:t>发布于</a:t>
            </a:r>
            <a:r>
              <a:rPr lang="en-US" altLang="zh-CN" dirty="0" smtClean="0"/>
              <a:t>2004</a:t>
            </a:r>
            <a:r>
              <a:rPr lang="zh-CN" altLang="en-US" dirty="0" smtClean="0"/>
              <a:t>年</a:t>
            </a:r>
            <a:r>
              <a:rPr lang="en-US" altLang="zh-CN" dirty="0" smtClean="0"/>
              <a:t>10</a:t>
            </a:r>
            <a:r>
              <a:rPr lang="zh-CN" altLang="en-US" dirty="0" smtClean="0"/>
              <a:t>月</a:t>
            </a:r>
            <a:r>
              <a:rPr lang="en-US" altLang="zh-CN" dirty="0" smtClean="0"/>
              <a:t>4</a:t>
            </a:r>
            <a:r>
              <a:rPr lang="zh-CN" altLang="en-US" dirty="0" smtClean="0"/>
              <a:t>日。其将</a:t>
            </a:r>
            <a:r>
              <a:rPr lang="zh-CN" altLang="en-US" dirty="0" smtClean="0">
                <a:hlinkClick r:id="rId6" action="ppaction://hlinkfile"/>
              </a:rPr>
              <a:t>源代码</a:t>
            </a:r>
            <a:r>
              <a:rPr lang="zh-CN" altLang="en-US" dirty="0" smtClean="0"/>
              <a:t>以类</a:t>
            </a:r>
            <a:r>
              <a:rPr lang="en-US" altLang="zh-CN" dirty="0" smtClean="0"/>
              <a:t>BSD</a:t>
            </a:r>
            <a:r>
              <a:rPr lang="zh-CN" altLang="en-US" dirty="0" smtClean="0"/>
              <a:t>许可证的形式发布，因它的稳定性、丰富的功能集、示例配置文件和低</a:t>
            </a:r>
            <a:r>
              <a:rPr lang="zh-CN" altLang="en-US" dirty="0" smtClean="0">
                <a:hlinkClick r:id="rId7" action="ppaction://hlinkfile"/>
              </a:rPr>
              <a:t>系统资源</a:t>
            </a:r>
            <a:r>
              <a:rPr lang="zh-CN" altLang="en-US" dirty="0" smtClean="0"/>
              <a:t>的消耗而闻名。</a:t>
            </a:r>
            <a:r>
              <a:rPr lang="en-US" altLang="zh-CN" dirty="0" smtClean="0"/>
              <a:t>2011</a:t>
            </a:r>
            <a:r>
              <a:rPr lang="zh-CN" altLang="en-US" dirty="0" smtClean="0"/>
              <a:t>年</a:t>
            </a:r>
            <a:r>
              <a:rPr lang="en-US" altLang="zh-CN" dirty="0" smtClean="0"/>
              <a:t>6</a:t>
            </a:r>
            <a:r>
              <a:rPr lang="zh-CN" altLang="en-US" dirty="0" smtClean="0"/>
              <a:t>月</a:t>
            </a:r>
            <a:r>
              <a:rPr lang="en-US" altLang="zh-CN" dirty="0" smtClean="0"/>
              <a:t>1</a:t>
            </a:r>
            <a:r>
              <a:rPr lang="zh-CN" altLang="en-US" dirty="0" smtClean="0"/>
              <a:t>日，</a:t>
            </a:r>
            <a:r>
              <a:rPr lang="en-US" altLang="zh-CN" dirty="0" err="1" smtClean="0"/>
              <a:t>nginx</a:t>
            </a:r>
            <a:r>
              <a:rPr lang="en-US" altLang="zh-CN" dirty="0" smtClean="0"/>
              <a:t> 1.0.4</a:t>
            </a:r>
            <a:r>
              <a:rPr lang="zh-CN" altLang="en-US" dirty="0" smtClean="0"/>
              <a:t>发布。</a:t>
            </a:r>
          </a:p>
          <a:p>
            <a:r>
              <a:rPr lang="en-US" altLang="zh-CN" b="1" dirty="0" err="1" smtClean="0"/>
              <a:t>Nginx</a:t>
            </a:r>
            <a:r>
              <a:rPr lang="zh-CN" altLang="en-US" dirty="0" smtClean="0"/>
              <a:t>是一款轻量级的</a:t>
            </a:r>
            <a:r>
              <a:rPr lang="en-US" altLang="zh-CN" dirty="0" smtClean="0">
                <a:hlinkClick r:id="rId8" action="ppaction://hlinkfile"/>
              </a:rPr>
              <a:t>Web</a:t>
            </a:r>
            <a:r>
              <a:rPr lang="zh-CN" altLang="en-US" dirty="0" smtClean="0"/>
              <a:t> 服务器</a:t>
            </a:r>
            <a:r>
              <a:rPr lang="en-US" altLang="zh-CN" dirty="0" smtClean="0"/>
              <a:t>/</a:t>
            </a:r>
            <a:r>
              <a:rPr lang="zh-CN" altLang="en-US" dirty="0" smtClean="0"/>
              <a:t>反向代理服务器及电子邮件（</a:t>
            </a:r>
            <a:r>
              <a:rPr lang="en-US" altLang="zh-CN" dirty="0" smtClean="0"/>
              <a:t>IMAP/POP3</a:t>
            </a:r>
            <a:r>
              <a:rPr lang="zh-CN" altLang="en-US" dirty="0" smtClean="0"/>
              <a:t>）代理服务器，并在一个</a:t>
            </a:r>
            <a:r>
              <a:rPr lang="en-US" altLang="zh-CN" dirty="0" smtClean="0"/>
              <a:t>BSD-like </a:t>
            </a:r>
            <a:r>
              <a:rPr lang="zh-CN" altLang="en-US" dirty="0" smtClean="0"/>
              <a:t>协议下发行。由俄罗斯的程序设计师</a:t>
            </a:r>
            <a:r>
              <a:rPr lang="en-US" altLang="zh-CN" dirty="0" smtClean="0"/>
              <a:t>Igor </a:t>
            </a:r>
            <a:r>
              <a:rPr lang="en-US" altLang="zh-CN" dirty="0" err="1" smtClean="0"/>
              <a:t>Sysoev</a:t>
            </a:r>
            <a:r>
              <a:rPr lang="zh-CN" altLang="en-US" dirty="0" smtClean="0"/>
              <a:t>所开发，供俄国大型的入口网站及搜索引擎</a:t>
            </a:r>
            <a:r>
              <a:rPr lang="en-US" altLang="zh-CN" dirty="0" smtClean="0"/>
              <a:t>Rambler</a:t>
            </a:r>
            <a:r>
              <a:rPr lang="zh-CN" altLang="en-US" dirty="0" smtClean="0"/>
              <a:t>（俄文：</a:t>
            </a:r>
            <a:r>
              <a:rPr lang="en-US" altLang="zh-CN" dirty="0" err="1" smtClean="0"/>
              <a:t>Рамблер</a:t>
            </a:r>
            <a:r>
              <a:rPr lang="zh-CN" altLang="en-US" dirty="0" smtClean="0"/>
              <a:t>）使用。其特点是占有</a:t>
            </a:r>
            <a:r>
              <a:rPr lang="zh-CN" altLang="en-US" dirty="0" smtClean="0">
                <a:hlinkClick r:id="rId9" action="ppaction://hlinkfile"/>
              </a:rPr>
              <a:t>内存</a:t>
            </a:r>
            <a:r>
              <a:rPr lang="zh-CN" altLang="en-US" dirty="0" smtClean="0"/>
              <a:t>少，</a:t>
            </a:r>
            <a:r>
              <a:rPr lang="zh-CN" altLang="en-US" dirty="0" smtClean="0">
                <a:hlinkClick r:id="rId10" action="ppaction://hlinkfile"/>
              </a:rPr>
              <a:t>并发</a:t>
            </a:r>
            <a:r>
              <a:rPr lang="zh-CN" altLang="en-US" dirty="0" smtClean="0"/>
              <a:t>能力强，事实上</a:t>
            </a:r>
            <a:r>
              <a:rPr lang="en-US" altLang="zh-CN" dirty="0" err="1" smtClean="0"/>
              <a:t>nginx</a:t>
            </a:r>
            <a:r>
              <a:rPr lang="zh-CN" altLang="en-US" dirty="0" smtClean="0"/>
              <a:t>的并发能力确实在同类型的网页服务器中表现较好，中国大陆使用</a:t>
            </a:r>
            <a:r>
              <a:rPr lang="en-US" altLang="zh-CN" dirty="0" err="1" smtClean="0"/>
              <a:t>nginx</a:t>
            </a:r>
            <a:r>
              <a:rPr lang="zh-CN" altLang="en-US" dirty="0" smtClean="0"/>
              <a:t>网站用户有：</a:t>
            </a:r>
            <a:r>
              <a:rPr lang="zh-CN" altLang="en-US" dirty="0" smtClean="0">
                <a:hlinkClick r:id="rId11" action="ppaction://hlinkfile"/>
              </a:rPr>
              <a:t>新浪</a:t>
            </a:r>
            <a:r>
              <a:rPr lang="zh-CN" altLang="en-US" dirty="0" smtClean="0"/>
              <a:t>、</a:t>
            </a:r>
            <a:r>
              <a:rPr lang="zh-CN" altLang="en-US" dirty="0" smtClean="0">
                <a:hlinkClick r:id="rId12" action="ppaction://hlinkfile"/>
              </a:rPr>
              <a:t>网易</a:t>
            </a:r>
            <a:r>
              <a:rPr lang="zh-CN" altLang="en-US" dirty="0" smtClean="0"/>
              <a:t>、</a:t>
            </a:r>
            <a:r>
              <a:rPr lang="zh-CN" altLang="en-US" dirty="0" smtClean="0">
                <a:hlinkClick r:id="rId13" action="ppaction://hlinkfile"/>
              </a:rPr>
              <a:t>腾讯</a:t>
            </a:r>
            <a:r>
              <a:rPr lang="zh-CN" altLang="en-US" dirty="0" smtClean="0"/>
              <a:t>等。</a:t>
            </a:r>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13</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1E605988-41F4-4A71-A30E-A02D58EE5AFC}" type="slidenum">
              <a:rPr lang="en-US" altLang="zh-CN" smtClean="0"/>
              <a:pPr>
                <a:defRPr/>
              </a:pPr>
              <a:t>14</a:t>
            </a:fld>
            <a:endParaRPr lang="en-US" altLang="zh-CN" dirty="0"/>
          </a:p>
        </p:txBody>
      </p:sp>
    </p:spTree>
    <p:extLst>
      <p:ext uri="{BB962C8B-B14F-4D97-AF65-F5344CB8AC3E}">
        <p14:creationId xmlns:p14="http://schemas.microsoft.com/office/powerpoint/2010/main" xmlns="" val="11478825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15</a:t>
            </a:fld>
            <a:endParaRPr lang="en-US" altLang="zh-CN" dirty="0"/>
          </a:p>
        </p:txBody>
      </p:sp>
    </p:spTree>
    <p:extLst>
      <p:ext uri="{BB962C8B-B14F-4D97-AF65-F5344CB8AC3E}">
        <p14:creationId xmlns:p14="http://schemas.microsoft.com/office/powerpoint/2010/main" xmlns="" val="11096188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endParaRPr lang="zh-CN" altLang="en-US" dirty="0" smtClean="0">
              <a:ea typeface="宋体" charset="-122"/>
            </a:endParaRP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16</a:t>
            </a:fld>
            <a:endParaRPr lang="en-US" altLang="zh-CN" dirty="0" smtClean="0">
              <a:ea typeface="宋体" charset="-122"/>
            </a:endParaRPr>
          </a:p>
        </p:txBody>
      </p:sp>
    </p:spTree>
    <p:extLst>
      <p:ext uri="{BB962C8B-B14F-4D97-AF65-F5344CB8AC3E}">
        <p14:creationId xmlns:p14="http://schemas.microsoft.com/office/powerpoint/2010/main" xmlns="" val="1873754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17</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18</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228600" indent="-228600">
              <a:buAutoNum type="arabicPeriod"/>
            </a:pPr>
            <a:r>
              <a:rPr lang="zh-CN" altLang="en-US" baseline="0" dirty="0" smtClean="0"/>
              <a:t>简单布局</a:t>
            </a:r>
            <a:endParaRPr lang="en-US" altLang="zh-CN" baseline="0" dirty="0" smtClean="0"/>
          </a:p>
          <a:p>
            <a:pPr marL="228600" indent="-228600">
              <a:buAutoNum type="arabicPeriod"/>
            </a:pPr>
            <a:r>
              <a:rPr lang="zh-CN" altLang="en-US" baseline="0" dirty="0" smtClean="0"/>
              <a:t>页面前台事件和功能，后台事件与功能</a:t>
            </a:r>
            <a:endParaRPr lang="en-US" altLang="zh-CN" baseline="0" dirty="0" smtClean="0"/>
          </a:p>
          <a:p>
            <a:pPr marL="228600" indent="-228600">
              <a:buAutoNum type="arabicPeriod"/>
            </a:pPr>
            <a:r>
              <a:rPr lang="zh-CN" altLang="en-US" baseline="0" dirty="0" smtClean="0"/>
              <a:t>控件属性与事件</a:t>
            </a:r>
            <a:endParaRPr lang="en-US" altLang="zh-CN" baseline="0" dirty="0" smtClean="0"/>
          </a:p>
          <a:p>
            <a:pPr marL="228600" indent="-228600">
              <a:buAutoNum type="arabicPeriod"/>
            </a:pPr>
            <a:r>
              <a:rPr lang="zh-CN" altLang="en-US" baseline="0" dirty="0" smtClean="0"/>
              <a:t>方法管理</a:t>
            </a:r>
            <a:endParaRPr lang="en-US" altLang="zh-CN" baseline="0" dirty="0" smtClean="0"/>
          </a:p>
          <a:p>
            <a:pPr marL="228600" indent="-228600">
              <a:buAutoNum type="arabicPeriod"/>
            </a:pPr>
            <a:r>
              <a:rPr lang="zh-CN" altLang="en-US" baseline="0" dirty="0" smtClean="0"/>
              <a:t>资源管理</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19</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p14="http://schemas.microsoft.com/office/powerpoint/2010/main" xmlns="" val="660876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228600" indent="-228600">
              <a:buAutoNum type="arabicPeriod"/>
            </a:pPr>
            <a:r>
              <a:rPr lang="zh-CN" altLang="en-US" baseline="0" dirty="0" smtClean="0"/>
              <a:t>简单布局</a:t>
            </a:r>
            <a:endParaRPr lang="en-US" altLang="zh-CN" baseline="0" dirty="0" smtClean="0"/>
          </a:p>
          <a:p>
            <a:pPr marL="228600" indent="-228600">
              <a:buAutoNum type="arabicPeriod"/>
            </a:pPr>
            <a:r>
              <a:rPr lang="zh-CN" altLang="en-US" baseline="0" dirty="0" smtClean="0"/>
              <a:t>页面前台事件和功能，后台事件与功能</a:t>
            </a:r>
            <a:endParaRPr lang="en-US" altLang="zh-CN" baseline="0" dirty="0" smtClean="0"/>
          </a:p>
          <a:p>
            <a:pPr marL="228600" indent="-228600">
              <a:buAutoNum type="arabicPeriod"/>
            </a:pPr>
            <a:r>
              <a:rPr lang="zh-CN" altLang="en-US" baseline="0" dirty="0" smtClean="0"/>
              <a:t>控件属性与事件</a:t>
            </a:r>
            <a:endParaRPr lang="en-US" altLang="zh-CN" baseline="0" dirty="0" smtClean="0"/>
          </a:p>
          <a:p>
            <a:pPr marL="228600" indent="-228600">
              <a:buAutoNum type="arabicPeriod"/>
            </a:pPr>
            <a:r>
              <a:rPr lang="zh-CN" altLang="en-US" baseline="0" dirty="0" smtClean="0"/>
              <a:t>方法管理</a:t>
            </a:r>
            <a:endParaRPr lang="en-US" altLang="zh-CN" baseline="0" dirty="0" smtClean="0"/>
          </a:p>
          <a:p>
            <a:pPr marL="228600" indent="-228600">
              <a:buAutoNum type="arabicPeriod"/>
            </a:pPr>
            <a:r>
              <a:rPr lang="zh-CN" altLang="en-US" baseline="0" dirty="0" smtClean="0"/>
              <a:t>资源管理</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20</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r>
              <a:rPr lang="zh-CN" altLang="en-US" dirty="0" smtClean="0">
                <a:ea typeface="宋体" charset="-122"/>
              </a:rPr>
              <a:t>可在页面新增字段，并自动同步实体对应的主查询方案</a:t>
            </a:r>
            <a:r>
              <a:rPr lang="en-US" altLang="zh-CN" dirty="0" smtClean="0">
                <a:ea typeface="宋体" charset="-122"/>
              </a:rPr>
              <a:t>Query</a:t>
            </a:r>
            <a:r>
              <a:rPr lang="zh-CN" altLang="en-US" dirty="0" smtClean="0">
                <a:ea typeface="宋体" charset="-122"/>
              </a:rPr>
              <a:t>；亦可使用</a:t>
            </a:r>
            <a:r>
              <a:rPr lang="en-US" altLang="zh-CN" dirty="0" err="1" smtClean="0">
                <a:ea typeface="宋体" charset="-122"/>
              </a:rPr>
              <a:t>dep</a:t>
            </a:r>
            <a:r>
              <a:rPr lang="zh-CN" altLang="en-US" dirty="0" smtClean="0">
                <a:ea typeface="宋体" charset="-122"/>
              </a:rPr>
              <a:t>新增字段并修改查询方案</a:t>
            </a: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21</a:t>
            </a:fld>
            <a:endParaRPr lang="en-US" altLang="zh-CN" dirty="0" smtClean="0">
              <a:ea typeface="宋体" charset="-122"/>
            </a:endParaRPr>
          </a:p>
        </p:txBody>
      </p:sp>
    </p:spTree>
    <p:extLst>
      <p:ext uri="{BB962C8B-B14F-4D97-AF65-F5344CB8AC3E}">
        <p14:creationId xmlns:p14="http://schemas.microsoft.com/office/powerpoint/2010/main" xmlns="" val="12617327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22</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23</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扩展规则：</a:t>
            </a:r>
            <a:endParaRPr lang="en-US" altLang="zh-CN" dirty="0" smtClean="0"/>
          </a:p>
          <a:p>
            <a:r>
              <a:rPr lang="en-US" altLang="zh-CN" dirty="0" smtClean="0"/>
              <a:t>1</a:t>
            </a:r>
            <a:r>
              <a:rPr lang="zh-CN" altLang="en-US" dirty="0" smtClean="0"/>
              <a:t>、标准产品控件不可删除</a:t>
            </a:r>
            <a:endParaRPr lang="en-US" altLang="zh-CN" dirty="0" smtClean="0"/>
          </a:p>
          <a:p>
            <a:r>
              <a:rPr lang="en-US" altLang="zh-CN" dirty="0" smtClean="0"/>
              <a:t>2</a:t>
            </a:r>
            <a:r>
              <a:rPr lang="zh-CN" altLang="en-US" dirty="0" smtClean="0"/>
              <a:t>、必输控件不可隐藏</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24</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25</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26</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27</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28</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29</a:t>
            </a:fld>
            <a:endParaRPr lang="en-US" altLang="zh-CN" dirty="0"/>
          </a:p>
        </p:txBody>
      </p:sp>
    </p:spTree>
    <p:extLst>
      <p:ext uri="{BB962C8B-B14F-4D97-AF65-F5344CB8AC3E}">
        <p14:creationId xmlns:p14="http://schemas.microsoft.com/office/powerpoint/2010/main" xmlns="" val="883072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a:t>
            </a:fld>
            <a:endParaRPr lang="en-US" altLang="zh-CN" dirty="0"/>
          </a:p>
        </p:txBody>
      </p:sp>
    </p:spTree>
    <p:extLst>
      <p:ext uri="{BB962C8B-B14F-4D97-AF65-F5344CB8AC3E}">
        <p14:creationId xmlns:p14="http://schemas.microsoft.com/office/powerpoint/2010/main" xmlns="" val="1994083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能一次把问题描述清楚地问题，可以发到论坛提问</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32</a:t>
            </a:fld>
            <a:endParaRPr lang="en-US" altLang="zh-CN" dirty="0"/>
          </a:p>
        </p:txBody>
      </p:sp>
    </p:spTree>
    <p:extLst>
      <p:ext uri="{BB962C8B-B14F-4D97-AF65-F5344CB8AC3E}">
        <p14:creationId xmlns:p14="http://schemas.microsoft.com/office/powerpoint/2010/main" xmlns="" val="33577009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如果对问题本身不是特别清楚，可在群里发问，方便实时互动</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33</a:t>
            </a:fld>
            <a:endParaRPr lang="en-US" altLang="zh-CN" dirty="0"/>
          </a:p>
        </p:txBody>
      </p:sp>
    </p:spTree>
    <p:extLst>
      <p:ext uri="{BB962C8B-B14F-4D97-AF65-F5344CB8AC3E}">
        <p14:creationId xmlns:p14="http://schemas.microsoft.com/office/powerpoint/2010/main" xmlns="" val="524140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WEB</a:t>
            </a:r>
            <a:r>
              <a:rPr lang="zh-CN" altLang="en-US" dirty="0" smtClean="0"/>
              <a:t>页面并不是从</a:t>
            </a:r>
            <a:r>
              <a:rPr lang="en-US" altLang="zh-CN" dirty="0" smtClean="0"/>
              <a:t>GUI</a:t>
            </a:r>
            <a:r>
              <a:rPr lang="zh-CN" altLang="en-US" dirty="0" smtClean="0"/>
              <a:t>页面转化生成的，而是通过</a:t>
            </a:r>
            <a:r>
              <a:rPr lang="en-US" altLang="zh-CN" dirty="0" smtClean="0"/>
              <a:t>WEB</a:t>
            </a:r>
            <a:r>
              <a:rPr lang="zh-CN" altLang="en-US" dirty="0" smtClean="0"/>
              <a:t>开发工具，全新开发定义的页面</a:t>
            </a:r>
            <a:endParaRPr lang="zh-CN" altLang="en-US" dirty="0"/>
          </a:p>
        </p:txBody>
      </p:sp>
      <p:sp>
        <p:nvSpPr>
          <p:cNvPr id="4" name="灯片编号占位符 3"/>
          <p:cNvSpPr>
            <a:spLocks noGrp="1"/>
          </p:cNvSpPr>
          <p:nvPr>
            <p:ph type="sldNum" sz="quarter" idx="10"/>
          </p:nvPr>
        </p:nvSpPr>
        <p:spPr/>
        <p:txBody>
          <a:bodyPr/>
          <a:lstStyle/>
          <a:p>
            <a:pPr>
              <a:defRPr/>
            </a:pPr>
            <a:fld id="{821E5C30-E190-4329-9E29-83E1D3048E69}" type="slidenum">
              <a:rPr lang="zh-CN" altLang="en-US" smtClean="0">
                <a:solidFill>
                  <a:prstClr val="black"/>
                </a:solidFill>
              </a:rPr>
              <a:pPr>
                <a:defRPr/>
              </a:pPr>
              <a:t>4</a:t>
            </a:fld>
            <a:endParaRPr lang="en-US" altLang="zh-CN">
              <a:solidFill>
                <a:prstClr val="black"/>
              </a:solidFill>
            </a:endParaRPr>
          </a:p>
        </p:txBody>
      </p:sp>
    </p:spTree>
    <p:extLst>
      <p:ext uri="{BB962C8B-B14F-4D97-AF65-F5344CB8AC3E}">
        <p14:creationId xmlns:p14="http://schemas.microsoft.com/office/powerpoint/2010/main" xmlns="" val="3894257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1D654BBC-7609-4EA2-A226-1B33AB5D2653}" type="slidenum">
              <a:rPr lang="en-US" altLang="zh-CN" smtClean="0"/>
              <a:pPr eaLnBrk="1" hangingPunct="1"/>
              <a:t>5</a:t>
            </a:fld>
            <a:endParaRPr lang="en-US" altLang="zh-CN" smtClean="0"/>
          </a:p>
        </p:txBody>
      </p:sp>
      <p:sp>
        <p:nvSpPr>
          <p:cNvPr id="26627" name="Rectangle 2"/>
          <p:cNvSpPr>
            <a:spLocks noGrp="1" noRot="1" noChangeAspect="1" noChangeArrowheads="1" noTextEdit="1"/>
          </p:cNvSpPr>
          <p:nvPr>
            <p:ph type="sldImg"/>
          </p:nvPr>
        </p:nvSpPr>
        <p:spPr/>
      </p:sp>
      <p:sp>
        <p:nvSpPr>
          <p:cNvPr id="26628"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p14="http://schemas.microsoft.com/office/powerpoint/2010/main" xmlns="" val="3693081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1D654BBC-7609-4EA2-A226-1B33AB5D2653}" type="slidenum">
              <a:rPr lang="en-US" altLang="zh-CN" smtClean="0"/>
              <a:pPr eaLnBrk="1" hangingPunct="1"/>
              <a:t>6</a:t>
            </a:fld>
            <a:endParaRPr lang="en-US" altLang="zh-CN" smtClean="0"/>
          </a:p>
        </p:txBody>
      </p:sp>
      <p:sp>
        <p:nvSpPr>
          <p:cNvPr id="26627" name="Rectangle 2"/>
          <p:cNvSpPr>
            <a:spLocks noGrp="1" noRot="1" noChangeAspect="1" noChangeArrowheads="1" noTextEdit="1"/>
          </p:cNvSpPr>
          <p:nvPr>
            <p:ph type="sldImg"/>
          </p:nvPr>
        </p:nvSpPr>
        <p:spPr/>
      </p:sp>
      <p:sp>
        <p:nvSpPr>
          <p:cNvPr id="26628"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p14="http://schemas.microsoft.com/office/powerpoint/2010/main" xmlns="" val="2262532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1D654BBC-7609-4EA2-A226-1B33AB5D2653}" type="slidenum">
              <a:rPr lang="en-US" altLang="zh-CN" smtClean="0"/>
              <a:pPr eaLnBrk="1" hangingPunct="1"/>
              <a:t>7</a:t>
            </a:fld>
            <a:endParaRPr lang="en-US" altLang="zh-CN" smtClean="0"/>
          </a:p>
        </p:txBody>
      </p:sp>
      <p:sp>
        <p:nvSpPr>
          <p:cNvPr id="26627" name="Rectangle 2"/>
          <p:cNvSpPr>
            <a:spLocks noGrp="1" noRot="1" noChangeAspect="1" noChangeArrowheads="1" noTextEdit="1"/>
          </p:cNvSpPr>
          <p:nvPr>
            <p:ph type="sldImg"/>
          </p:nvPr>
        </p:nvSpPr>
        <p:spPr/>
      </p:sp>
      <p:sp>
        <p:nvSpPr>
          <p:cNvPr id="26628"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p14="http://schemas.microsoft.com/office/powerpoint/2010/main" xmlns="" val="2312501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1D654BBC-7609-4EA2-A226-1B33AB5D2653}" type="slidenum">
              <a:rPr lang="en-US" altLang="zh-CN" smtClean="0"/>
              <a:pPr eaLnBrk="1" hangingPunct="1"/>
              <a:t>8</a:t>
            </a:fld>
            <a:endParaRPr lang="en-US" altLang="zh-CN" smtClean="0"/>
          </a:p>
        </p:txBody>
      </p:sp>
      <p:sp>
        <p:nvSpPr>
          <p:cNvPr id="26627" name="Rectangle 2"/>
          <p:cNvSpPr>
            <a:spLocks noGrp="1" noRot="1" noChangeAspect="1" noChangeArrowheads="1" noTextEdit="1"/>
          </p:cNvSpPr>
          <p:nvPr>
            <p:ph type="sldImg"/>
          </p:nvPr>
        </p:nvSpPr>
        <p:spPr/>
      </p:sp>
      <p:sp>
        <p:nvSpPr>
          <p:cNvPr id="26628"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p14="http://schemas.microsoft.com/office/powerpoint/2010/main" xmlns="" val="3807223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en-US" altLang="zh-CN" dirty="0" smtClean="0"/>
              <a:t>Web</a:t>
            </a:r>
            <a:r>
              <a:rPr lang="zh-CN" altLang="en-US" dirty="0" smtClean="0"/>
              <a:t>平台与</a:t>
            </a:r>
            <a:r>
              <a:rPr lang="en-US" altLang="zh-CN" dirty="0" smtClean="0"/>
              <a:t>GUI</a:t>
            </a:r>
            <a:r>
              <a:rPr lang="zh-CN" altLang="en-US" dirty="0" smtClean="0"/>
              <a:t>可并存，提供了另一种交互方式</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9</a:t>
            </a:fld>
            <a:endParaRPr lang="en-US" altLang="zh-CN" dirty="0"/>
          </a:p>
        </p:txBody>
      </p:sp>
    </p:spTree>
    <p:extLst>
      <p:ext uri="{BB962C8B-B14F-4D97-AF65-F5344CB8AC3E}">
        <p14:creationId xmlns:p14="http://schemas.microsoft.com/office/powerpoint/2010/main" xmlns="" val="8311208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kumimoji="1" lang="zh-CN" altLang="en-US" smtClean="0"/>
              <a:t>单击此处编辑母版标题样式</a:t>
            </a:r>
            <a:endParaRPr kumimoji="1" lang="zh-CN" altLang="en-US" dirty="0"/>
          </a:p>
        </p:txBody>
      </p:sp>
      <p:sp>
        <p:nvSpPr>
          <p:cNvPr id="3" name="副标题 2"/>
          <p:cNvSpPr>
            <a:spLocks noGrp="1"/>
          </p:cNvSpPr>
          <p:nvPr>
            <p:ph type="subTitle" idx="1"/>
          </p:nvPr>
        </p:nvSpPr>
        <p:spPr>
          <a:xfrm>
            <a:off x="4945425" y="2312523"/>
            <a:ext cx="3587021" cy="1022626"/>
          </a:xfrm>
        </p:spPr>
        <p:txBody>
          <a:bodyPr>
            <a:normAutofit/>
          </a:bodyPr>
          <a:lstStyle>
            <a:lvl1pPr marL="342497" indent="-342497"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6662" indent="0" algn="ctr">
              <a:buNone/>
              <a:defRPr>
                <a:solidFill>
                  <a:schemeClr val="tx1">
                    <a:tint val="75000"/>
                  </a:schemeClr>
                </a:solidFill>
              </a:defRPr>
            </a:lvl2pPr>
            <a:lvl3pPr marL="913388" indent="0" algn="ctr">
              <a:buNone/>
              <a:defRPr>
                <a:solidFill>
                  <a:schemeClr val="tx1">
                    <a:tint val="75000"/>
                  </a:schemeClr>
                </a:solidFill>
              </a:defRPr>
            </a:lvl3pPr>
            <a:lvl4pPr marL="1370070" indent="0" algn="ctr">
              <a:buNone/>
              <a:defRPr>
                <a:solidFill>
                  <a:schemeClr val="tx1">
                    <a:tint val="75000"/>
                  </a:schemeClr>
                </a:solidFill>
              </a:defRPr>
            </a:lvl4pPr>
            <a:lvl5pPr marL="1826774" indent="0" algn="ctr">
              <a:buNone/>
              <a:defRPr>
                <a:solidFill>
                  <a:schemeClr val="tx1">
                    <a:tint val="75000"/>
                  </a:schemeClr>
                </a:solidFill>
              </a:defRPr>
            </a:lvl5pPr>
            <a:lvl6pPr marL="2283435" indent="0" algn="ctr">
              <a:buNone/>
              <a:defRPr>
                <a:solidFill>
                  <a:schemeClr val="tx1">
                    <a:tint val="75000"/>
                  </a:schemeClr>
                </a:solidFill>
              </a:defRPr>
            </a:lvl6pPr>
            <a:lvl7pPr marL="2740097" indent="0" algn="ctr">
              <a:buNone/>
              <a:defRPr>
                <a:solidFill>
                  <a:schemeClr val="tx1">
                    <a:tint val="75000"/>
                  </a:schemeClr>
                </a:solidFill>
              </a:defRPr>
            </a:lvl7pPr>
            <a:lvl8pPr marL="3196800" indent="0" algn="ctr">
              <a:buNone/>
              <a:defRPr>
                <a:solidFill>
                  <a:schemeClr val="tx1">
                    <a:tint val="75000"/>
                  </a:schemeClr>
                </a:solidFill>
              </a:defRPr>
            </a:lvl8pPr>
            <a:lvl9pPr marL="3653491" indent="0" algn="ctr">
              <a:buNone/>
              <a:defRPr>
                <a:solidFill>
                  <a:schemeClr val="tx1">
                    <a:tint val="75000"/>
                  </a:schemeClr>
                </a:solidFill>
              </a:defRPr>
            </a:lvl9pPr>
          </a:lstStyle>
          <a:p>
            <a:r>
              <a:rPr kumimoji="1" lang="zh-CN" altLang="en-US" smtClean="0"/>
              <a:t>单击此处编辑母版副标题样式</a:t>
            </a:r>
            <a:endParaRPr kumimoji="1" lang="zh-CN" altLang="en-US" dirty="0"/>
          </a:p>
        </p:txBody>
      </p:sp>
      <p:sp>
        <p:nvSpPr>
          <p:cNvPr id="9" name="Rectangle 37"/>
          <p:cNvSpPr>
            <a:spLocks/>
          </p:cNvSpPr>
          <p:nvPr userDrawn="1"/>
        </p:nvSpPr>
        <p:spPr bwMode="auto">
          <a:xfrm>
            <a:off x="256460" y="4767758"/>
            <a:ext cx="287538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sp>
        <p:nvSpPr>
          <p:cNvPr id="13"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pic>
        <p:nvPicPr>
          <p:cNvPr id="18" name="图片 17" descr="20120325大品牌Logo.png"/>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6723365" y="442770"/>
            <a:ext cx="2025099" cy="504000"/>
          </a:xfrm>
          <a:prstGeom prst="rect">
            <a:avLst/>
          </a:prstGeom>
        </p:spPr>
      </p:pic>
      <p:grpSp>
        <p:nvGrpSpPr>
          <p:cNvPr id="8" name="组合 7"/>
          <p:cNvGrpSpPr/>
          <p:nvPr userDrawn="1"/>
        </p:nvGrpSpPr>
        <p:grpSpPr>
          <a:xfrm>
            <a:off x="144963" y="2321154"/>
            <a:ext cx="6371254" cy="3058908"/>
            <a:chOff x="395536" y="2897458"/>
            <a:chExt cx="4549883" cy="2184448"/>
          </a:xfrm>
        </p:grpSpPr>
        <p:pic>
          <p:nvPicPr>
            <p:cNvPr id="10"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a14="http://schemas.microsoft.com/office/drawing/2010/main" xmlns=""/>
                </a:ext>
              </a:extLst>
            </a:blip>
            <a:srcRect/>
            <a:stretch>
              <a:fillRect/>
            </a:stretch>
          </p:blipFill>
          <p:spPr bwMode="auto">
            <a:xfrm>
              <a:off x="395536" y="2897458"/>
              <a:ext cx="2122564" cy="2122564"/>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a14="http://schemas.microsoft.com/office/drawing/2010/main" xmlns=""/>
                </a:ext>
              </a:extLst>
            </a:blip>
            <a:srcRect/>
            <a:stretch/>
          </p:blipFill>
          <p:spPr bwMode="auto">
            <a:xfrm>
              <a:off x="1966894" y="2930672"/>
              <a:ext cx="2978525" cy="2151234"/>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27390474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497" indent="-342497">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dirty="0"/>
          </a:p>
        </p:txBody>
      </p:sp>
      <p:sp>
        <p:nvSpPr>
          <p:cNvPr id="2" name="标题 1"/>
          <p:cNvSpPr>
            <a:spLocks noGrp="1"/>
          </p:cNvSpPr>
          <p:nvPr>
            <p:ph type="title"/>
          </p:nvPr>
        </p:nvSpPr>
        <p:spPr>
          <a:xfrm>
            <a:off x="323532" y="2"/>
            <a:ext cx="7128197" cy="520095"/>
          </a:xfrm>
        </p:spPr>
        <p:txBody>
          <a:bodyPr>
            <a:normAutofit/>
          </a:bodyPr>
          <a:lstStyle>
            <a:lvl1pPr algn="l">
              <a:defRPr sz="2600" b="0" i="0">
                <a:latin typeface="微软雅黑"/>
                <a:ea typeface="微软雅黑"/>
                <a:cs typeface="微软雅黑"/>
              </a:defRPr>
            </a:lvl1pPr>
          </a:lstStyle>
          <a:p>
            <a:r>
              <a:rPr kumimoji="1" lang="zh-CN" altLang="en-US" smtClean="0"/>
              <a:t>单击此处编辑母版标题样式</a:t>
            </a:r>
            <a:endParaRPr kumimoji="1" lang="zh-CN" altLang="en-US" dirty="0"/>
          </a:p>
        </p:txBody>
      </p:sp>
    </p:spTree>
    <p:extLst>
      <p:ext uri="{BB962C8B-B14F-4D97-AF65-F5344CB8AC3E}">
        <p14:creationId xmlns:p14="http://schemas.microsoft.com/office/powerpoint/2010/main" xmlns="" val="370060623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15" name="图片 14"/>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sp>
        <p:nvSpPr>
          <p:cNvPr id="6" name="Rectangle 4"/>
          <p:cNvSpPr>
            <a:spLocks/>
          </p:cNvSpPr>
          <p:nvPr/>
        </p:nvSpPr>
        <p:spPr bwMode="auto">
          <a:xfrm>
            <a:off x="4521611" y="1436547"/>
            <a:ext cx="1811393"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4800" dirty="0">
                <a:solidFill>
                  <a:schemeClr val="tx1">
                    <a:lumMod val="75000"/>
                    <a:lumOff val="25000"/>
                  </a:schemeClr>
                </a:solidFill>
                <a:latin typeface="Goudy Old Style" pitchFamily="18" charset="0"/>
                <a:ea typeface="宋体" charset="0"/>
                <a:cs typeface="Helvetica Neue UltraLight" charset="0"/>
                <a:sym typeface="Helvetica Neue UltraLight" charset="0"/>
              </a:rPr>
              <a:t>Thanks</a:t>
            </a:r>
          </a:p>
        </p:txBody>
      </p:sp>
      <p:sp>
        <p:nvSpPr>
          <p:cNvPr id="7" name="Rectangle 5"/>
          <p:cNvSpPr>
            <a:spLocks/>
          </p:cNvSpPr>
          <p:nvPr/>
        </p:nvSpPr>
        <p:spPr bwMode="auto">
          <a:xfrm>
            <a:off x="4050689" y="2190146"/>
            <a:ext cx="96785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1800" dirty="0" err="1" smtClean="0">
                <a:solidFill>
                  <a:schemeClr val="tx1">
                    <a:lumMod val="75000"/>
                    <a:lumOff val="25000"/>
                  </a:schemeClr>
                </a:solidFill>
                <a:latin typeface="Arial Narrow" charset="0"/>
                <a:ea typeface="宋体" charset="0"/>
                <a:cs typeface="Arial Narrow" charset="0"/>
                <a:sym typeface="Arial Narrow" charset="0"/>
              </a:rPr>
              <a:t>terimakasih</a:t>
            </a:r>
            <a:endParaRPr lang="en-US" altLang="zh-CN" sz="1800" dirty="0">
              <a:solidFill>
                <a:schemeClr val="tx1">
                  <a:lumMod val="75000"/>
                  <a:lumOff val="25000"/>
                </a:schemeClr>
              </a:solidFill>
              <a:latin typeface="Arial Narrow" charset="0"/>
              <a:ea typeface="宋体" charset="0"/>
              <a:cs typeface="Arial Narrow" charset="0"/>
              <a:sym typeface="Arial Narrow" charset="0"/>
            </a:endParaRPr>
          </a:p>
        </p:txBody>
      </p:sp>
      <p:sp>
        <p:nvSpPr>
          <p:cNvPr id="8" name="Rectangle 6"/>
          <p:cNvSpPr>
            <a:spLocks/>
          </p:cNvSpPr>
          <p:nvPr/>
        </p:nvSpPr>
        <p:spPr bwMode="auto">
          <a:xfrm>
            <a:off x="3491881" y="1275606"/>
            <a:ext cx="923330"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3600" dirty="0">
                <a:solidFill>
                  <a:schemeClr val="tx1">
                    <a:lumMod val="75000"/>
                    <a:lumOff val="25000"/>
                  </a:schemeClr>
                </a:solidFill>
                <a:latin typeface="Arial" charset="0"/>
                <a:sym typeface="Arial" charset="0"/>
              </a:rPr>
              <a:t>感謝</a:t>
            </a:r>
          </a:p>
        </p:txBody>
      </p:sp>
      <p:sp>
        <p:nvSpPr>
          <p:cNvPr id="9" name="Rectangle 7"/>
          <p:cNvSpPr>
            <a:spLocks/>
          </p:cNvSpPr>
          <p:nvPr/>
        </p:nvSpPr>
        <p:spPr bwMode="auto">
          <a:xfrm>
            <a:off x="5199184" y="2097810"/>
            <a:ext cx="1231106"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800" dirty="0">
                <a:solidFill>
                  <a:schemeClr val="tx1">
                    <a:lumMod val="75000"/>
                    <a:lumOff val="25000"/>
                  </a:schemeClr>
                </a:solidFill>
                <a:latin typeface="微软雅黑" pitchFamily="34" charset="-122"/>
                <a:ea typeface="微软雅黑" pitchFamily="34" charset="-122"/>
                <a:cs typeface="Microsoft YaHei Bold" charset="0"/>
                <a:sym typeface="Microsoft YaHei Bold" charset="0"/>
              </a:rPr>
              <a:t>谢谢</a:t>
            </a:r>
          </a:p>
        </p:txBody>
      </p:sp>
      <p:sp>
        <p:nvSpPr>
          <p:cNvPr id="10" name="Rectangle 8"/>
          <p:cNvSpPr>
            <a:spLocks/>
          </p:cNvSpPr>
          <p:nvPr/>
        </p:nvSpPr>
        <p:spPr bwMode="auto">
          <a:xfrm>
            <a:off x="5404367" y="1336086"/>
            <a:ext cx="1025922"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600" dirty="0">
                <a:solidFill>
                  <a:schemeClr val="tx1">
                    <a:lumMod val="75000"/>
                    <a:lumOff val="25000"/>
                  </a:schemeClr>
                </a:solidFill>
                <a:latin typeface="Arial" charset="0"/>
                <a:sym typeface="Arial" charset="0"/>
              </a:rPr>
              <a:t>ありがとう</a:t>
            </a:r>
          </a:p>
        </p:txBody>
      </p:sp>
      <p:sp>
        <p:nvSpPr>
          <p:cNvPr id="11" name="Rectangle 9"/>
          <p:cNvSpPr>
            <a:spLocks/>
          </p:cNvSpPr>
          <p:nvPr/>
        </p:nvSpPr>
        <p:spPr bwMode="auto">
          <a:xfrm>
            <a:off x="3491931" y="1873467"/>
            <a:ext cx="860813" cy="3116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75000"/>
                    <a:lumOff val="25000"/>
                  </a:schemeClr>
                </a:solidFill>
                <a:latin typeface="Arial" charset="0"/>
                <a:ea typeface="宋体" charset="0"/>
                <a:cs typeface="Thonburi" charset="0"/>
                <a:sym typeface="Arial" charset="0"/>
              </a:rPr>
              <a:t>ขอบคุณ</a:t>
            </a:r>
          </a:p>
        </p:txBody>
      </p:sp>
      <p:sp>
        <p:nvSpPr>
          <p:cNvPr id="18" name="Rectangle 37"/>
          <p:cNvSpPr>
            <a:spLocks/>
          </p:cNvSpPr>
          <p:nvPr userDrawn="1"/>
        </p:nvSpPr>
        <p:spPr bwMode="auto">
          <a:xfrm>
            <a:off x="256460" y="4767758"/>
            <a:ext cx="287538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pic>
        <p:nvPicPr>
          <p:cNvPr id="20" name="图片 19" descr="20120325大品牌Logo.png"/>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6723365" y="442770"/>
            <a:ext cx="2025099" cy="504000"/>
          </a:xfrm>
          <a:prstGeom prst="rect">
            <a:avLst/>
          </a:prstGeom>
        </p:spPr>
      </p:pic>
      <p:sp>
        <p:nvSpPr>
          <p:cNvPr id="21"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grpSp>
        <p:nvGrpSpPr>
          <p:cNvPr id="12" name="组合 11"/>
          <p:cNvGrpSpPr/>
          <p:nvPr userDrawn="1"/>
        </p:nvGrpSpPr>
        <p:grpSpPr>
          <a:xfrm>
            <a:off x="144963" y="2321154"/>
            <a:ext cx="6371254" cy="3058908"/>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a14="http://schemas.microsoft.com/office/drawing/2010/main" xmlns=""/>
                </a:ext>
              </a:extLst>
            </a:blip>
            <a:srcRect/>
            <a:stretch>
              <a:fillRect/>
            </a:stretch>
          </p:blipFill>
          <p:spPr bwMode="auto">
            <a:xfrm>
              <a:off x="395536" y="2897458"/>
              <a:ext cx="2122564" cy="212256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a14="http://schemas.microsoft.com/office/drawing/2010/main" xmlns=""/>
                </a:ext>
              </a:extLst>
            </a:blip>
            <a:srcRect/>
            <a:stretch/>
          </p:blipFill>
          <p:spPr bwMode="auto">
            <a:xfrm>
              <a:off x="1966894" y="2930672"/>
              <a:ext cx="2978525" cy="2151234"/>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248597528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pic>
        <p:nvPicPr>
          <p:cNvPr id="5" name="图片 4" descr="0310金蝶品牌下属logo-00.png"/>
          <p:cNvPicPr>
            <a:picLocks noChangeAspect="1"/>
          </p:cNvPicPr>
          <p:nvPr userDrawn="1"/>
        </p:nvPicPr>
        <p:blipFill rotWithShape="1">
          <a:blip r:embed="rId3" cstate="screen">
            <a:extLst>
              <a:ext uri="{28A0092B-C50C-407E-A947-70E740481C1C}">
                <a14:useLocalDpi xmlns:a14="http://schemas.microsoft.com/office/drawing/2010/main" xmlns=""/>
              </a:ext>
            </a:extLst>
          </a:blip>
          <a:srcRect/>
          <a:stretch/>
        </p:blipFill>
        <p:spPr>
          <a:xfrm>
            <a:off x="7584061" y="116050"/>
            <a:ext cx="1097755" cy="288000"/>
          </a:xfrm>
          <a:prstGeom prst="rect">
            <a:avLst/>
          </a:prstGeom>
        </p:spPr>
      </p:pic>
    </p:spTree>
    <p:extLst>
      <p:ext uri="{BB962C8B-B14F-4D97-AF65-F5344CB8AC3E}">
        <p14:creationId xmlns:p14="http://schemas.microsoft.com/office/powerpoint/2010/main" xmlns="" val="228802479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17685826"/>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23529" y="757154"/>
            <a:ext cx="8408219" cy="3837475"/>
          </a:xfrm>
          <a:prstGeom prst="rect">
            <a:avLst/>
          </a:prstGeom>
        </p:spPr>
        <p:txBody>
          <a:bodyPr vert="horz" lIns="91350" tIns="45675" rIns="91350" bIns="45675" rtlCol="0">
            <a:normAutofit/>
          </a:body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endParaRPr kumimoji="1" lang="en-US" altLang="zh-CN" dirty="0" smtClean="0"/>
          </a:p>
          <a:p>
            <a:pPr lvl="3"/>
            <a:r>
              <a:rPr kumimoji="1" lang="zh-CN" altLang="en-US" dirty="0" smtClean="0"/>
              <a:t>第四级</a:t>
            </a:r>
            <a:endParaRPr kumimoji="1" lang="en-US" altLang="zh-CN" dirty="0" smtClean="0"/>
          </a:p>
          <a:p>
            <a:pPr lvl="4"/>
            <a:r>
              <a:rPr kumimoji="1" lang="zh-CN" altLang="en-US" dirty="0" smtClean="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350" tIns="45675" rIns="91350" bIns="45675" rtlCol="0" anchor="ctr"/>
          <a:lstStyle>
            <a:lvl1pPr algn="l">
              <a:defRPr sz="1200">
                <a:solidFill>
                  <a:schemeClr val="tx1">
                    <a:tint val="75000"/>
                  </a:schemeClr>
                </a:solidFill>
              </a:defRPr>
            </a:lvl1pPr>
          </a:lstStyle>
          <a:p>
            <a:fld id="{CF7BE859-18DA-AA47-857F-8A8E3938ED6C}" type="datetimeFigureOut">
              <a:rPr kumimoji="1" lang="zh-CN" altLang="en-US" smtClean="0"/>
              <a:pPr/>
              <a:t>2016/6/22</a:t>
            </a:fld>
            <a:endParaRPr kumimoji="1"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350" tIns="45675" rIns="91350" bIns="45675" rtlCol="0" anchor="ctr"/>
          <a:lstStyle>
            <a:lvl1pPr algn="ctr">
              <a:defRPr sz="1200">
                <a:solidFill>
                  <a:schemeClr val="tx1">
                    <a:tint val="75000"/>
                  </a:schemeClr>
                </a:solidFill>
              </a:defRPr>
            </a:lvl1pPr>
          </a:lstStyle>
          <a:p>
            <a:endParaRPr kumimoji="1" lang="zh-CN" altLang="en-US"/>
          </a:p>
        </p:txBody>
      </p:sp>
      <p:pic>
        <p:nvPicPr>
          <p:cNvPr id="12" name="图片 11" descr="卷页.png"/>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0" y="4"/>
            <a:ext cx="9144000" cy="520095"/>
          </a:xfrm>
          <a:prstGeom prst="rect">
            <a:avLst/>
          </a:prstGeom>
          <a:effectLst>
            <a:outerShdw blurRad="50800" dist="38100" dir="6000000" sx="101000" sy="101000" algn="tl" rotWithShape="0">
              <a:prstClr val="black">
                <a:alpha val="40000"/>
              </a:prstClr>
            </a:outerShdw>
          </a:effectLst>
        </p:spPr>
      </p:pic>
      <p:sp>
        <p:nvSpPr>
          <p:cNvPr id="14" name="Text Box 2"/>
          <p:cNvSpPr txBox="1">
            <a:spLocks noChangeArrowheads="1"/>
          </p:cNvSpPr>
          <p:nvPr/>
        </p:nvSpPr>
        <p:spPr bwMode="auto">
          <a:xfrm>
            <a:off x="6228231" y="4823473"/>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sp>
        <p:nvSpPr>
          <p:cNvPr id="2" name="标题占位符 1"/>
          <p:cNvSpPr>
            <a:spLocks noGrp="1"/>
          </p:cNvSpPr>
          <p:nvPr>
            <p:ph type="title"/>
          </p:nvPr>
        </p:nvSpPr>
        <p:spPr>
          <a:xfrm>
            <a:off x="323534" y="2"/>
            <a:ext cx="7108327" cy="520096"/>
          </a:xfrm>
          <a:prstGeom prst="rect">
            <a:avLst/>
          </a:prstGeom>
        </p:spPr>
        <p:txBody>
          <a:bodyPr vert="horz" lIns="91350" tIns="45675" rIns="91350" bIns="45675" rtlCol="0" anchor="ctr">
            <a:normAutofit/>
          </a:bodyPr>
          <a:lstStyle/>
          <a:p>
            <a:r>
              <a:rPr kumimoji="1" lang="zh-CN" altLang="en-US" dirty="0" smtClean="0"/>
              <a:t>单击此处编辑母版标题样式</a:t>
            </a:r>
            <a:endParaRPr kumimoji="1" lang="zh-CN" altLang="en-US" dirty="0"/>
          </a:p>
        </p:txBody>
      </p:sp>
      <p:sp>
        <p:nvSpPr>
          <p:cNvPr id="13" name="TextBox 12"/>
          <p:cNvSpPr txBox="1"/>
          <p:nvPr/>
        </p:nvSpPr>
        <p:spPr>
          <a:xfrm>
            <a:off x="8532443" y="4800206"/>
            <a:ext cx="512895" cy="230832"/>
          </a:xfrm>
          <a:prstGeom prst="rect">
            <a:avLst/>
          </a:prstGeom>
          <a:noFill/>
        </p:spPr>
        <p:txBody>
          <a:bodyPr wrap="square" lIns="91350" tIns="45675" rIns="91350" bIns="45675" rtlCol="0">
            <a:spAutoFit/>
          </a:bodyPr>
          <a:lstStyle/>
          <a:p>
            <a:r>
              <a:rPr lang="en-US" altLang="zh-CN" sz="900" b="1" i="0" kern="1200" spc="0" baseline="0" dirty="0" smtClean="0">
                <a:solidFill>
                  <a:srgbClr val="4D4D4D"/>
                </a:solidFill>
                <a:latin typeface="微软雅黑" pitchFamily="34" charset="-122"/>
                <a:ea typeface="微软雅黑" pitchFamily="34" charset="-122"/>
                <a:cs typeface="微软雅黑"/>
              </a:rPr>
              <a:t>P</a:t>
            </a:r>
            <a:fld id="{FED1A94F-D130-4010-A83B-0DB519D7607E}" type="slidenum">
              <a:rPr lang="en-US" altLang="zh-CN" sz="900" b="1" i="0" kern="1200" spc="0" baseline="0" smtClean="0">
                <a:solidFill>
                  <a:srgbClr val="4D4D4D"/>
                </a:solidFill>
                <a:latin typeface="微软雅黑" pitchFamily="34" charset="-122"/>
                <a:ea typeface="微软雅黑" pitchFamily="34" charset="-122"/>
                <a:cs typeface="微软雅黑"/>
              </a:rPr>
              <a:pPr/>
              <a:t>‹#›</a:t>
            </a:fld>
            <a:endParaRPr lang="zh-CN" altLang="en-US" sz="900" b="1" i="0" kern="1200" spc="0" baseline="0" dirty="0">
              <a:solidFill>
                <a:srgbClr val="4D4D4D"/>
              </a:solidFill>
              <a:latin typeface="微软雅黑" pitchFamily="34" charset="-122"/>
              <a:ea typeface="微软雅黑" pitchFamily="34" charset="-122"/>
              <a:cs typeface="微软雅黑"/>
            </a:endParaRPr>
          </a:p>
        </p:txBody>
      </p:sp>
      <p:pic>
        <p:nvPicPr>
          <p:cNvPr id="18" name="图片 17" descr="0310金蝶品牌下属logo-00.png"/>
          <p:cNvPicPr>
            <a:picLocks noChangeAspect="1"/>
          </p:cNvPicPr>
          <p:nvPr/>
        </p:nvPicPr>
        <p:blipFill rotWithShape="1">
          <a:blip r:embed="rId8" cstate="screen">
            <a:extLst>
              <a:ext uri="{28A0092B-C50C-407E-A947-70E740481C1C}">
                <a14:useLocalDpi xmlns:a14="http://schemas.microsoft.com/office/drawing/2010/main" xmlns=""/>
              </a:ext>
            </a:extLst>
          </a:blip>
          <a:srcRect/>
          <a:stretch/>
        </p:blipFill>
        <p:spPr>
          <a:xfrm>
            <a:off x="7584039" y="116050"/>
            <a:ext cx="1097755" cy="288000"/>
          </a:xfrm>
          <a:prstGeom prst="rect">
            <a:avLst/>
          </a:prstGeom>
        </p:spPr>
      </p:pic>
      <p:grpSp>
        <p:nvGrpSpPr>
          <p:cNvPr id="19" name="组合 18"/>
          <p:cNvGrpSpPr/>
          <p:nvPr/>
        </p:nvGrpSpPr>
        <p:grpSpPr>
          <a:xfrm>
            <a:off x="7452365" y="4587975"/>
            <a:ext cx="1229429" cy="600670"/>
            <a:chOff x="6559883" y="4147099"/>
            <a:chExt cx="2316937" cy="1132002"/>
          </a:xfrm>
        </p:grpSpPr>
        <p:pic>
          <p:nvPicPr>
            <p:cNvPr id="20" name="图片 19" descr="PPT C Lego.png"/>
            <p:cNvPicPr>
              <a:picLocks noChangeAspect="1"/>
            </p:cNvPicPr>
            <p:nvPr/>
          </p:nvPicPr>
          <p:blipFill rotWithShape="1">
            <a:blip r:embed="rId9" cstate="screen">
              <a:extLst>
                <a:ext uri="{28A0092B-C50C-407E-A947-70E740481C1C}">
                  <a14:useLocalDpi xmlns:a14="http://schemas.microsoft.com/office/drawing/2010/main" xmlns=""/>
                </a:ext>
              </a:extLst>
            </a:blip>
            <a:srcRect/>
            <a:stretch/>
          </p:blipFill>
          <p:spPr>
            <a:xfrm>
              <a:off x="7366006" y="4172857"/>
              <a:ext cx="1510814" cy="1106244"/>
            </a:xfrm>
            <a:prstGeom prst="rect">
              <a:avLst/>
            </a:prstGeom>
          </p:spPr>
        </p:pic>
        <p:pic>
          <p:nvPicPr>
            <p:cNvPr id="21" name="图片 20" descr="PPT C-orange.png"/>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6559883" y="4147099"/>
              <a:ext cx="1106244" cy="1106244"/>
            </a:xfrm>
            <a:prstGeom prst="rect">
              <a:avLst/>
            </a:prstGeom>
          </p:spPr>
        </p:pic>
      </p:grpSp>
    </p:spTree>
    <p:extLst>
      <p:ext uri="{BB962C8B-B14F-4D97-AF65-F5344CB8AC3E}">
        <p14:creationId xmlns:p14="http://schemas.microsoft.com/office/powerpoint/2010/main" xmlns="" val="3191994135"/>
      </p:ext>
    </p:extLst>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642" r:id="rId4"/>
    <p:sldLayoutId id="2147484643" r:id="rId5"/>
  </p:sldLayoutIdLst>
  <p:timing>
    <p:tnLst>
      <p:par>
        <p:cTn id="1" dur="indefinite" restart="never" nodeType="tmRoot"/>
      </p:par>
    </p:tnLst>
  </p:timing>
  <p:txStyles>
    <p:titleStyle>
      <a:lvl1pPr algn="l" defTabSz="456662" rtl="0" eaLnBrk="1" latinLnBrk="0" hangingPunct="1">
        <a:spcBef>
          <a:spcPct val="0"/>
        </a:spcBef>
        <a:buNone/>
        <a:defRPr kumimoji="1" lang="zh-CN" altLang="en-US" sz="2600" b="0" i="0" kern="1200" dirty="0">
          <a:solidFill>
            <a:schemeClr val="tx1"/>
          </a:solidFill>
          <a:latin typeface="微软雅黑"/>
          <a:ea typeface="微软雅黑"/>
          <a:cs typeface="+mj-cs"/>
        </a:defRPr>
      </a:lvl1pPr>
    </p:titleStyle>
    <p:bodyStyle>
      <a:lvl1pPr marL="342497" indent="-342497" algn="l" defTabSz="456662" rtl="0" eaLnBrk="1" fontAlgn="base" latinLnBrk="0" hangingPunct="1">
        <a:spcBef>
          <a:spcPct val="20000"/>
        </a:spcBef>
        <a:spcAft>
          <a:spcPct val="0"/>
        </a:spcAft>
        <a:buFontTx/>
        <a:buBlip>
          <a:blip r:embed="rId11"/>
        </a:buBlip>
        <a:defRPr kumimoji="1" lang="zh-CN" altLang="en-US" sz="2400" b="0" i="0" kern="1200" dirty="0" smtClean="0">
          <a:solidFill>
            <a:schemeClr val="tx1">
              <a:lumMod val="85000"/>
              <a:lumOff val="15000"/>
            </a:schemeClr>
          </a:solidFill>
          <a:latin typeface="微软雅黑"/>
          <a:ea typeface="微软雅黑"/>
          <a:cs typeface="+mn-cs"/>
        </a:defRPr>
      </a:lvl1pPr>
      <a:lvl2pPr marL="742139" indent="-285435" algn="l" defTabSz="456662"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1718"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598400"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5104" indent="-228330" algn="l" defTabSz="456662"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6662" rtl="0" eaLnBrk="1" latinLnBrk="0" hangingPunct="1">
        <a:defRPr sz="1800" kern="1200">
          <a:solidFill>
            <a:schemeClr val="tx1"/>
          </a:solidFill>
          <a:latin typeface="+mn-lt"/>
          <a:ea typeface="+mn-ea"/>
          <a:cs typeface="+mn-cs"/>
        </a:defRPr>
      </a:lvl1pPr>
      <a:lvl2pPr marL="456662" algn="l" defTabSz="456662" rtl="0" eaLnBrk="1" latinLnBrk="0" hangingPunct="1">
        <a:defRPr sz="1800" kern="1200">
          <a:solidFill>
            <a:schemeClr val="tx1"/>
          </a:solidFill>
          <a:latin typeface="+mn-lt"/>
          <a:ea typeface="+mn-ea"/>
          <a:cs typeface="+mn-cs"/>
        </a:defRPr>
      </a:lvl2pPr>
      <a:lvl3pPr marL="913388" algn="l" defTabSz="456662" rtl="0" eaLnBrk="1" latinLnBrk="0" hangingPunct="1">
        <a:defRPr sz="1800" kern="1200">
          <a:solidFill>
            <a:schemeClr val="tx1"/>
          </a:solidFill>
          <a:latin typeface="+mn-lt"/>
          <a:ea typeface="+mn-ea"/>
          <a:cs typeface="+mn-cs"/>
        </a:defRPr>
      </a:lvl3pPr>
      <a:lvl4pPr marL="1370070" algn="l" defTabSz="456662" rtl="0" eaLnBrk="1" latinLnBrk="0" hangingPunct="1">
        <a:defRPr sz="1800" kern="1200">
          <a:solidFill>
            <a:schemeClr val="tx1"/>
          </a:solidFill>
          <a:latin typeface="+mn-lt"/>
          <a:ea typeface="+mn-ea"/>
          <a:cs typeface="+mn-cs"/>
        </a:defRPr>
      </a:lvl4pPr>
      <a:lvl5pPr marL="1826774" algn="l" defTabSz="456662" rtl="0" eaLnBrk="1" latinLnBrk="0" hangingPunct="1">
        <a:defRPr sz="1800" kern="1200">
          <a:solidFill>
            <a:schemeClr val="tx1"/>
          </a:solidFill>
          <a:latin typeface="+mn-lt"/>
          <a:ea typeface="+mn-ea"/>
          <a:cs typeface="+mn-cs"/>
        </a:defRPr>
      </a:lvl5pPr>
      <a:lvl6pPr marL="2283435" algn="l" defTabSz="456662" rtl="0" eaLnBrk="1" latinLnBrk="0" hangingPunct="1">
        <a:defRPr sz="1800" kern="1200">
          <a:solidFill>
            <a:schemeClr val="tx1"/>
          </a:solidFill>
          <a:latin typeface="+mn-lt"/>
          <a:ea typeface="+mn-ea"/>
          <a:cs typeface="+mn-cs"/>
        </a:defRPr>
      </a:lvl6pPr>
      <a:lvl7pPr marL="2740097" algn="l" defTabSz="456662" rtl="0" eaLnBrk="1" latinLnBrk="0" hangingPunct="1">
        <a:defRPr sz="1800" kern="1200">
          <a:solidFill>
            <a:schemeClr val="tx1"/>
          </a:solidFill>
          <a:latin typeface="+mn-lt"/>
          <a:ea typeface="+mn-ea"/>
          <a:cs typeface="+mn-cs"/>
        </a:defRPr>
      </a:lvl7pPr>
      <a:lvl8pPr marL="3196800" algn="l" defTabSz="456662" rtl="0" eaLnBrk="1" latinLnBrk="0" hangingPunct="1">
        <a:defRPr sz="1800" kern="1200">
          <a:solidFill>
            <a:schemeClr val="tx1"/>
          </a:solidFill>
          <a:latin typeface="+mn-lt"/>
          <a:ea typeface="+mn-ea"/>
          <a:cs typeface="+mn-cs"/>
        </a:defRPr>
      </a:lvl8pPr>
      <a:lvl9pPr marL="3653491" algn="l" defTabSz="4566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2.png"/><Relationship Id="rId7"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192.168.43.205:8080/waf2help/index.do" TargetMode="External"/><Relationship Id="rId5" Type="http://schemas.openxmlformats.org/officeDocument/2006/relationships/hyperlink" Target="http://192.168.36.210:6888/waf2help/index.do" TargetMode="External"/><Relationship Id="rId4" Type="http://schemas.openxmlformats.org/officeDocument/2006/relationships/hyperlink" Target="http://waf2.kingdee.com:6888/waf2help/index.do"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K:\201203盛世确认可用输出\PPT\素材\金蝶PPT母版视觉元素\五彩云\五彩雲.pn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a:stretch/>
        </p:blipFill>
        <p:spPr bwMode="auto">
          <a:xfrm>
            <a:off x="5724128" y="273937"/>
            <a:ext cx="1033302" cy="612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21"/>
          <p:cNvSpPr>
            <a:spLocks noChangeArrowheads="1"/>
          </p:cNvSpPr>
          <p:nvPr/>
        </p:nvSpPr>
        <p:spPr bwMode="auto">
          <a:xfrm>
            <a:off x="5709283" y="3291830"/>
            <a:ext cx="2709389" cy="793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0" tIns="45715" rIns="91430" bIns="45715"/>
          <a:lstStyle/>
          <a:p>
            <a:pPr marL="342900" indent="-342900" eaLnBrk="0" hangingPunct="0">
              <a:spcBef>
                <a:spcPct val="20000"/>
              </a:spcBef>
              <a:buClr>
                <a:srgbClr val="003399"/>
              </a:buClr>
              <a:buSzPct val="80000"/>
              <a:buFont typeface="Wingdings" pitchFamily="2" charset="2"/>
              <a:buNone/>
            </a:pPr>
            <a:r>
              <a:rPr lang="en-US" altLang="zh-CN" dirty="0">
                <a:latin typeface="Times New Roman" pitchFamily="18" charset="0"/>
                <a:ea typeface="微软雅黑" pitchFamily="34" charset="-122"/>
                <a:cs typeface="Times New Roman" pitchFamily="18" charset="0"/>
              </a:rPr>
              <a:t>BOS WEB</a:t>
            </a:r>
            <a:r>
              <a:rPr lang="zh-CN" altLang="en-US" dirty="0">
                <a:latin typeface="黑体" pitchFamily="2" charset="-122"/>
                <a:ea typeface="微软雅黑" pitchFamily="34" charset="-122"/>
              </a:rPr>
              <a:t>平台系统部</a:t>
            </a:r>
            <a:endParaRPr lang="en-US" altLang="zh-CN" dirty="0">
              <a:latin typeface="黑体" pitchFamily="2" charset="-122"/>
              <a:ea typeface="微软雅黑" pitchFamily="34" charset="-122"/>
            </a:endParaRPr>
          </a:p>
          <a:p>
            <a:pPr marL="342900" indent="-342900" eaLnBrk="0" hangingPunct="0">
              <a:spcBef>
                <a:spcPct val="20000"/>
              </a:spcBef>
              <a:buClr>
                <a:srgbClr val="003399"/>
              </a:buClr>
              <a:buSzPct val="80000"/>
              <a:buFont typeface="Wingdings" pitchFamily="2" charset="2"/>
              <a:buNone/>
            </a:pPr>
            <a:r>
              <a:rPr lang="en-US" altLang="zh-CN" dirty="0" smtClean="0">
                <a:latin typeface="Times New Roman" pitchFamily="18" charset="0"/>
                <a:ea typeface="微软雅黑" pitchFamily="34" charset="-122"/>
                <a:cs typeface="Times New Roman" pitchFamily="18" charset="0"/>
              </a:rPr>
              <a:t>   </a:t>
            </a:r>
            <a:r>
              <a:rPr lang="zh-CN" altLang="en-US" dirty="0">
                <a:latin typeface="Times New Roman" pitchFamily="18" charset="0"/>
                <a:ea typeface="微软雅黑" pitchFamily="34" charset="-122"/>
                <a:cs typeface="Times New Roman" pitchFamily="18" charset="0"/>
              </a:rPr>
              <a:t>范</a:t>
            </a:r>
            <a:r>
              <a:rPr lang="zh-CN" altLang="en-US" dirty="0" smtClean="0">
                <a:latin typeface="Times New Roman" pitchFamily="18" charset="0"/>
                <a:ea typeface="微软雅黑" pitchFamily="34" charset="-122"/>
                <a:cs typeface="Times New Roman" pitchFamily="18" charset="0"/>
              </a:rPr>
              <a:t>来华</a:t>
            </a:r>
            <a:r>
              <a:rPr lang="en-US" altLang="zh-CN" dirty="0" smtClean="0">
                <a:latin typeface="Times New Roman" pitchFamily="18" charset="0"/>
                <a:ea typeface="微软雅黑" pitchFamily="34" charset="-122"/>
                <a:cs typeface="Times New Roman" pitchFamily="18" charset="0"/>
              </a:rPr>
              <a:t>         2016.4</a:t>
            </a:r>
            <a:endParaRPr lang="en-US" altLang="zh-CN" dirty="0">
              <a:latin typeface="Times New Roman" pitchFamily="18" charset="0"/>
              <a:ea typeface="微软雅黑" pitchFamily="34" charset="-122"/>
              <a:cs typeface="Times New Roman" pitchFamily="18" charset="0"/>
            </a:endParaRPr>
          </a:p>
        </p:txBody>
      </p:sp>
      <p:sp>
        <p:nvSpPr>
          <p:cNvPr id="3" name="标题 2"/>
          <p:cNvSpPr>
            <a:spLocks noGrp="1"/>
          </p:cNvSpPr>
          <p:nvPr>
            <p:ph type="ctrTitle"/>
          </p:nvPr>
        </p:nvSpPr>
        <p:spPr>
          <a:xfrm>
            <a:off x="3203848" y="2067694"/>
            <a:ext cx="5688632" cy="857514"/>
          </a:xfrm>
        </p:spPr>
        <p:txBody>
          <a:bodyPr>
            <a:normAutofit fontScale="90000"/>
          </a:bodyPr>
          <a:lstStyle/>
          <a:p>
            <a:r>
              <a:rPr lang="zh-CN" altLang="en-US" dirty="0" smtClean="0"/>
              <a:t>认识</a:t>
            </a:r>
            <a:r>
              <a:rPr lang="en-US" altLang="zh-CN" dirty="0" smtClean="0"/>
              <a:t>EAS8.0 WEB</a:t>
            </a:r>
            <a:r>
              <a:rPr lang="zh-CN" altLang="en-US" smtClean="0"/>
              <a:t>平台</a:t>
            </a:r>
            <a:r>
              <a:rPr lang="en-US" altLang="zh-CN" dirty="0"/>
              <a:t/>
            </a:r>
            <a:br>
              <a:rPr lang="en-US" altLang="zh-CN" dirty="0"/>
            </a:br>
            <a:r>
              <a:rPr lang="en-US" altLang="zh-CN" dirty="0"/>
              <a:t>             </a:t>
            </a:r>
            <a:r>
              <a:rPr lang="en-US" altLang="zh-CN" sz="2000" dirty="0">
                <a:latin typeface="楷体" pitchFamily="49" charset="-122"/>
                <a:ea typeface="楷体" pitchFamily="49" charset="-122"/>
              </a:rPr>
              <a:t/>
            </a:r>
            <a:br>
              <a:rPr lang="en-US" altLang="zh-CN" sz="2000" dirty="0">
                <a:latin typeface="楷体" pitchFamily="49" charset="-122"/>
                <a:ea typeface="楷体" pitchFamily="49" charset="-122"/>
              </a:rPr>
            </a:br>
            <a:endParaRPr lang="zh-CN" altLang="en-US" dirty="0"/>
          </a:p>
        </p:txBody>
      </p:sp>
    </p:spTree>
    <p:extLst>
      <p:ext uri="{BB962C8B-B14F-4D97-AF65-F5344CB8AC3E}">
        <p14:creationId xmlns:p14="http://schemas.microsoft.com/office/powerpoint/2010/main" xmlns="" val="274047446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5687194" y="4533976"/>
            <a:ext cx="2790476" cy="609524"/>
          </a:xfrm>
          <a:prstGeom prst="rect">
            <a:avLst/>
          </a:prstGeom>
        </p:spPr>
      </p:pic>
      <p:sp>
        <p:nvSpPr>
          <p:cNvPr id="109570" name="标题 2"/>
          <p:cNvSpPr>
            <a:spLocks noGrp="1"/>
          </p:cNvSpPr>
          <p:nvPr>
            <p:ph type="title"/>
          </p:nvPr>
        </p:nvSpPr>
        <p:spPr>
          <a:xfrm>
            <a:off x="323850" y="1"/>
            <a:ext cx="7127875" cy="520700"/>
          </a:xfrm>
        </p:spPr>
        <p:txBody>
          <a:bodyPr/>
          <a:lstStyle/>
          <a:p>
            <a:r>
              <a:rPr lang="en-US" altLang="zh-CN" sz="2800" dirty="0"/>
              <a:t>WEB</a:t>
            </a:r>
            <a:r>
              <a:rPr lang="zh-CN" altLang="en-US" sz="2800" dirty="0" smtClean="0"/>
              <a:t>平台介绍</a:t>
            </a:r>
            <a:r>
              <a:rPr lang="en-US" altLang="zh-CN" sz="2800" dirty="0" smtClean="0"/>
              <a:t>--</a:t>
            </a:r>
            <a:r>
              <a:rPr lang="zh-CN" altLang="en-US" dirty="0" smtClean="0">
                <a:latin typeface="微软雅黑" pitchFamily="34" charset="-122"/>
                <a:ea typeface="微软雅黑" pitchFamily="34" charset="-122"/>
              </a:rPr>
              <a:t>浏览器支持</a:t>
            </a:r>
            <a:endParaRPr dirty="0" smtClean="0">
              <a:latin typeface="微软雅黑" pitchFamily="34" charset="-122"/>
              <a:ea typeface="微软雅黑" pitchFamily="34" charset="-122"/>
            </a:endParaRPr>
          </a:p>
        </p:txBody>
      </p:sp>
      <p:sp>
        <p:nvSpPr>
          <p:cNvPr id="9" name="矩形 8"/>
          <p:cNvSpPr/>
          <p:nvPr/>
        </p:nvSpPr>
        <p:spPr>
          <a:xfrm>
            <a:off x="827584" y="699542"/>
            <a:ext cx="3739374" cy="400110"/>
          </a:xfrm>
          <a:prstGeom prst="rect">
            <a:avLst/>
          </a:prstGeom>
          <a:solidFill>
            <a:srgbClr val="00B0F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支持的浏览器</a:t>
            </a:r>
            <a:endParaRPr kumimoji="1" lang="zh-CN" altLang="en-US" b="1" dirty="0">
              <a:solidFill>
                <a:srgbClr val="FFFFFF"/>
              </a:solidFill>
              <a:latin typeface="微软雅黑" pitchFamily="34" charset="-122"/>
              <a:ea typeface="微软雅黑" pitchFamily="34" charset="-122"/>
              <a:cs typeface="微软雅黑"/>
            </a:endParaRPr>
          </a:p>
        </p:txBody>
      </p:sp>
      <p:sp>
        <p:nvSpPr>
          <p:cNvPr id="15" name="矩形 14"/>
          <p:cNvSpPr/>
          <p:nvPr/>
        </p:nvSpPr>
        <p:spPr>
          <a:xfrm>
            <a:off x="1943598" y="1275607"/>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IE 8+</a:t>
            </a:r>
            <a:endParaRPr lang="zh-CN" altLang="en-US" sz="1600" dirty="0">
              <a:solidFill>
                <a:srgbClr val="FFFFFF"/>
              </a:solidFill>
              <a:latin typeface="微软雅黑" pitchFamily="34" charset="-122"/>
              <a:ea typeface="微软雅黑" pitchFamily="34" charset="-122"/>
            </a:endParaRPr>
          </a:p>
        </p:txBody>
      </p:sp>
      <p:sp>
        <p:nvSpPr>
          <p:cNvPr id="17" name="矩形 16"/>
          <p:cNvSpPr/>
          <p:nvPr/>
        </p:nvSpPr>
        <p:spPr>
          <a:xfrm>
            <a:off x="1943818" y="2067695"/>
            <a:ext cx="262290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Chrome 23+</a:t>
            </a:r>
            <a:endParaRPr lang="zh-CN" altLang="en-US" sz="1600" dirty="0">
              <a:solidFill>
                <a:srgbClr val="FFFFFF"/>
              </a:solidFill>
              <a:latin typeface="微软雅黑" pitchFamily="34" charset="-122"/>
              <a:ea typeface="微软雅黑" pitchFamily="34" charset="-122"/>
            </a:endParaRPr>
          </a:p>
        </p:txBody>
      </p:sp>
      <p:sp>
        <p:nvSpPr>
          <p:cNvPr id="29" name="矩形 28"/>
          <p:cNvSpPr/>
          <p:nvPr/>
        </p:nvSpPr>
        <p:spPr>
          <a:xfrm>
            <a:off x="1943598" y="2865612"/>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Safari 5+</a:t>
            </a:r>
            <a:endParaRPr lang="zh-CN" altLang="en-US" sz="1600" dirty="0">
              <a:solidFill>
                <a:srgbClr val="FFFFFF"/>
              </a:solidFill>
              <a:latin typeface="微软雅黑" pitchFamily="34" charset="-122"/>
              <a:ea typeface="微软雅黑" pitchFamily="34" charset="-122"/>
            </a:endParaRPr>
          </a:p>
        </p:txBody>
      </p:sp>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99592" y="2082826"/>
            <a:ext cx="650814" cy="6560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99592" y="1284461"/>
            <a:ext cx="654476" cy="6623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99592" y="2859783"/>
            <a:ext cx="674314" cy="6770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矩形 13"/>
          <p:cNvSpPr/>
          <p:nvPr/>
        </p:nvSpPr>
        <p:spPr>
          <a:xfrm>
            <a:off x="827583" y="3683808"/>
            <a:ext cx="7560841" cy="400110"/>
          </a:xfrm>
          <a:prstGeom prst="rect">
            <a:avLst/>
          </a:prstGeom>
          <a:solidFill>
            <a:srgbClr val="00B0F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响应式布局</a:t>
            </a:r>
            <a:r>
              <a:rPr kumimoji="1" lang="en-US" altLang="zh-CN" b="1" dirty="0" smtClean="0">
                <a:solidFill>
                  <a:srgbClr val="FFFFFF"/>
                </a:solidFill>
                <a:latin typeface="微软雅黑" pitchFamily="34" charset="-122"/>
                <a:ea typeface="微软雅黑" pitchFamily="34" charset="-122"/>
                <a:cs typeface="微软雅黑"/>
              </a:rPr>
              <a:t>-</a:t>
            </a:r>
            <a:r>
              <a:rPr kumimoji="1" lang="zh-CN" altLang="en-US" b="1" dirty="0" smtClean="0">
                <a:solidFill>
                  <a:srgbClr val="FFFFFF"/>
                </a:solidFill>
                <a:latin typeface="微软雅黑" pitchFamily="34" charset="-122"/>
                <a:ea typeface="微软雅黑" pitchFamily="34" charset="-122"/>
                <a:cs typeface="微软雅黑"/>
              </a:rPr>
              <a:t>自适应各种分辨率，推荐：</a:t>
            </a:r>
            <a:r>
              <a:rPr kumimoji="1" lang="en-US" altLang="zh-CN" b="1" dirty="0" smtClean="0">
                <a:solidFill>
                  <a:srgbClr val="FFFFFF"/>
                </a:solidFill>
                <a:latin typeface="微软雅黑" pitchFamily="34" charset="-122"/>
                <a:ea typeface="微软雅黑" pitchFamily="34" charset="-122"/>
                <a:cs typeface="微软雅黑"/>
              </a:rPr>
              <a:t>1280*1024/1024*768</a:t>
            </a:r>
            <a:endParaRPr kumimoji="1" lang="zh-CN" altLang="en-US" b="1" dirty="0">
              <a:solidFill>
                <a:srgbClr val="FFFFFF"/>
              </a:solidFill>
              <a:latin typeface="微软雅黑" pitchFamily="34" charset="-122"/>
              <a:ea typeface="微软雅黑" pitchFamily="34" charset="-122"/>
              <a:cs typeface="微软雅黑"/>
            </a:endParaRPr>
          </a:p>
        </p:txBody>
      </p:sp>
      <p:sp>
        <p:nvSpPr>
          <p:cNvPr id="16" name="矩形 15"/>
          <p:cNvSpPr/>
          <p:nvPr/>
        </p:nvSpPr>
        <p:spPr>
          <a:xfrm>
            <a:off x="4649050" y="699542"/>
            <a:ext cx="3739374" cy="400110"/>
          </a:xfrm>
          <a:prstGeom prst="rect">
            <a:avLst/>
          </a:prstGeom>
          <a:solidFill>
            <a:srgbClr val="00B0F0"/>
          </a:solidFill>
        </p:spPr>
        <p:txBody>
          <a:bodyPr wrap="square">
            <a:spAutoFit/>
          </a:bodyPr>
          <a:lstStyle/>
          <a:p>
            <a:pPr algn="ctr" defTabSz="457200">
              <a:defRPr/>
            </a:pPr>
            <a:r>
              <a:rPr kumimoji="1" lang="zh-CN" altLang="en-US" b="1" dirty="0">
                <a:solidFill>
                  <a:srgbClr val="FFFFFF"/>
                </a:solidFill>
                <a:latin typeface="微软雅黑" pitchFamily="34" charset="-122"/>
                <a:ea typeface="微软雅黑" pitchFamily="34" charset="-122"/>
                <a:cs typeface="微软雅黑"/>
              </a:rPr>
              <a:t>推荐</a:t>
            </a:r>
            <a:r>
              <a:rPr kumimoji="1" lang="zh-CN" altLang="en-US" b="1" dirty="0" smtClean="0">
                <a:solidFill>
                  <a:srgbClr val="FFFFFF"/>
                </a:solidFill>
                <a:latin typeface="微软雅黑" pitchFamily="34" charset="-122"/>
                <a:ea typeface="微软雅黑" pitchFamily="34" charset="-122"/>
                <a:cs typeface="微软雅黑"/>
              </a:rPr>
              <a:t>的浏览器</a:t>
            </a:r>
            <a:endParaRPr kumimoji="1" lang="zh-CN" altLang="en-US" b="1" dirty="0">
              <a:solidFill>
                <a:srgbClr val="FFFFFF"/>
              </a:solidFill>
              <a:latin typeface="微软雅黑" pitchFamily="34" charset="-122"/>
              <a:ea typeface="微软雅黑" pitchFamily="34" charset="-122"/>
              <a:cs typeface="微软雅黑"/>
            </a:endParaRPr>
          </a:p>
        </p:txBody>
      </p:sp>
      <p:sp>
        <p:nvSpPr>
          <p:cNvPr id="18" name="矩形 17"/>
          <p:cNvSpPr/>
          <p:nvPr/>
        </p:nvSpPr>
        <p:spPr>
          <a:xfrm>
            <a:off x="5045218" y="1275607"/>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IE 11</a:t>
            </a:r>
            <a:endParaRPr lang="zh-CN" altLang="en-US" sz="1600" b="1" dirty="0">
              <a:solidFill>
                <a:srgbClr val="FFFFFF"/>
              </a:solidFill>
              <a:latin typeface="微软雅黑" pitchFamily="34" charset="-122"/>
              <a:ea typeface="微软雅黑" pitchFamily="34" charset="-122"/>
            </a:endParaRPr>
          </a:p>
        </p:txBody>
      </p:sp>
      <p:sp>
        <p:nvSpPr>
          <p:cNvPr id="19" name="矩形 18"/>
          <p:cNvSpPr/>
          <p:nvPr/>
        </p:nvSpPr>
        <p:spPr>
          <a:xfrm>
            <a:off x="5045438" y="2067695"/>
            <a:ext cx="262290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Chrome 28+</a:t>
            </a:r>
            <a:endParaRPr lang="zh-CN" altLang="en-US" sz="1600" b="1" dirty="0">
              <a:solidFill>
                <a:srgbClr val="FFFFFF"/>
              </a:solidFill>
              <a:latin typeface="微软雅黑" pitchFamily="34" charset="-122"/>
              <a:ea typeface="微软雅黑" pitchFamily="34" charset="-122"/>
            </a:endParaRPr>
          </a:p>
        </p:txBody>
      </p:sp>
      <p:sp>
        <p:nvSpPr>
          <p:cNvPr id="20" name="矩形 19"/>
          <p:cNvSpPr/>
          <p:nvPr/>
        </p:nvSpPr>
        <p:spPr>
          <a:xfrm>
            <a:off x="5045218" y="2865612"/>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Safari 5+</a:t>
            </a:r>
            <a:endParaRPr lang="zh-CN" altLang="en-US" sz="1600" b="1" dirty="0">
              <a:solidFill>
                <a:srgbClr val="FFFFFF"/>
              </a:solidFill>
              <a:latin typeface="微软雅黑" pitchFamily="34" charset="-122"/>
              <a:ea typeface="微软雅黑" pitchFamily="34" charset="-122"/>
            </a:endParaRPr>
          </a:p>
        </p:txBody>
      </p:sp>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82434" y="2211040"/>
            <a:ext cx="502017" cy="3845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67131674"/>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WEB</a:t>
            </a:r>
            <a:r>
              <a:rPr lang="zh-CN" altLang="en-US" dirty="0" smtClean="0"/>
              <a:t>平台介绍</a:t>
            </a:r>
            <a:r>
              <a:rPr lang="en-US" altLang="zh-CN" dirty="0" smtClean="0"/>
              <a:t>--</a:t>
            </a:r>
            <a:r>
              <a:rPr lang="zh-CN" altLang="en-US" dirty="0" smtClean="0"/>
              <a:t>特性</a:t>
            </a:r>
            <a:endParaRPr lang="zh-CN" altLang="en-US" dirty="0"/>
          </a:p>
        </p:txBody>
      </p:sp>
      <p:sp>
        <p:nvSpPr>
          <p:cNvPr id="23" name="内容占位符 1"/>
          <p:cNvSpPr txBox="1">
            <a:spLocks/>
          </p:cNvSpPr>
          <p:nvPr/>
        </p:nvSpPr>
        <p:spPr bwMode="auto">
          <a:xfrm>
            <a:off x="539552" y="1275607"/>
            <a:ext cx="7632848" cy="2448272"/>
          </a:xfrm>
          <a:prstGeom prst="rect">
            <a:avLst/>
          </a:prstGeom>
          <a:noFill/>
          <a:ln w="9525">
            <a:noFill/>
            <a:miter lim="800000"/>
            <a:headEnd/>
            <a:tailEnd/>
          </a:ln>
        </p:spPr>
        <p:txBody>
          <a:bodyPr vert="horz" wrap="square" lIns="72000" tIns="0" rIns="91440" bIns="0" numCol="1" anchor="ctr"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基于开源技术</a:t>
            </a:r>
            <a:r>
              <a:rPr kumimoji="1" lang="zh-CN" altLang="en-US" dirty="0" smtClean="0">
                <a:solidFill>
                  <a:srgbClr val="000000"/>
                </a:solidFill>
                <a:latin typeface="微软雅黑"/>
                <a:ea typeface="微软雅黑"/>
                <a:cs typeface="微软雅黑"/>
              </a:rPr>
              <a:t>构建，支持</a:t>
            </a:r>
            <a:r>
              <a:rPr kumimoji="1" lang="zh-CN" altLang="en-US" dirty="0">
                <a:solidFill>
                  <a:srgbClr val="000000"/>
                </a:solidFill>
                <a:latin typeface="微软雅黑"/>
                <a:ea typeface="微软雅黑"/>
                <a:cs typeface="微软雅黑"/>
              </a:rPr>
              <a:t>随意组合、共享各种互联网</a:t>
            </a:r>
            <a:r>
              <a:rPr kumimoji="1" lang="zh-CN" altLang="en-US" dirty="0" smtClean="0">
                <a:solidFill>
                  <a:srgbClr val="000000"/>
                </a:solidFill>
                <a:latin typeface="微软雅黑"/>
                <a:ea typeface="微软雅黑"/>
                <a:cs typeface="微软雅黑"/>
              </a:rPr>
              <a:t>技术</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en-US" altLang="zh-CN" dirty="0">
                <a:solidFill>
                  <a:srgbClr val="000000"/>
                </a:solidFill>
                <a:latin typeface="微软雅黑"/>
                <a:ea typeface="微软雅黑"/>
                <a:cs typeface="微软雅黑"/>
              </a:rPr>
              <a:t>OPEN API</a:t>
            </a:r>
            <a:r>
              <a:rPr kumimoji="1" lang="zh-CN" altLang="en-US" dirty="0">
                <a:solidFill>
                  <a:srgbClr val="000000"/>
                </a:solidFill>
                <a:latin typeface="微软雅黑"/>
                <a:ea typeface="微软雅黑"/>
                <a:cs typeface="微软雅黑"/>
              </a:rPr>
              <a:t>技术、共享</a:t>
            </a:r>
            <a:r>
              <a:rPr kumimoji="1" lang="en-US" altLang="zh-CN" dirty="0">
                <a:solidFill>
                  <a:srgbClr val="000000"/>
                </a:solidFill>
                <a:latin typeface="微软雅黑"/>
                <a:ea typeface="微软雅黑"/>
                <a:cs typeface="微软雅黑"/>
              </a:rPr>
              <a:t>EAS</a:t>
            </a:r>
            <a:r>
              <a:rPr kumimoji="1" lang="zh-CN" altLang="en-US" dirty="0">
                <a:solidFill>
                  <a:srgbClr val="000000"/>
                </a:solidFill>
                <a:latin typeface="微软雅黑"/>
                <a:ea typeface="微软雅黑"/>
                <a:cs typeface="微软雅黑"/>
              </a:rPr>
              <a:t>后台</a:t>
            </a:r>
            <a:r>
              <a:rPr kumimoji="1" lang="zh-CN" altLang="en-US" dirty="0" smtClean="0">
                <a:solidFill>
                  <a:srgbClr val="000000"/>
                </a:solidFill>
                <a:latin typeface="微软雅黑"/>
                <a:ea typeface="微软雅黑"/>
                <a:cs typeface="微软雅黑"/>
              </a:rPr>
              <a:t>服务，最大化客户和伙伴的利益</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技术门槛低、开发效率</a:t>
            </a:r>
            <a:r>
              <a:rPr kumimoji="1" lang="zh-CN" altLang="en-US" dirty="0" smtClean="0">
                <a:solidFill>
                  <a:srgbClr val="000000"/>
                </a:solidFill>
                <a:latin typeface="微软雅黑"/>
                <a:ea typeface="微软雅黑"/>
                <a:cs typeface="微软雅黑"/>
              </a:rPr>
              <a:t>高</a:t>
            </a:r>
            <a:endParaRPr kumimoji="1" lang="en-US" altLang="zh-CN" dirty="0" smtClean="0">
              <a:solidFill>
                <a:srgbClr val="000000"/>
              </a:solidFill>
              <a:latin typeface="微软雅黑"/>
              <a:ea typeface="微软雅黑"/>
              <a:cs typeface="微软雅黑"/>
            </a:endParaRPr>
          </a:p>
        </p:txBody>
      </p:sp>
      <p:sp>
        <p:nvSpPr>
          <p:cNvPr id="24"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开放性</a:t>
            </a:r>
            <a:endParaRPr kumimoji="1" lang="en-US" altLang="zh-CN" sz="1800" dirty="0" smtClean="0">
              <a:solidFill>
                <a:srgbClr val="FFFFFF"/>
              </a:solidFill>
              <a:latin typeface="微软雅黑"/>
              <a:ea typeface="微软雅黑"/>
              <a:cs typeface="微软雅黑"/>
            </a:endParaRPr>
          </a:p>
        </p:txBody>
      </p:sp>
    </p:spTree>
    <p:extLst>
      <p:ext uri="{BB962C8B-B14F-4D97-AF65-F5344CB8AC3E}">
        <p14:creationId xmlns:p14="http://schemas.microsoft.com/office/powerpoint/2010/main" xmlns="" val="1867955634"/>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平台介绍</a:t>
            </a:r>
            <a:r>
              <a:rPr lang="en-US" altLang="zh-CN" dirty="0"/>
              <a:t>--</a:t>
            </a:r>
            <a:r>
              <a:rPr lang="zh-CN" altLang="en-US" dirty="0" smtClean="0"/>
              <a:t>特性</a:t>
            </a:r>
            <a:endParaRPr lang="zh-CN" altLang="en-US" dirty="0"/>
          </a:p>
        </p:txBody>
      </p:sp>
      <p:sp>
        <p:nvSpPr>
          <p:cNvPr id="8"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动态性</a:t>
            </a:r>
            <a:endParaRPr kumimoji="1" lang="en-US" altLang="zh-CN" sz="1800" dirty="0" smtClean="0">
              <a:solidFill>
                <a:srgbClr val="FFFFFF"/>
              </a:solidFill>
              <a:latin typeface="微软雅黑"/>
              <a:ea typeface="微软雅黑"/>
              <a:cs typeface="微软雅黑"/>
            </a:endParaRPr>
          </a:p>
        </p:txBody>
      </p:sp>
      <p:sp>
        <p:nvSpPr>
          <p:cNvPr id="9" name="内容占位符 1"/>
          <p:cNvSpPr txBox="1">
            <a:spLocks/>
          </p:cNvSpPr>
          <p:nvPr/>
        </p:nvSpPr>
        <p:spPr bwMode="auto">
          <a:xfrm>
            <a:off x="611560" y="1131590"/>
            <a:ext cx="7632848" cy="3402386"/>
          </a:xfrm>
          <a:prstGeom prst="rect">
            <a:avLst/>
          </a:prstGeom>
          <a:noFill/>
          <a:ln w="9525">
            <a:noFill/>
            <a:miter lim="800000"/>
            <a:headEnd/>
            <a:tailEnd/>
          </a:ln>
        </p:spPr>
        <p:txBody>
          <a:bodyPr vert="horz" wrap="square" lIns="72000" tIns="0" rIns="91440" bIns="0" numCol="1" anchor="ctr"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动（态）静（态）相宜，兼顾性能及灵活性</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可动态</a:t>
            </a:r>
            <a:r>
              <a:rPr kumimoji="1" lang="zh-CN" altLang="en-US" dirty="0">
                <a:solidFill>
                  <a:srgbClr val="000000"/>
                </a:solidFill>
                <a:latin typeface="微软雅黑"/>
                <a:ea typeface="微软雅黑"/>
                <a:cs typeface="微软雅黑"/>
              </a:rPr>
              <a:t>部署，降低运维</a:t>
            </a:r>
            <a:r>
              <a:rPr kumimoji="1" lang="zh-CN" altLang="en-US" dirty="0" smtClean="0">
                <a:solidFill>
                  <a:srgbClr val="000000"/>
                </a:solidFill>
                <a:latin typeface="微软雅黑"/>
                <a:ea typeface="微软雅黑"/>
                <a:cs typeface="微软雅黑"/>
              </a:rPr>
              <a:t>成本</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运行</a:t>
            </a:r>
            <a:r>
              <a:rPr kumimoji="1" lang="zh-CN" altLang="en-US" dirty="0" smtClean="0">
                <a:solidFill>
                  <a:srgbClr val="000000"/>
                </a:solidFill>
                <a:latin typeface="微软雅黑"/>
                <a:ea typeface="微软雅黑"/>
                <a:cs typeface="微软雅黑"/>
              </a:rPr>
              <a:t>期实时调整即时生效，直接看到效果</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调整完毕自动静态化，提升响应速度</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p:txBody>
      </p:sp>
    </p:spTree>
    <p:extLst>
      <p:ext uri="{BB962C8B-B14F-4D97-AF65-F5344CB8AC3E}">
        <p14:creationId xmlns:p14="http://schemas.microsoft.com/office/powerpoint/2010/main" xmlns="" val="190554687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平台介绍</a:t>
            </a:r>
            <a:r>
              <a:rPr lang="en-US" altLang="zh-CN" dirty="0"/>
              <a:t>--</a:t>
            </a:r>
            <a:r>
              <a:rPr lang="zh-CN" altLang="en-US" dirty="0" smtClean="0"/>
              <a:t>特性</a:t>
            </a:r>
            <a:endParaRPr lang="zh-CN" altLang="en-US" dirty="0"/>
          </a:p>
        </p:txBody>
      </p:sp>
      <p:sp>
        <p:nvSpPr>
          <p:cNvPr id="8"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模块化</a:t>
            </a:r>
            <a:endParaRPr kumimoji="1" lang="en-US" altLang="zh-CN" sz="1800" dirty="0" smtClean="0">
              <a:solidFill>
                <a:srgbClr val="FFFFFF"/>
              </a:solidFill>
              <a:latin typeface="微软雅黑"/>
              <a:ea typeface="微软雅黑"/>
              <a:cs typeface="微软雅黑"/>
            </a:endParaRPr>
          </a:p>
        </p:txBody>
      </p:sp>
      <p:sp>
        <p:nvSpPr>
          <p:cNvPr id="9" name="内容占位符 1"/>
          <p:cNvSpPr txBox="1">
            <a:spLocks/>
          </p:cNvSpPr>
          <p:nvPr/>
        </p:nvSpPr>
        <p:spPr bwMode="auto">
          <a:xfrm>
            <a:off x="611560" y="1131590"/>
            <a:ext cx="7632848" cy="3402386"/>
          </a:xfrm>
          <a:prstGeom prst="rect">
            <a:avLst/>
          </a:prstGeom>
          <a:noFill/>
          <a:ln w="9525">
            <a:noFill/>
            <a:miter lim="800000"/>
            <a:headEnd/>
            <a:tailEnd/>
          </a:ln>
        </p:spPr>
        <p:txBody>
          <a:bodyPr vert="horz" wrap="square" lIns="72000" tIns="0" rIns="91440" bIns="0" numCol="1" anchor="t"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静态资源采用模块化架构体系，按需加载，性能优越</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支持使用</a:t>
            </a:r>
            <a:r>
              <a:rPr kumimoji="1" lang="en-US" altLang="zh-CN" dirty="0" err="1" smtClean="0">
                <a:solidFill>
                  <a:srgbClr val="000000"/>
                </a:solidFill>
                <a:latin typeface="微软雅黑"/>
                <a:ea typeface="微软雅黑"/>
                <a:cs typeface="微软雅黑"/>
              </a:rPr>
              <a:t>Nginx</a:t>
            </a:r>
            <a:r>
              <a:rPr kumimoji="1" lang="en-US" altLang="zh-CN" dirty="0" smtClean="0">
                <a:solidFill>
                  <a:srgbClr val="000000"/>
                </a:solidFill>
                <a:latin typeface="微软雅黑"/>
                <a:ea typeface="微软雅黑"/>
                <a:cs typeface="微软雅黑"/>
              </a:rPr>
              <a:t>/Apache</a:t>
            </a:r>
            <a:r>
              <a:rPr kumimoji="1" lang="zh-CN" altLang="en-US" dirty="0" smtClean="0">
                <a:solidFill>
                  <a:srgbClr val="000000"/>
                </a:solidFill>
                <a:latin typeface="微软雅黑"/>
                <a:ea typeface="微软雅黑"/>
                <a:cs typeface="微软雅黑"/>
              </a:rPr>
              <a:t>等单独部署静态资源服务器，优化并发性能</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自动处理静态文件版本，版本更新无须手动清浏览器缓存</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p:txBody>
      </p:sp>
    </p:spTree>
    <p:extLst>
      <p:ext uri="{BB962C8B-B14F-4D97-AF65-F5344CB8AC3E}">
        <p14:creationId xmlns:p14="http://schemas.microsoft.com/office/powerpoint/2010/main" xmlns="" val="409386294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WEB</a:t>
            </a:r>
            <a:r>
              <a:rPr lang="zh-CN" altLang="en-US" dirty="0" smtClean="0"/>
              <a:t>平台介绍</a:t>
            </a:r>
            <a:r>
              <a:rPr lang="en-US" altLang="zh-CN" dirty="0" smtClean="0"/>
              <a:t>--</a:t>
            </a:r>
            <a:r>
              <a:rPr lang="zh-CN" altLang="en-US" dirty="0" smtClean="0"/>
              <a:t>功能构成</a:t>
            </a:r>
            <a:endParaRPr lang="zh-CN" altLang="en-US" dirty="0"/>
          </a:p>
        </p:txBody>
      </p:sp>
      <p:sp>
        <p:nvSpPr>
          <p:cNvPr id="11" name="圆角矩形 10"/>
          <p:cNvSpPr/>
          <p:nvPr/>
        </p:nvSpPr>
        <p:spPr>
          <a:xfrm>
            <a:off x="611560" y="156364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业务单元</a:t>
            </a:r>
            <a:endParaRPr lang="zh-CN" altLang="en-US" dirty="0"/>
          </a:p>
        </p:txBody>
      </p:sp>
      <p:sp>
        <p:nvSpPr>
          <p:cNvPr id="12" name="圆角矩形 11"/>
          <p:cNvSpPr/>
          <p:nvPr/>
        </p:nvSpPr>
        <p:spPr>
          <a:xfrm>
            <a:off x="1907704" y="156364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a:t>
            </a:r>
            <a:r>
              <a:rPr lang="en-US" altLang="zh-CN" dirty="0" smtClean="0"/>
              <a:t>1</a:t>
            </a:r>
            <a:endParaRPr lang="zh-CN" altLang="en-US" dirty="0"/>
          </a:p>
        </p:txBody>
      </p:sp>
      <p:sp>
        <p:nvSpPr>
          <p:cNvPr id="13" name="圆角矩形 12"/>
          <p:cNvSpPr/>
          <p:nvPr/>
        </p:nvSpPr>
        <p:spPr>
          <a:xfrm>
            <a:off x="1907704" y="3219823"/>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a:t>
            </a:r>
            <a:r>
              <a:rPr lang="en-US" altLang="zh-CN" dirty="0" smtClean="0"/>
              <a:t>2</a:t>
            </a:r>
            <a:endParaRPr lang="zh-CN" altLang="en-US" dirty="0"/>
          </a:p>
        </p:txBody>
      </p:sp>
      <p:sp>
        <p:nvSpPr>
          <p:cNvPr id="14" name="圆角矩形 13"/>
          <p:cNvSpPr/>
          <p:nvPr/>
        </p:nvSpPr>
        <p:spPr>
          <a:xfrm>
            <a:off x="3203848" y="987574"/>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基本信息</a:t>
            </a:r>
            <a:endParaRPr lang="zh-CN" altLang="en-US" dirty="0"/>
          </a:p>
        </p:txBody>
      </p:sp>
      <p:sp>
        <p:nvSpPr>
          <p:cNvPr id="15" name="圆角矩形 14"/>
          <p:cNvSpPr/>
          <p:nvPr/>
        </p:nvSpPr>
        <p:spPr>
          <a:xfrm>
            <a:off x="3203848" y="185167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布局</a:t>
            </a:r>
            <a:endParaRPr lang="zh-CN" altLang="en-US" dirty="0"/>
          </a:p>
        </p:txBody>
      </p:sp>
      <p:sp>
        <p:nvSpPr>
          <p:cNvPr id="16" name="圆角矩形 15"/>
          <p:cNvSpPr/>
          <p:nvPr/>
        </p:nvSpPr>
        <p:spPr>
          <a:xfrm>
            <a:off x="3203848" y="2715766"/>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FF0000"/>
                </a:solidFill>
              </a:rPr>
              <a:t>控件</a:t>
            </a:r>
            <a:endParaRPr lang="zh-CN" altLang="en-US" b="1" dirty="0">
              <a:solidFill>
                <a:srgbClr val="FF0000"/>
              </a:solidFill>
            </a:endParaRPr>
          </a:p>
        </p:txBody>
      </p:sp>
      <p:sp>
        <p:nvSpPr>
          <p:cNvPr id="17" name="圆角矩形 16"/>
          <p:cNvSpPr/>
          <p:nvPr/>
        </p:nvSpPr>
        <p:spPr>
          <a:xfrm>
            <a:off x="3203848" y="3939904"/>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页面事件</a:t>
            </a:r>
            <a:endParaRPr lang="zh-CN" altLang="en-US" dirty="0"/>
          </a:p>
        </p:txBody>
      </p:sp>
      <p:sp>
        <p:nvSpPr>
          <p:cNvPr id="18" name="圆角矩形 17"/>
          <p:cNvSpPr/>
          <p:nvPr/>
        </p:nvSpPr>
        <p:spPr>
          <a:xfrm>
            <a:off x="4355976" y="2211712"/>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属性</a:t>
            </a:r>
            <a:endParaRPr lang="zh-CN" altLang="en-US" dirty="0"/>
          </a:p>
        </p:txBody>
      </p:sp>
      <p:sp>
        <p:nvSpPr>
          <p:cNvPr id="19" name="圆角矩形 18"/>
          <p:cNvSpPr/>
          <p:nvPr/>
        </p:nvSpPr>
        <p:spPr>
          <a:xfrm>
            <a:off x="4355976" y="3075808"/>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事件</a:t>
            </a:r>
            <a:endParaRPr lang="zh-CN" altLang="en-US" dirty="0"/>
          </a:p>
        </p:txBody>
      </p:sp>
      <p:sp>
        <p:nvSpPr>
          <p:cNvPr id="20" name="圆角矩形 19"/>
          <p:cNvSpPr/>
          <p:nvPr/>
        </p:nvSpPr>
        <p:spPr>
          <a:xfrm>
            <a:off x="5652120" y="278777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页面响应</a:t>
            </a:r>
            <a:endParaRPr lang="zh-CN" altLang="en-US" dirty="0"/>
          </a:p>
        </p:txBody>
      </p:sp>
      <p:sp>
        <p:nvSpPr>
          <p:cNvPr id="21" name="圆角矩形 20"/>
          <p:cNvSpPr/>
          <p:nvPr/>
        </p:nvSpPr>
        <p:spPr>
          <a:xfrm>
            <a:off x="6804248" y="278777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后台处理</a:t>
            </a:r>
            <a:endParaRPr lang="zh-CN" altLang="en-US" dirty="0"/>
          </a:p>
        </p:txBody>
      </p:sp>
      <p:sp>
        <p:nvSpPr>
          <p:cNvPr id="22" name="圆角矩形 21"/>
          <p:cNvSpPr/>
          <p:nvPr/>
        </p:nvSpPr>
        <p:spPr>
          <a:xfrm>
            <a:off x="7956376" y="278777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业务服务</a:t>
            </a:r>
            <a:endParaRPr lang="zh-CN" altLang="en-US" dirty="0"/>
          </a:p>
        </p:txBody>
      </p:sp>
      <p:sp>
        <p:nvSpPr>
          <p:cNvPr id="23" name="左大括号 22"/>
          <p:cNvSpPr/>
          <p:nvPr/>
        </p:nvSpPr>
        <p:spPr>
          <a:xfrm>
            <a:off x="2843808" y="1203598"/>
            <a:ext cx="216024" cy="3024336"/>
          </a:xfrm>
          <a:prstGeom prst="leftBrace">
            <a:avLst>
              <a:gd name="adj1" fmla="val 8333"/>
              <a:gd name="adj2" fmla="val 2409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25" name="燕尾形箭头 24"/>
          <p:cNvSpPr/>
          <p:nvPr/>
        </p:nvSpPr>
        <p:spPr>
          <a:xfrm>
            <a:off x="7740352" y="3075806"/>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6" name="燕尾形箭头 25"/>
          <p:cNvSpPr/>
          <p:nvPr/>
        </p:nvSpPr>
        <p:spPr>
          <a:xfrm>
            <a:off x="6588224" y="3075806"/>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8" name="左大括号 27"/>
          <p:cNvSpPr/>
          <p:nvPr/>
        </p:nvSpPr>
        <p:spPr>
          <a:xfrm>
            <a:off x="1547664" y="1779663"/>
            <a:ext cx="288032" cy="1656184"/>
          </a:xfrm>
          <a:prstGeom prst="leftBrace">
            <a:avLst>
              <a:gd name="adj1" fmla="val 8333"/>
              <a:gd name="adj2" fmla="val 1646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29" name="左大括号 28"/>
          <p:cNvSpPr/>
          <p:nvPr/>
        </p:nvSpPr>
        <p:spPr>
          <a:xfrm>
            <a:off x="4139952" y="2499742"/>
            <a:ext cx="144016" cy="93610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30" name="燕尾形箭头 29"/>
          <p:cNvSpPr/>
          <p:nvPr/>
        </p:nvSpPr>
        <p:spPr>
          <a:xfrm>
            <a:off x="5364088" y="3147814"/>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3" name="直角上箭头 32"/>
          <p:cNvSpPr/>
          <p:nvPr/>
        </p:nvSpPr>
        <p:spPr>
          <a:xfrm>
            <a:off x="4355976" y="3723879"/>
            <a:ext cx="1872208" cy="576064"/>
          </a:xfrm>
          <a:prstGeom prst="bentUpArrow">
            <a:avLst>
              <a:gd name="adj1" fmla="val 19066"/>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5" name="圆角矩形 34"/>
          <p:cNvSpPr/>
          <p:nvPr/>
        </p:nvSpPr>
        <p:spPr>
          <a:xfrm>
            <a:off x="1691680" y="627534"/>
            <a:ext cx="1260140" cy="432048"/>
          </a:xfrm>
          <a:prstGeom prst="roundRect">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0070C0"/>
                </a:solidFill>
              </a:rPr>
              <a:t>页面超类</a:t>
            </a:r>
            <a:endParaRPr lang="zh-CN" altLang="en-US" b="1" dirty="0">
              <a:solidFill>
                <a:srgbClr val="0070C0"/>
              </a:solidFill>
            </a:endParaRPr>
          </a:p>
        </p:txBody>
      </p:sp>
      <p:sp>
        <p:nvSpPr>
          <p:cNvPr id="37" name="虚尾箭头 36"/>
          <p:cNvSpPr/>
          <p:nvPr/>
        </p:nvSpPr>
        <p:spPr>
          <a:xfrm rot="16200000">
            <a:off x="2123730" y="1131590"/>
            <a:ext cx="360040" cy="360040"/>
          </a:xfrm>
          <a:prstGeom prst="striped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0" name="线形标注 1(带边框和强调线) 39"/>
          <p:cNvSpPr/>
          <p:nvPr/>
        </p:nvSpPr>
        <p:spPr>
          <a:xfrm>
            <a:off x="4860032" y="987576"/>
            <a:ext cx="720080" cy="576064"/>
          </a:xfrm>
          <a:prstGeom prst="accentBorderCallout1">
            <a:avLst>
              <a:gd name="adj1" fmla="val 18750"/>
              <a:gd name="adj2" fmla="val -8333"/>
              <a:gd name="adj3" fmla="val 308319"/>
              <a:gd name="adj4" fmla="val -122595"/>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0070C0"/>
                </a:solidFill>
              </a:rPr>
              <a:t>页面组件</a:t>
            </a:r>
            <a:endParaRPr lang="zh-CN" altLang="en-US" b="1" dirty="0">
              <a:solidFill>
                <a:srgbClr val="0070C0"/>
              </a:solidFill>
            </a:endParaRPr>
          </a:p>
        </p:txBody>
      </p:sp>
      <p:sp>
        <p:nvSpPr>
          <p:cNvPr id="42" name="左大括号 41"/>
          <p:cNvSpPr/>
          <p:nvPr/>
        </p:nvSpPr>
        <p:spPr>
          <a:xfrm rot="5400000">
            <a:off x="6336198" y="-416582"/>
            <a:ext cx="576064" cy="4680520"/>
          </a:xfrm>
          <a:prstGeom prst="leftBrace">
            <a:avLst>
              <a:gd name="adj1" fmla="val 8333"/>
              <a:gd name="adj2" fmla="val 78300"/>
            </a:avLst>
          </a:prstGeom>
          <a:ln>
            <a:solidFill>
              <a:srgbClr val="F083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dirty="0">
              <a:solidFill>
                <a:srgbClr val="FF0000"/>
              </a:solidFill>
            </a:endParaRPr>
          </a:p>
        </p:txBody>
      </p:sp>
    </p:spTree>
    <p:extLst>
      <p:ext uri="{BB962C8B-B14F-4D97-AF65-F5344CB8AC3E}">
        <p14:creationId xmlns:p14="http://schemas.microsoft.com/office/powerpoint/2010/main" xmlns="" val="424928362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1000"/>
                                        <p:tgtEl>
                                          <p:spTgt spid="42"/>
                                        </p:tgtEl>
                                      </p:cBhvr>
                                    </p:animEffect>
                                    <p:anim calcmode="lin" valueType="num">
                                      <p:cBhvr>
                                        <p:cTn id="25" dur="1000" fill="hold"/>
                                        <p:tgtEl>
                                          <p:spTgt spid="42"/>
                                        </p:tgtEl>
                                        <p:attrNameLst>
                                          <p:attrName>ppt_x</p:attrName>
                                        </p:attrNameLst>
                                      </p:cBhvr>
                                      <p:tavLst>
                                        <p:tav tm="0">
                                          <p:val>
                                            <p:strVal val="#ppt_x"/>
                                          </p:val>
                                        </p:tav>
                                        <p:tav tm="100000">
                                          <p:val>
                                            <p:strVal val="#ppt_x"/>
                                          </p:val>
                                        </p:tav>
                                      </p:tavLst>
                                    </p:anim>
                                    <p:anim calcmode="lin" valueType="num">
                                      <p:cBhvr>
                                        <p:cTn id="2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40" grpId="0" animBg="1"/>
      <p:bldP spid="4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5796136" y="4533976"/>
            <a:ext cx="2790476" cy="609524"/>
          </a:xfrm>
          <a:prstGeom prst="rect">
            <a:avLst/>
          </a:prstGeom>
        </p:spPr>
      </p:pic>
      <p:sp>
        <p:nvSpPr>
          <p:cNvPr id="3" name="标题 2"/>
          <p:cNvSpPr>
            <a:spLocks noGrp="1"/>
          </p:cNvSpPr>
          <p:nvPr>
            <p:ph type="title"/>
          </p:nvPr>
        </p:nvSpPr>
        <p:spPr/>
        <p:txBody>
          <a:bodyPr>
            <a:normAutofit/>
          </a:bodyPr>
          <a:lstStyle/>
          <a:p>
            <a:r>
              <a:rPr lang="en-US" altLang="zh-CN" dirty="0" smtClean="0"/>
              <a:t>WEB</a:t>
            </a:r>
            <a:r>
              <a:rPr lang="zh-CN" altLang="en-US" dirty="0"/>
              <a:t>平台二次开发</a:t>
            </a:r>
          </a:p>
        </p:txBody>
      </p:sp>
      <p:grpSp>
        <p:nvGrpSpPr>
          <p:cNvPr id="12" name="组合 11"/>
          <p:cNvGrpSpPr/>
          <p:nvPr/>
        </p:nvGrpSpPr>
        <p:grpSpPr>
          <a:xfrm>
            <a:off x="4932040" y="699543"/>
            <a:ext cx="3786214" cy="3143272"/>
            <a:chOff x="6286512" y="857238"/>
            <a:chExt cx="2566809" cy="1584335"/>
          </a:xfrm>
        </p:grpSpPr>
        <p:sp>
          <p:nvSpPr>
            <p:cNvPr id="4" name="内容占位符 1"/>
            <p:cNvSpPr txBox="1">
              <a:spLocks/>
            </p:cNvSpPr>
            <p:nvPr/>
          </p:nvSpPr>
          <p:spPr bwMode="auto">
            <a:xfrm>
              <a:off x="6286512" y="857238"/>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marR="0" lvl="0" indent="-342900" algn="ctr" defTabSz="457200" rtl="0" eaLnBrk="0" fontAlgn="base" latinLnBrk="0" hangingPunct="0">
                <a:lnSpc>
                  <a:spcPct val="100000"/>
                </a:lnSpc>
                <a:spcBef>
                  <a:spcPct val="20000"/>
                </a:spcBef>
                <a:spcAft>
                  <a:spcPct val="0"/>
                </a:spcAft>
                <a:buClrTx/>
                <a:buSzPct val="100000"/>
                <a:buFontTx/>
                <a:buNone/>
                <a:tabLst/>
                <a:defRPr/>
              </a:pPr>
              <a:r>
                <a:rPr kumimoji="1" lang="en-US" altLang="zh-CN" sz="1800" dirty="0" smtClean="0">
                  <a:solidFill>
                    <a:schemeClr val="bg1"/>
                  </a:solidFill>
                  <a:latin typeface="微软雅黑"/>
                  <a:ea typeface="微软雅黑"/>
                  <a:cs typeface="微软雅黑"/>
                </a:rPr>
                <a:t>2</a:t>
              </a:r>
              <a:r>
                <a:rPr kumimoji="1" lang="zh-CN" altLang="en-US" sz="1800" b="0" i="0" u="none" strike="noStrike" kern="1200" cap="none" spc="0" normalizeH="0" baseline="0" noProof="0" dirty="0" smtClean="0">
                  <a:ln>
                    <a:noFill/>
                  </a:ln>
                  <a:solidFill>
                    <a:schemeClr val="bg1"/>
                  </a:solidFill>
                  <a:effectLst/>
                  <a:uLnTx/>
                  <a:uFillTx/>
                  <a:latin typeface="微软雅黑"/>
                  <a:ea typeface="微软雅黑"/>
                  <a:cs typeface="微软雅黑"/>
                </a:rPr>
                <a:t>、扩展开发</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5" name="内容占位符 1"/>
            <p:cNvSpPr txBox="1">
              <a:spLocks/>
            </p:cNvSpPr>
            <p:nvPr/>
          </p:nvSpPr>
          <p:spPr bwMode="auto">
            <a:xfrm>
              <a:off x="6287904" y="1223137"/>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kumimoji="1" lang="zh-CN" altLang="en-US" sz="1400" b="1" dirty="0" smtClean="0">
                  <a:solidFill>
                    <a:srgbClr val="FF0000"/>
                  </a:solidFill>
                  <a:latin typeface="微软雅黑"/>
                  <a:ea typeface="微软雅黑"/>
                  <a:cs typeface="微软雅黑"/>
                </a:rPr>
                <a:t>基于标准产品中已有业务进行部分修改</a:t>
              </a:r>
              <a:r>
                <a:rPr kumimoji="1" lang="zh-CN" altLang="en-US" sz="1400" dirty="0" smtClean="0">
                  <a:latin typeface="微软雅黑"/>
                  <a:ea typeface="微软雅黑"/>
                  <a:cs typeface="微软雅黑"/>
                </a:rPr>
                <a:t>的</a:t>
              </a:r>
              <a:endParaRPr kumimoji="1" lang="en-US" altLang="zh-CN" sz="1400" dirty="0" smtClean="0">
                <a:latin typeface="微软雅黑"/>
                <a:ea typeface="微软雅黑"/>
                <a:cs typeface="微软雅黑"/>
              </a:endParaRPr>
            </a:p>
            <a:p>
              <a:pPr defTabSz="457200" eaLnBrk="0" hangingPunct="0">
                <a:spcBef>
                  <a:spcPct val="20000"/>
                </a:spcBef>
                <a:buClr>
                  <a:srgbClr val="00B0F0"/>
                </a:buClr>
                <a:buSzPct val="100000"/>
                <a:defRPr/>
              </a:pPr>
              <a:r>
                <a:rPr kumimoji="1" lang="en-US" altLang="zh-CN" sz="1400" dirty="0">
                  <a:latin typeface="微软雅黑"/>
                  <a:ea typeface="微软雅黑"/>
                  <a:cs typeface="微软雅黑"/>
                </a:rPr>
                <a:t> </a:t>
              </a:r>
              <a:r>
                <a:rPr kumimoji="1" lang="en-US" altLang="zh-CN" sz="1400" dirty="0" smtClean="0">
                  <a:latin typeface="微软雅黑"/>
                  <a:ea typeface="微软雅黑"/>
                  <a:cs typeface="微软雅黑"/>
                </a:rPr>
                <a:t>     </a:t>
              </a:r>
              <a:r>
                <a:rPr kumimoji="1" lang="zh-CN" altLang="en-US" sz="1400" dirty="0" smtClean="0">
                  <a:latin typeface="微软雅黑"/>
                  <a:ea typeface="微软雅黑"/>
                  <a:cs typeface="微软雅黑"/>
                </a:rPr>
                <a:t>开发模式</a:t>
              </a: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r>
                <a:rPr kumimoji="1" lang="zh-CN" altLang="en-US" sz="1400" dirty="0" smtClean="0">
                  <a:latin typeface="微软雅黑"/>
                  <a:ea typeface="微软雅黑"/>
                  <a:cs typeface="微软雅黑"/>
                </a:rPr>
                <a:t>扩展开发为继承模式，当原标准产品业务包升级后会自动根据规则合并，保护已有二次开发成果</a:t>
              </a: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r>
                <a:rPr kumimoji="1" lang="zh-CN" altLang="en-US" sz="1400" dirty="0" smtClean="0">
                  <a:latin typeface="微软雅黑"/>
                  <a:ea typeface="微软雅黑"/>
                  <a:cs typeface="微软雅黑"/>
                </a:rPr>
                <a:t>与标准产品开发有较大区别</a:t>
              </a:r>
              <a:endParaRPr kumimoji="1" lang="en-US" altLang="zh-CN" sz="1400" dirty="0" smtClean="0">
                <a:latin typeface="微软雅黑"/>
                <a:ea typeface="微软雅黑"/>
                <a:cs typeface="微软雅黑"/>
              </a:endParaRPr>
            </a:p>
          </p:txBody>
        </p:sp>
      </p:grpSp>
      <p:grpSp>
        <p:nvGrpSpPr>
          <p:cNvPr id="11" name="组合 10"/>
          <p:cNvGrpSpPr/>
          <p:nvPr/>
        </p:nvGrpSpPr>
        <p:grpSpPr>
          <a:xfrm>
            <a:off x="433557" y="699543"/>
            <a:ext cx="3709817" cy="3143272"/>
            <a:chOff x="503788" y="915977"/>
            <a:chExt cx="2566809" cy="1584335"/>
          </a:xfrm>
        </p:grpSpPr>
        <p:sp>
          <p:nvSpPr>
            <p:cNvPr id="6" name="内容占位符 1"/>
            <p:cNvSpPr txBox="1">
              <a:spLocks/>
            </p:cNvSpPr>
            <p:nvPr/>
          </p:nvSpPr>
          <p:spPr bwMode="auto">
            <a:xfrm>
              <a:off x="503788" y="915977"/>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marR="0" lvl="0" indent="-342900" algn="ctr" defTabSz="457200" rtl="0" eaLnBrk="0" fontAlgn="base" latinLnBrk="0" hangingPunct="0">
                <a:lnSpc>
                  <a:spcPct val="100000"/>
                </a:lnSpc>
                <a:spcBef>
                  <a:spcPct val="20000"/>
                </a:spcBef>
                <a:spcAft>
                  <a:spcPct val="0"/>
                </a:spcAft>
                <a:buClrTx/>
                <a:buSzPct val="100000"/>
                <a:buFontTx/>
                <a:buNone/>
                <a:tabLst/>
                <a:defRPr/>
              </a:pPr>
              <a:r>
                <a:rPr kumimoji="1" lang="en-US" altLang="zh-CN" sz="1800" dirty="0" smtClean="0">
                  <a:solidFill>
                    <a:schemeClr val="bg1"/>
                  </a:solidFill>
                  <a:latin typeface="微软雅黑"/>
                  <a:ea typeface="微软雅黑"/>
                  <a:cs typeface="微软雅黑"/>
                </a:rPr>
                <a:t>1</a:t>
              </a:r>
              <a:r>
                <a:rPr kumimoji="1" lang="zh-CN" altLang="en-US" sz="1800" dirty="0" smtClean="0">
                  <a:solidFill>
                    <a:schemeClr val="bg1"/>
                  </a:solidFill>
                  <a:latin typeface="微软雅黑"/>
                  <a:ea typeface="微软雅黑"/>
                  <a:cs typeface="微软雅黑"/>
                </a:rPr>
                <a:t>、新功能开发</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7" name="内容占位符 1"/>
            <p:cNvSpPr txBox="1">
              <a:spLocks/>
            </p:cNvSpPr>
            <p:nvPr/>
          </p:nvSpPr>
          <p:spPr bwMode="auto">
            <a:xfrm>
              <a:off x="505180" y="1281876"/>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kumimoji="1" lang="zh-CN" altLang="en-US" sz="1400" b="1" dirty="0" smtClean="0">
                  <a:solidFill>
                    <a:srgbClr val="FF0000"/>
                  </a:solidFill>
                  <a:latin typeface="微软雅黑"/>
                  <a:ea typeface="微软雅黑"/>
                  <a:cs typeface="微软雅黑"/>
                </a:rPr>
                <a:t>新业务功能开发，包括新的基础资料，新的业务单据，新的报表等</a:t>
              </a:r>
              <a:endParaRPr kumimoji="1" lang="en-US" altLang="zh-CN" sz="1400" b="1" dirty="0" smtClean="0">
                <a:solidFill>
                  <a:srgbClr val="FF0000"/>
                </a:solidFill>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solidFill>
                  <a:srgbClr val="000000"/>
                </a:solidFill>
                <a:latin typeface="微软雅黑"/>
                <a:ea typeface="微软雅黑"/>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可以使用系统基础及标准产品已有业务的基础资料，也可以关联使用新增的基础资料</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类同于标准产品开发</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smtClean="0">
                <a:solidFill>
                  <a:srgbClr val="00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xmlns="" val="210079486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a:xfrm>
            <a:off x="323528" y="573528"/>
            <a:ext cx="8334920" cy="4212468"/>
          </a:xfrm>
          <a:prstGeom prst="rect">
            <a:avLst/>
          </a:prstGeom>
        </p:spPr>
        <p:txBody>
          <a:bodyPr>
            <a:normAutofit/>
          </a:bodyPr>
          <a:lstStyle/>
          <a:p>
            <a:pPr marL="342900" marR="0" lvl="0" indent="-342900" algn="l" defTabSz="457200" rtl="0" eaLnBrk="1" fontAlgn="base" latinLnBrk="0" hangingPunct="1">
              <a:lnSpc>
                <a:spcPct val="100000"/>
              </a:lnSpc>
              <a:spcBef>
                <a:spcPts val="800"/>
              </a:spcBef>
              <a:spcAft>
                <a:spcPct val="0"/>
              </a:spcAft>
              <a:buClrTx/>
              <a:buSzTx/>
              <a:tabLst/>
              <a:defRPr/>
            </a:pPr>
            <a:endParaRPr kumimoji="1" lang="zh-CN" altLang="en-US" sz="2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cs"/>
            </a:endParaRPr>
          </a:p>
        </p:txBody>
      </p:sp>
      <p:sp>
        <p:nvSpPr>
          <p:cNvPr id="32770" name="Rectangle 2"/>
          <p:cNvSpPr>
            <a:spLocks noGrp="1" noChangeArrowheads="1"/>
          </p:cNvSpPr>
          <p:nvPr>
            <p:ph type="title" idx="4294967295"/>
          </p:nvPr>
        </p:nvSpPr>
        <p:spPr/>
        <p:txBody>
          <a:bodyPr/>
          <a:lstStyle/>
          <a:p>
            <a:pPr>
              <a:defRPr/>
            </a:pPr>
            <a:r>
              <a:rPr lang="en-US" altLang="zh-CN" dirty="0"/>
              <a:t>WEB</a:t>
            </a:r>
            <a:r>
              <a:rPr lang="zh-CN" altLang="en-US" dirty="0"/>
              <a:t>平台二次</a:t>
            </a:r>
            <a:r>
              <a:rPr lang="zh-CN" altLang="en-US" dirty="0" smtClean="0"/>
              <a:t>开发</a:t>
            </a:r>
            <a:r>
              <a:rPr lang="en-US" altLang="zh-CN" dirty="0" smtClean="0"/>
              <a:t>--</a:t>
            </a:r>
            <a:r>
              <a:rPr lang="zh-CN" altLang="en-US" dirty="0" smtClean="0"/>
              <a:t>新功能开发流程</a:t>
            </a:r>
            <a:endParaRPr lang="zh-CN" altLang="en-US" dirty="0"/>
          </a:p>
        </p:txBody>
      </p:sp>
      <p:sp>
        <p:nvSpPr>
          <p:cNvPr id="67" name="Rectangle 42"/>
          <p:cNvSpPr>
            <a:spLocks noChangeArrowheads="1"/>
          </p:cNvSpPr>
          <p:nvPr/>
        </p:nvSpPr>
        <p:spPr bwMode="auto">
          <a:xfrm>
            <a:off x="3707908" y="789552"/>
            <a:ext cx="1296143" cy="216024"/>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1000" dirty="0" smtClean="0">
                <a:solidFill>
                  <a:schemeClr val="tx1"/>
                </a:solidFill>
                <a:latin typeface="Calibri" pitchFamily="34" charset="0"/>
                <a:ea typeface="宋体" pitchFamily="2" charset="-122"/>
              </a:rPr>
              <a:t>BIM</a:t>
            </a:r>
            <a:r>
              <a:rPr lang="zh-CN" altLang="en-US" sz="1000" dirty="0" smtClean="0">
                <a:solidFill>
                  <a:schemeClr val="tx1"/>
                </a:solidFill>
                <a:latin typeface="Calibri" pitchFamily="34" charset="0"/>
                <a:ea typeface="宋体" pitchFamily="2" charset="-122"/>
              </a:rPr>
              <a:t>创建实体</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8" name="Rectangle 43"/>
          <p:cNvSpPr>
            <a:spLocks noChangeArrowheads="1"/>
          </p:cNvSpPr>
          <p:nvPr/>
        </p:nvSpPr>
        <p:spPr bwMode="auto">
          <a:xfrm>
            <a:off x="3707908" y="1221600"/>
            <a:ext cx="1296143" cy="324036"/>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en-US" altLang="zh-CN" sz="1000" dirty="0" smtClean="0">
                <a:latin typeface="Calibri" pitchFamily="34" charset="0"/>
                <a:ea typeface="宋体" pitchFamily="2" charset="-122"/>
              </a:rPr>
              <a:t>WEB</a:t>
            </a:r>
            <a:r>
              <a:rPr lang="zh-CN" altLang="en-US" sz="1000" dirty="0" smtClean="0">
                <a:latin typeface="Calibri" pitchFamily="34" charset="0"/>
                <a:ea typeface="宋体" pitchFamily="2" charset="-122"/>
              </a:rPr>
              <a:t>平台业务单元</a:t>
            </a:r>
          </a:p>
        </p:txBody>
      </p:sp>
      <p:sp>
        <p:nvSpPr>
          <p:cNvPr id="69" name="Rectangle 44"/>
          <p:cNvSpPr>
            <a:spLocks noChangeArrowheads="1"/>
          </p:cNvSpPr>
          <p:nvPr/>
        </p:nvSpPr>
        <p:spPr bwMode="auto">
          <a:xfrm>
            <a:off x="3779912" y="1746385"/>
            <a:ext cx="1134686" cy="266069"/>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页面配置</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0" name="Rectangle 45"/>
          <p:cNvSpPr>
            <a:spLocks noChangeArrowheads="1"/>
          </p:cNvSpPr>
          <p:nvPr/>
        </p:nvSpPr>
        <p:spPr bwMode="auto">
          <a:xfrm>
            <a:off x="1221484" y="2247714"/>
            <a:ext cx="1211463"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拖放字段以及组件</a:t>
            </a:r>
          </a:p>
        </p:txBody>
      </p:sp>
      <p:sp>
        <p:nvSpPr>
          <p:cNvPr id="71" name="Rectangle 46"/>
          <p:cNvSpPr>
            <a:spLocks noChangeArrowheads="1"/>
          </p:cNvSpPr>
          <p:nvPr/>
        </p:nvSpPr>
        <p:spPr bwMode="auto">
          <a:xfrm>
            <a:off x="2593082" y="2247714"/>
            <a:ext cx="1157858"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调整布局</a:t>
            </a:r>
          </a:p>
        </p:txBody>
      </p:sp>
      <p:sp>
        <p:nvSpPr>
          <p:cNvPr id="72" name="Rectangle 47"/>
          <p:cNvSpPr>
            <a:spLocks noChangeArrowheads="1"/>
          </p:cNvSpPr>
          <p:nvPr/>
        </p:nvSpPr>
        <p:spPr bwMode="auto">
          <a:xfrm>
            <a:off x="3779912" y="2247714"/>
            <a:ext cx="1134686"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设置控件属性</a:t>
            </a:r>
          </a:p>
        </p:txBody>
      </p:sp>
      <p:sp>
        <p:nvSpPr>
          <p:cNvPr id="73" name="Rectangle 48"/>
          <p:cNvSpPr>
            <a:spLocks noChangeArrowheads="1"/>
          </p:cNvSpPr>
          <p:nvPr/>
        </p:nvSpPr>
        <p:spPr bwMode="auto">
          <a:xfrm>
            <a:off x="5069584" y="2247714"/>
            <a:ext cx="1050649"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配置功能</a:t>
            </a:r>
          </a:p>
        </p:txBody>
      </p:sp>
      <p:sp>
        <p:nvSpPr>
          <p:cNvPr id="74" name="Rectangle 49"/>
          <p:cNvSpPr>
            <a:spLocks noChangeArrowheads="1"/>
          </p:cNvSpPr>
          <p:nvPr/>
        </p:nvSpPr>
        <p:spPr bwMode="auto">
          <a:xfrm>
            <a:off x="6355457" y="2247714"/>
            <a:ext cx="1232904"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a:latin typeface="Calibri" pitchFamily="34" charset="0"/>
                <a:ea typeface="宋体" pitchFamily="2" charset="-122"/>
              </a:rPr>
              <a:t>配置</a:t>
            </a:r>
            <a:r>
              <a:rPr lang="zh-CN" altLang="en-US" sz="1000" dirty="0" smtClean="0">
                <a:latin typeface="Calibri" pitchFamily="34" charset="0"/>
                <a:ea typeface="宋体" pitchFamily="2" charset="-122"/>
              </a:rPr>
              <a:t>事件</a:t>
            </a:r>
          </a:p>
        </p:txBody>
      </p:sp>
      <p:sp>
        <p:nvSpPr>
          <p:cNvPr id="76" name="Rectangle 51"/>
          <p:cNvSpPr>
            <a:spLocks noChangeArrowheads="1"/>
          </p:cNvSpPr>
          <p:nvPr/>
        </p:nvSpPr>
        <p:spPr bwMode="auto">
          <a:xfrm>
            <a:off x="3707904" y="2845742"/>
            <a:ext cx="1296144" cy="2660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代码编写</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7" name="Rectangle 52"/>
          <p:cNvSpPr>
            <a:spLocks noChangeArrowheads="1"/>
          </p:cNvSpPr>
          <p:nvPr/>
        </p:nvSpPr>
        <p:spPr bwMode="auto">
          <a:xfrm>
            <a:off x="1158235" y="3457661"/>
            <a:ext cx="1640299" cy="37729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编写事件响应的</a:t>
            </a:r>
            <a:r>
              <a:rPr lang="en-US" altLang="zh-CN" sz="1000" dirty="0" smtClean="0">
                <a:latin typeface="Calibri" pitchFamily="34" charset="0"/>
                <a:ea typeface="宋体" pitchFamily="2" charset="-122"/>
              </a:rPr>
              <a:t>Handler</a:t>
            </a:r>
          </a:p>
          <a:p>
            <a:pPr algn="ctr"/>
            <a:r>
              <a:rPr lang="zh-CN" altLang="en-US" sz="1000" dirty="0">
                <a:latin typeface="Calibri" pitchFamily="34" charset="0"/>
                <a:ea typeface="宋体" pitchFamily="2" charset="-122"/>
              </a:rPr>
              <a:t>（</a:t>
            </a:r>
            <a:r>
              <a:rPr lang="en-US" altLang="zh-CN" sz="1000" dirty="0" smtClean="0">
                <a:latin typeface="Calibri" pitchFamily="34" charset="0"/>
                <a:ea typeface="宋体" pitchFamily="2" charset="-122"/>
              </a:rPr>
              <a:t>java</a:t>
            </a:r>
            <a:r>
              <a:rPr lang="zh-CN" altLang="en-US" sz="1000" dirty="0" smtClean="0">
                <a:latin typeface="Calibri" pitchFamily="34" charset="0"/>
                <a:ea typeface="宋体" pitchFamily="2" charset="-122"/>
              </a:rPr>
              <a:t>）</a:t>
            </a:r>
          </a:p>
        </p:txBody>
      </p:sp>
      <p:sp>
        <p:nvSpPr>
          <p:cNvPr id="78" name="Rectangle 53"/>
          <p:cNvSpPr>
            <a:spLocks noChangeArrowheads="1"/>
          </p:cNvSpPr>
          <p:nvPr/>
        </p:nvSpPr>
        <p:spPr bwMode="auto">
          <a:xfrm>
            <a:off x="3534497" y="3435847"/>
            <a:ext cx="1630416"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js</a:t>
            </a:r>
            <a:r>
              <a:rPr lang="zh-CN" altLang="en-US" sz="1000" dirty="0" smtClean="0">
                <a:latin typeface="Calibri" pitchFamily="34" charset="0"/>
                <a:ea typeface="宋体" pitchFamily="2" charset="-122"/>
              </a:rPr>
              <a:t>文件中自动生成的空方法中添加代码</a:t>
            </a:r>
          </a:p>
        </p:txBody>
      </p:sp>
      <p:sp>
        <p:nvSpPr>
          <p:cNvPr id="79" name="Rectangle 54"/>
          <p:cNvSpPr>
            <a:spLocks noChangeArrowheads="1"/>
          </p:cNvSpPr>
          <p:nvPr/>
        </p:nvSpPr>
        <p:spPr bwMode="auto">
          <a:xfrm>
            <a:off x="6113812" y="3435847"/>
            <a:ext cx="1554532"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css</a:t>
            </a:r>
            <a:r>
              <a:rPr lang="zh-CN" altLang="en-US" sz="1000" dirty="0" smtClean="0">
                <a:latin typeface="Calibri" pitchFamily="34" charset="0"/>
                <a:ea typeface="宋体" pitchFamily="2" charset="-122"/>
              </a:rPr>
              <a:t>文件中维护调整当前页面样式</a:t>
            </a:r>
          </a:p>
        </p:txBody>
      </p:sp>
      <p:sp>
        <p:nvSpPr>
          <p:cNvPr id="80" name="Rectangle 55"/>
          <p:cNvSpPr>
            <a:spLocks noChangeArrowheads="1"/>
          </p:cNvSpPr>
          <p:nvPr/>
        </p:nvSpPr>
        <p:spPr bwMode="auto">
          <a:xfrm>
            <a:off x="3516190" y="4022904"/>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直接预览并调试测试</a:t>
            </a:r>
          </a:p>
        </p:txBody>
      </p:sp>
      <p:cxnSp>
        <p:nvCxnSpPr>
          <p:cNvPr id="81" name="直接箭头连接符 80"/>
          <p:cNvCxnSpPr>
            <a:stCxn id="67" idx="2"/>
            <a:endCxn id="68" idx="0"/>
          </p:cNvCxnSpPr>
          <p:nvPr/>
        </p:nvCxnSpPr>
        <p:spPr>
          <a:xfrm>
            <a:off x="4355977" y="1005576"/>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直接箭头连接符 81"/>
          <p:cNvCxnSpPr>
            <a:stCxn id="68" idx="2"/>
            <a:endCxn id="69" idx="0"/>
          </p:cNvCxnSpPr>
          <p:nvPr/>
        </p:nvCxnSpPr>
        <p:spPr>
          <a:xfrm flipH="1">
            <a:off x="4347255" y="1545636"/>
            <a:ext cx="8722"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69" idx="2"/>
            <a:endCxn id="72" idx="0"/>
          </p:cNvCxnSpPr>
          <p:nvPr/>
        </p:nvCxnSpPr>
        <p:spPr>
          <a:xfrm>
            <a:off x="4347255" y="2012452"/>
            <a:ext cx="0" cy="2352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直接箭头连接符 83"/>
          <p:cNvCxnSpPr>
            <a:stCxn id="69" idx="1"/>
            <a:endCxn id="70" idx="0"/>
          </p:cNvCxnSpPr>
          <p:nvPr/>
        </p:nvCxnSpPr>
        <p:spPr>
          <a:xfrm flipH="1">
            <a:off x="1827216" y="1879419"/>
            <a:ext cx="1952699"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直接箭头连接符 84"/>
          <p:cNvCxnSpPr>
            <a:endCxn id="71" idx="0"/>
          </p:cNvCxnSpPr>
          <p:nvPr/>
        </p:nvCxnSpPr>
        <p:spPr>
          <a:xfrm flipH="1">
            <a:off x="3172011" y="2040240"/>
            <a:ext cx="823925"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直接箭头连接符 85"/>
          <p:cNvCxnSpPr>
            <a:endCxn id="73" idx="0"/>
          </p:cNvCxnSpPr>
          <p:nvPr/>
        </p:nvCxnSpPr>
        <p:spPr>
          <a:xfrm>
            <a:off x="4644008" y="2040240"/>
            <a:ext cx="950898"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直接箭头连接符 86"/>
          <p:cNvCxnSpPr>
            <a:stCxn id="69" idx="3"/>
            <a:endCxn id="74" idx="0"/>
          </p:cNvCxnSpPr>
          <p:nvPr/>
        </p:nvCxnSpPr>
        <p:spPr>
          <a:xfrm>
            <a:off x="4914601" y="1879419"/>
            <a:ext cx="2057311"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9" name="直接箭头连接符 88"/>
          <p:cNvCxnSpPr>
            <a:stCxn id="72" idx="2"/>
            <a:endCxn id="76" idx="0"/>
          </p:cNvCxnSpPr>
          <p:nvPr/>
        </p:nvCxnSpPr>
        <p:spPr>
          <a:xfrm>
            <a:off x="4347258" y="2580301"/>
            <a:ext cx="8721" cy="2654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0" name="直接箭头连接符 89"/>
          <p:cNvCxnSpPr>
            <a:stCxn id="76" idx="2"/>
          </p:cNvCxnSpPr>
          <p:nvPr/>
        </p:nvCxnSpPr>
        <p:spPr>
          <a:xfrm flipH="1">
            <a:off x="4349706" y="3111810"/>
            <a:ext cx="6270" cy="3240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直接箭头连接符 90"/>
          <p:cNvCxnSpPr>
            <a:stCxn id="76" idx="1"/>
            <a:endCxn id="77" idx="0"/>
          </p:cNvCxnSpPr>
          <p:nvPr/>
        </p:nvCxnSpPr>
        <p:spPr>
          <a:xfrm flipH="1">
            <a:off x="1978382" y="2978777"/>
            <a:ext cx="1729522" cy="4788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直接箭头连接符 91"/>
          <p:cNvCxnSpPr>
            <a:stCxn id="76" idx="3"/>
            <a:endCxn id="79" idx="0"/>
          </p:cNvCxnSpPr>
          <p:nvPr/>
        </p:nvCxnSpPr>
        <p:spPr>
          <a:xfrm>
            <a:off x="5004048" y="2978776"/>
            <a:ext cx="1887030" cy="4570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直接箭头连接符 92"/>
          <p:cNvCxnSpPr>
            <a:stCxn id="78" idx="2"/>
            <a:endCxn id="80" idx="0"/>
          </p:cNvCxnSpPr>
          <p:nvPr/>
        </p:nvCxnSpPr>
        <p:spPr>
          <a:xfrm>
            <a:off x="4349705" y="3834952"/>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55"/>
          <p:cNvSpPr>
            <a:spLocks noChangeArrowheads="1"/>
          </p:cNvSpPr>
          <p:nvPr/>
        </p:nvSpPr>
        <p:spPr bwMode="auto">
          <a:xfrm>
            <a:off x="3547610" y="4487894"/>
            <a:ext cx="1617303"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发布菜单</a:t>
            </a:r>
          </a:p>
        </p:txBody>
      </p:sp>
      <p:cxnSp>
        <p:nvCxnSpPr>
          <p:cNvPr id="31" name="直接箭头连接符 30"/>
          <p:cNvCxnSpPr>
            <a:stCxn id="80" idx="2"/>
            <a:endCxn id="30" idx="0"/>
          </p:cNvCxnSpPr>
          <p:nvPr/>
        </p:nvCxnSpPr>
        <p:spPr>
          <a:xfrm>
            <a:off x="4352421" y="4321006"/>
            <a:ext cx="3841" cy="1668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9818974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1000"/>
                                        <p:tgtEl>
                                          <p:spTgt spid="68"/>
                                        </p:tgtEl>
                                      </p:cBhvr>
                                    </p:animEffect>
                                    <p:anim calcmode="lin" valueType="num">
                                      <p:cBhvr>
                                        <p:cTn id="13" dur="1000" fill="hold"/>
                                        <p:tgtEl>
                                          <p:spTgt spid="68"/>
                                        </p:tgtEl>
                                        <p:attrNameLst>
                                          <p:attrName>ppt_x</p:attrName>
                                        </p:attrNameLst>
                                      </p:cBhvr>
                                      <p:tavLst>
                                        <p:tav tm="0">
                                          <p:val>
                                            <p:strVal val="#ppt_x"/>
                                          </p:val>
                                        </p:tav>
                                        <p:tav tm="100000">
                                          <p:val>
                                            <p:strVal val="#ppt_x"/>
                                          </p:val>
                                        </p:tav>
                                      </p:tavLst>
                                    </p:anim>
                                    <p:anim calcmode="lin" valueType="num">
                                      <p:cBhvr>
                                        <p:cTn id="14"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1000"/>
                                        <p:tgtEl>
                                          <p:spTgt spid="82"/>
                                        </p:tgtEl>
                                      </p:cBhvr>
                                    </p:animEffect>
                                    <p:anim calcmode="lin" valueType="num">
                                      <p:cBhvr>
                                        <p:cTn id="20" dur="1000" fill="hold"/>
                                        <p:tgtEl>
                                          <p:spTgt spid="82"/>
                                        </p:tgtEl>
                                        <p:attrNameLst>
                                          <p:attrName>ppt_x</p:attrName>
                                        </p:attrNameLst>
                                      </p:cBhvr>
                                      <p:tavLst>
                                        <p:tav tm="0">
                                          <p:val>
                                            <p:strVal val="#ppt_x"/>
                                          </p:val>
                                        </p:tav>
                                        <p:tav tm="100000">
                                          <p:val>
                                            <p:strVal val="#ppt_x"/>
                                          </p:val>
                                        </p:tav>
                                      </p:tavLst>
                                    </p:anim>
                                    <p:anim calcmode="lin" valueType="num">
                                      <p:cBhvr>
                                        <p:cTn id="21" dur="1000" fill="hold"/>
                                        <p:tgtEl>
                                          <p:spTgt spid="8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1000"/>
                                        <p:tgtEl>
                                          <p:spTgt spid="69"/>
                                        </p:tgtEl>
                                      </p:cBhvr>
                                    </p:animEffect>
                                    <p:anim calcmode="lin" valueType="num">
                                      <p:cBhvr>
                                        <p:cTn id="25" dur="1000" fill="hold"/>
                                        <p:tgtEl>
                                          <p:spTgt spid="69"/>
                                        </p:tgtEl>
                                        <p:attrNameLst>
                                          <p:attrName>ppt_x</p:attrName>
                                        </p:attrNameLst>
                                      </p:cBhvr>
                                      <p:tavLst>
                                        <p:tav tm="0">
                                          <p:val>
                                            <p:strVal val="#ppt_x"/>
                                          </p:val>
                                        </p:tav>
                                        <p:tav tm="100000">
                                          <p:val>
                                            <p:strVal val="#ppt_x"/>
                                          </p:val>
                                        </p:tav>
                                      </p:tavLst>
                                    </p:anim>
                                    <p:anim calcmode="lin" valueType="num">
                                      <p:cBhvr>
                                        <p:cTn id="2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1000"/>
                                        <p:tgtEl>
                                          <p:spTgt spid="84"/>
                                        </p:tgtEl>
                                      </p:cBhvr>
                                    </p:animEffect>
                                    <p:anim calcmode="lin" valueType="num">
                                      <p:cBhvr>
                                        <p:cTn id="32" dur="1000" fill="hold"/>
                                        <p:tgtEl>
                                          <p:spTgt spid="84"/>
                                        </p:tgtEl>
                                        <p:attrNameLst>
                                          <p:attrName>ppt_x</p:attrName>
                                        </p:attrNameLst>
                                      </p:cBhvr>
                                      <p:tavLst>
                                        <p:tav tm="0">
                                          <p:val>
                                            <p:strVal val="#ppt_x"/>
                                          </p:val>
                                        </p:tav>
                                        <p:tav tm="100000">
                                          <p:val>
                                            <p:strVal val="#ppt_x"/>
                                          </p:val>
                                        </p:tav>
                                      </p:tavLst>
                                    </p:anim>
                                    <p:anim calcmode="lin" valueType="num">
                                      <p:cBhvr>
                                        <p:cTn id="33" dur="1000" fill="hold"/>
                                        <p:tgtEl>
                                          <p:spTgt spid="8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fade">
                                      <p:cBhvr>
                                        <p:cTn id="36" dur="1000"/>
                                        <p:tgtEl>
                                          <p:spTgt spid="70"/>
                                        </p:tgtEl>
                                      </p:cBhvr>
                                    </p:animEffect>
                                    <p:anim calcmode="lin" valueType="num">
                                      <p:cBhvr>
                                        <p:cTn id="37" dur="1000" fill="hold"/>
                                        <p:tgtEl>
                                          <p:spTgt spid="70"/>
                                        </p:tgtEl>
                                        <p:attrNameLst>
                                          <p:attrName>ppt_x</p:attrName>
                                        </p:attrNameLst>
                                      </p:cBhvr>
                                      <p:tavLst>
                                        <p:tav tm="0">
                                          <p:val>
                                            <p:strVal val="#ppt_x"/>
                                          </p:val>
                                        </p:tav>
                                        <p:tav tm="100000">
                                          <p:val>
                                            <p:strVal val="#ppt_x"/>
                                          </p:val>
                                        </p:tav>
                                      </p:tavLst>
                                    </p:anim>
                                    <p:anim calcmode="lin" valueType="num">
                                      <p:cBhvr>
                                        <p:cTn id="38" dur="1000" fill="hold"/>
                                        <p:tgtEl>
                                          <p:spTgt spid="70"/>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1000"/>
                                        <p:tgtEl>
                                          <p:spTgt spid="85"/>
                                        </p:tgtEl>
                                      </p:cBhvr>
                                    </p:animEffect>
                                    <p:anim calcmode="lin" valueType="num">
                                      <p:cBhvr>
                                        <p:cTn id="42" dur="1000" fill="hold"/>
                                        <p:tgtEl>
                                          <p:spTgt spid="85"/>
                                        </p:tgtEl>
                                        <p:attrNameLst>
                                          <p:attrName>ppt_x</p:attrName>
                                        </p:attrNameLst>
                                      </p:cBhvr>
                                      <p:tavLst>
                                        <p:tav tm="0">
                                          <p:val>
                                            <p:strVal val="#ppt_x"/>
                                          </p:val>
                                        </p:tav>
                                        <p:tav tm="100000">
                                          <p:val>
                                            <p:strVal val="#ppt_x"/>
                                          </p:val>
                                        </p:tav>
                                      </p:tavLst>
                                    </p:anim>
                                    <p:anim calcmode="lin" valueType="num">
                                      <p:cBhvr>
                                        <p:cTn id="43" dur="1000" fill="hold"/>
                                        <p:tgtEl>
                                          <p:spTgt spid="8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fade">
                                      <p:cBhvr>
                                        <p:cTn id="46" dur="1000"/>
                                        <p:tgtEl>
                                          <p:spTgt spid="71"/>
                                        </p:tgtEl>
                                      </p:cBhvr>
                                    </p:animEffect>
                                    <p:anim calcmode="lin" valueType="num">
                                      <p:cBhvr>
                                        <p:cTn id="47" dur="1000" fill="hold"/>
                                        <p:tgtEl>
                                          <p:spTgt spid="71"/>
                                        </p:tgtEl>
                                        <p:attrNameLst>
                                          <p:attrName>ppt_x</p:attrName>
                                        </p:attrNameLst>
                                      </p:cBhvr>
                                      <p:tavLst>
                                        <p:tav tm="0">
                                          <p:val>
                                            <p:strVal val="#ppt_x"/>
                                          </p:val>
                                        </p:tav>
                                        <p:tav tm="100000">
                                          <p:val>
                                            <p:strVal val="#ppt_x"/>
                                          </p:val>
                                        </p:tav>
                                      </p:tavLst>
                                    </p:anim>
                                    <p:anim calcmode="lin" valueType="num">
                                      <p:cBhvr>
                                        <p:cTn id="48" dur="1000" fill="hold"/>
                                        <p:tgtEl>
                                          <p:spTgt spid="7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1000"/>
                                        <p:tgtEl>
                                          <p:spTgt spid="72"/>
                                        </p:tgtEl>
                                      </p:cBhvr>
                                    </p:animEffect>
                                    <p:anim calcmode="lin" valueType="num">
                                      <p:cBhvr>
                                        <p:cTn id="52" dur="1000" fill="hold"/>
                                        <p:tgtEl>
                                          <p:spTgt spid="72"/>
                                        </p:tgtEl>
                                        <p:attrNameLst>
                                          <p:attrName>ppt_x</p:attrName>
                                        </p:attrNameLst>
                                      </p:cBhvr>
                                      <p:tavLst>
                                        <p:tav tm="0">
                                          <p:val>
                                            <p:strVal val="#ppt_x"/>
                                          </p:val>
                                        </p:tav>
                                        <p:tav tm="100000">
                                          <p:val>
                                            <p:strVal val="#ppt_x"/>
                                          </p:val>
                                        </p:tav>
                                      </p:tavLst>
                                    </p:anim>
                                    <p:anim calcmode="lin" valueType="num">
                                      <p:cBhvr>
                                        <p:cTn id="53" dur="1000" fill="hold"/>
                                        <p:tgtEl>
                                          <p:spTgt spid="7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fade">
                                      <p:cBhvr>
                                        <p:cTn id="56" dur="1000"/>
                                        <p:tgtEl>
                                          <p:spTgt spid="83"/>
                                        </p:tgtEl>
                                      </p:cBhvr>
                                    </p:animEffect>
                                    <p:anim calcmode="lin" valueType="num">
                                      <p:cBhvr>
                                        <p:cTn id="57" dur="1000" fill="hold"/>
                                        <p:tgtEl>
                                          <p:spTgt spid="83"/>
                                        </p:tgtEl>
                                        <p:attrNameLst>
                                          <p:attrName>ppt_x</p:attrName>
                                        </p:attrNameLst>
                                      </p:cBhvr>
                                      <p:tavLst>
                                        <p:tav tm="0">
                                          <p:val>
                                            <p:strVal val="#ppt_x"/>
                                          </p:val>
                                        </p:tav>
                                        <p:tav tm="100000">
                                          <p:val>
                                            <p:strVal val="#ppt_x"/>
                                          </p:val>
                                        </p:tav>
                                      </p:tavLst>
                                    </p:anim>
                                    <p:anim calcmode="lin" valueType="num">
                                      <p:cBhvr>
                                        <p:cTn id="58" dur="1000" fill="hold"/>
                                        <p:tgtEl>
                                          <p:spTgt spid="8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fade">
                                      <p:cBhvr>
                                        <p:cTn id="61" dur="1000"/>
                                        <p:tgtEl>
                                          <p:spTgt spid="86"/>
                                        </p:tgtEl>
                                      </p:cBhvr>
                                    </p:animEffect>
                                    <p:anim calcmode="lin" valueType="num">
                                      <p:cBhvr>
                                        <p:cTn id="62" dur="1000" fill="hold"/>
                                        <p:tgtEl>
                                          <p:spTgt spid="86"/>
                                        </p:tgtEl>
                                        <p:attrNameLst>
                                          <p:attrName>ppt_x</p:attrName>
                                        </p:attrNameLst>
                                      </p:cBhvr>
                                      <p:tavLst>
                                        <p:tav tm="0">
                                          <p:val>
                                            <p:strVal val="#ppt_x"/>
                                          </p:val>
                                        </p:tav>
                                        <p:tav tm="100000">
                                          <p:val>
                                            <p:strVal val="#ppt_x"/>
                                          </p:val>
                                        </p:tav>
                                      </p:tavLst>
                                    </p:anim>
                                    <p:anim calcmode="lin" valueType="num">
                                      <p:cBhvr>
                                        <p:cTn id="63" dur="1000" fill="hold"/>
                                        <p:tgtEl>
                                          <p:spTgt spid="8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fade">
                                      <p:cBhvr>
                                        <p:cTn id="66" dur="1000"/>
                                        <p:tgtEl>
                                          <p:spTgt spid="73"/>
                                        </p:tgtEl>
                                      </p:cBhvr>
                                    </p:animEffect>
                                    <p:anim calcmode="lin" valueType="num">
                                      <p:cBhvr>
                                        <p:cTn id="67" dur="1000" fill="hold"/>
                                        <p:tgtEl>
                                          <p:spTgt spid="73"/>
                                        </p:tgtEl>
                                        <p:attrNameLst>
                                          <p:attrName>ppt_x</p:attrName>
                                        </p:attrNameLst>
                                      </p:cBhvr>
                                      <p:tavLst>
                                        <p:tav tm="0">
                                          <p:val>
                                            <p:strVal val="#ppt_x"/>
                                          </p:val>
                                        </p:tav>
                                        <p:tav tm="100000">
                                          <p:val>
                                            <p:strVal val="#ppt_x"/>
                                          </p:val>
                                        </p:tav>
                                      </p:tavLst>
                                    </p:anim>
                                    <p:anim calcmode="lin" valueType="num">
                                      <p:cBhvr>
                                        <p:cTn id="68" dur="1000" fill="hold"/>
                                        <p:tgtEl>
                                          <p:spTgt spid="73"/>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fade">
                                      <p:cBhvr>
                                        <p:cTn id="71" dur="1000"/>
                                        <p:tgtEl>
                                          <p:spTgt spid="87"/>
                                        </p:tgtEl>
                                      </p:cBhvr>
                                    </p:animEffect>
                                    <p:anim calcmode="lin" valueType="num">
                                      <p:cBhvr>
                                        <p:cTn id="72" dur="1000" fill="hold"/>
                                        <p:tgtEl>
                                          <p:spTgt spid="87"/>
                                        </p:tgtEl>
                                        <p:attrNameLst>
                                          <p:attrName>ppt_x</p:attrName>
                                        </p:attrNameLst>
                                      </p:cBhvr>
                                      <p:tavLst>
                                        <p:tav tm="0">
                                          <p:val>
                                            <p:strVal val="#ppt_x"/>
                                          </p:val>
                                        </p:tav>
                                        <p:tav tm="100000">
                                          <p:val>
                                            <p:strVal val="#ppt_x"/>
                                          </p:val>
                                        </p:tav>
                                      </p:tavLst>
                                    </p:anim>
                                    <p:anim calcmode="lin" valueType="num">
                                      <p:cBhvr>
                                        <p:cTn id="73" dur="1000" fill="hold"/>
                                        <p:tgtEl>
                                          <p:spTgt spid="8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fade">
                                      <p:cBhvr>
                                        <p:cTn id="76" dur="1000"/>
                                        <p:tgtEl>
                                          <p:spTgt spid="74"/>
                                        </p:tgtEl>
                                      </p:cBhvr>
                                    </p:animEffect>
                                    <p:anim calcmode="lin" valueType="num">
                                      <p:cBhvr>
                                        <p:cTn id="77" dur="1000" fill="hold"/>
                                        <p:tgtEl>
                                          <p:spTgt spid="74"/>
                                        </p:tgtEl>
                                        <p:attrNameLst>
                                          <p:attrName>ppt_x</p:attrName>
                                        </p:attrNameLst>
                                      </p:cBhvr>
                                      <p:tavLst>
                                        <p:tav tm="0">
                                          <p:val>
                                            <p:strVal val="#ppt_x"/>
                                          </p:val>
                                        </p:tav>
                                        <p:tav tm="100000">
                                          <p:val>
                                            <p:strVal val="#ppt_x"/>
                                          </p:val>
                                        </p:tav>
                                      </p:tavLst>
                                    </p:anim>
                                    <p:anim calcmode="lin" valueType="num">
                                      <p:cBhvr>
                                        <p:cTn id="78"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89"/>
                                        </p:tgtEl>
                                        <p:attrNameLst>
                                          <p:attrName>style.visibility</p:attrName>
                                        </p:attrNameLst>
                                      </p:cBhvr>
                                      <p:to>
                                        <p:strVal val="visible"/>
                                      </p:to>
                                    </p:set>
                                    <p:animEffect transition="in" filter="fade">
                                      <p:cBhvr>
                                        <p:cTn id="83" dur="1000"/>
                                        <p:tgtEl>
                                          <p:spTgt spid="89"/>
                                        </p:tgtEl>
                                      </p:cBhvr>
                                    </p:animEffect>
                                    <p:anim calcmode="lin" valueType="num">
                                      <p:cBhvr>
                                        <p:cTn id="84" dur="1000" fill="hold"/>
                                        <p:tgtEl>
                                          <p:spTgt spid="89"/>
                                        </p:tgtEl>
                                        <p:attrNameLst>
                                          <p:attrName>ppt_x</p:attrName>
                                        </p:attrNameLst>
                                      </p:cBhvr>
                                      <p:tavLst>
                                        <p:tav tm="0">
                                          <p:val>
                                            <p:strVal val="#ppt_x"/>
                                          </p:val>
                                        </p:tav>
                                        <p:tav tm="100000">
                                          <p:val>
                                            <p:strVal val="#ppt_x"/>
                                          </p:val>
                                        </p:tav>
                                      </p:tavLst>
                                    </p:anim>
                                    <p:anim calcmode="lin" valueType="num">
                                      <p:cBhvr>
                                        <p:cTn id="85" dur="1000" fill="hold"/>
                                        <p:tgtEl>
                                          <p:spTgt spid="89"/>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fade">
                                      <p:cBhvr>
                                        <p:cTn id="88" dur="1000"/>
                                        <p:tgtEl>
                                          <p:spTgt spid="76"/>
                                        </p:tgtEl>
                                      </p:cBhvr>
                                    </p:animEffect>
                                    <p:anim calcmode="lin" valueType="num">
                                      <p:cBhvr>
                                        <p:cTn id="89" dur="1000" fill="hold"/>
                                        <p:tgtEl>
                                          <p:spTgt spid="76"/>
                                        </p:tgtEl>
                                        <p:attrNameLst>
                                          <p:attrName>ppt_x</p:attrName>
                                        </p:attrNameLst>
                                      </p:cBhvr>
                                      <p:tavLst>
                                        <p:tav tm="0">
                                          <p:val>
                                            <p:strVal val="#ppt_x"/>
                                          </p:val>
                                        </p:tav>
                                        <p:tav tm="100000">
                                          <p:val>
                                            <p:strVal val="#ppt_x"/>
                                          </p:val>
                                        </p:tav>
                                      </p:tavLst>
                                    </p:anim>
                                    <p:anim calcmode="lin" valueType="num">
                                      <p:cBhvr>
                                        <p:cTn id="90" dur="1000" fill="hold"/>
                                        <p:tgtEl>
                                          <p:spTgt spid="76"/>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0"/>
                                  </p:stCondLst>
                                  <p:childTnLst>
                                    <p:set>
                                      <p:cBhvr>
                                        <p:cTn id="92" dur="1" fill="hold">
                                          <p:stCondLst>
                                            <p:cond delay="0"/>
                                          </p:stCondLst>
                                        </p:cTn>
                                        <p:tgtEl>
                                          <p:spTgt spid="91"/>
                                        </p:tgtEl>
                                        <p:attrNameLst>
                                          <p:attrName>style.visibility</p:attrName>
                                        </p:attrNameLst>
                                      </p:cBhvr>
                                      <p:to>
                                        <p:strVal val="visible"/>
                                      </p:to>
                                    </p:set>
                                    <p:animEffect transition="in" filter="fade">
                                      <p:cBhvr>
                                        <p:cTn id="93" dur="1000"/>
                                        <p:tgtEl>
                                          <p:spTgt spid="91"/>
                                        </p:tgtEl>
                                      </p:cBhvr>
                                    </p:animEffect>
                                    <p:anim calcmode="lin" valueType="num">
                                      <p:cBhvr>
                                        <p:cTn id="94" dur="1000" fill="hold"/>
                                        <p:tgtEl>
                                          <p:spTgt spid="91"/>
                                        </p:tgtEl>
                                        <p:attrNameLst>
                                          <p:attrName>ppt_x</p:attrName>
                                        </p:attrNameLst>
                                      </p:cBhvr>
                                      <p:tavLst>
                                        <p:tav tm="0">
                                          <p:val>
                                            <p:strVal val="#ppt_x"/>
                                          </p:val>
                                        </p:tav>
                                        <p:tav tm="100000">
                                          <p:val>
                                            <p:strVal val="#ppt_x"/>
                                          </p:val>
                                        </p:tav>
                                      </p:tavLst>
                                    </p:anim>
                                    <p:anim calcmode="lin" valueType="num">
                                      <p:cBhvr>
                                        <p:cTn id="95" dur="1000" fill="hold"/>
                                        <p:tgtEl>
                                          <p:spTgt spid="91"/>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77"/>
                                        </p:tgtEl>
                                        <p:attrNameLst>
                                          <p:attrName>style.visibility</p:attrName>
                                        </p:attrNameLst>
                                      </p:cBhvr>
                                      <p:to>
                                        <p:strVal val="visible"/>
                                      </p:to>
                                    </p:set>
                                    <p:animEffect transition="in" filter="fade">
                                      <p:cBhvr>
                                        <p:cTn id="98" dur="1000"/>
                                        <p:tgtEl>
                                          <p:spTgt spid="77"/>
                                        </p:tgtEl>
                                      </p:cBhvr>
                                    </p:animEffect>
                                    <p:anim calcmode="lin" valueType="num">
                                      <p:cBhvr>
                                        <p:cTn id="99" dur="1000" fill="hold"/>
                                        <p:tgtEl>
                                          <p:spTgt spid="77"/>
                                        </p:tgtEl>
                                        <p:attrNameLst>
                                          <p:attrName>ppt_x</p:attrName>
                                        </p:attrNameLst>
                                      </p:cBhvr>
                                      <p:tavLst>
                                        <p:tav tm="0">
                                          <p:val>
                                            <p:strVal val="#ppt_x"/>
                                          </p:val>
                                        </p:tav>
                                        <p:tav tm="100000">
                                          <p:val>
                                            <p:strVal val="#ppt_x"/>
                                          </p:val>
                                        </p:tav>
                                      </p:tavLst>
                                    </p:anim>
                                    <p:anim calcmode="lin" valueType="num">
                                      <p:cBhvr>
                                        <p:cTn id="100" dur="1000" fill="hold"/>
                                        <p:tgtEl>
                                          <p:spTgt spid="7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1000"/>
                                        <p:tgtEl>
                                          <p:spTgt spid="78"/>
                                        </p:tgtEl>
                                      </p:cBhvr>
                                    </p:animEffect>
                                    <p:anim calcmode="lin" valueType="num">
                                      <p:cBhvr>
                                        <p:cTn id="104" dur="1000" fill="hold"/>
                                        <p:tgtEl>
                                          <p:spTgt spid="78"/>
                                        </p:tgtEl>
                                        <p:attrNameLst>
                                          <p:attrName>ppt_x</p:attrName>
                                        </p:attrNameLst>
                                      </p:cBhvr>
                                      <p:tavLst>
                                        <p:tav tm="0">
                                          <p:val>
                                            <p:strVal val="#ppt_x"/>
                                          </p:val>
                                        </p:tav>
                                        <p:tav tm="100000">
                                          <p:val>
                                            <p:strVal val="#ppt_x"/>
                                          </p:val>
                                        </p:tav>
                                      </p:tavLst>
                                    </p:anim>
                                    <p:anim calcmode="lin" valueType="num">
                                      <p:cBhvr>
                                        <p:cTn id="105" dur="1000" fill="hold"/>
                                        <p:tgtEl>
                                          <p:spTgt spid="78"/>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90"/>
                                        </p:tgtEl>
                                        <p:attrNameLst>
                                          <p:attrName>style.visibility</p:attrName>
                                        </p:attrNameLst>
                                      </p:cBhvr>
                                      <p:to>
                                        <p:strVal val="visible"/>
                                      </p:to>
                                    </p:set>
                                    <p:animEffect transition="in" filter="fade">
                                      <p:cBhvr>
                                        <p:cTn id="108" dur="1000"/>
                                        <p:tgtEl>
                                          <p:spTgt spid="90"/>
                                        </p:tgtEl>
                                      </p:cBhvr>
                                    </p:animEffect>
                                    <p:anim calcmode="lin" valueType="num">
                                      <p:cBhvr>
                                        <p:cTn id="109" dur="1000" fill="hold"/>
                                        <p:tgtEl>
                                          <p:spTgt spid="90"/>
                                        </p:tgtEl>
                                        <p:attrNameLst>
                                          <p:attrName>ppt_x</p:attrName>
                                        </p:attrNameLst>
                                      </p:cBhvr>
                                      <p:tavLst>
                                        <p:tav tm="0">
                                          <p:val>
                                            <p:strVal val="#ppt_x"/>
                                          </p:val>
                                        </p:tav>
                                        <p:tav tm="100000">
                                          <p:val>
                                            <p:strVal val="#ppt_x"/>
                                          </p:val>
                                        </p:tav>
                                      </p:tavLst>
                                    </p:anim>
                                    <p:anim calcmode="lin" valueType="num">
                                      <p:cBhvr>
                                        <p:cTn id="110" dur="1000" fill="hold"/>
                                        <p:tgtEl>
                                          <p:spTgt spid="90"/>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1000"/>
                                        <p:tgtEl>
                                          <p:spTgt spid="92"/>
                                        </p:tgtEl>
                                      </p:cBhvr>
                                    </p:animEffect>
                                    <p:anim calcmode="lin" valueType="num">
                                      <p:cBhvr>
                                        <p:cTn id="114" dur="1000" fill="hold"/>
                                        <p:tgtEl>
                                          <p:spTgt spid="92"/>
                                        </p:tgtEl>
                                        <p:attrNameLst>
                                          <p:attrName>ppt_x</p:attrName>
                                        </p:attrNameLst>
                                      </p:cBhvr>
                                      <p:tavLst>
                                        <p:tav tm="0">
                                          <p:val>
                                            <p:strVal val="#ppt_x"/>
                                          </p:val>
                                        </p:tav>
                                        <p:tav tm="100000">
                                          <p:val>
                                            <p:strVal val="#ppt_x"/>
                                          </p:val>
                                        </p:tav>
                                      </p:tavLst>
                                    </p:anim>
                                    <p:anim calcmode="lin" valueType="num">
                                      <p:cBhvr>
                                        <p:cTn id="115" dur="1000" fill="hold"/>
                                        <p:tgtEl>
                                          <p:spTgt spid="92"/>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79"/>
                                        </p:tgtEl>
                                        <p:attrNameLst>
                                          <p:attrName>style.visibility</p:attrName>
                                        </p:attrNameLst>
                                      </p:cBhvr>
                                      <p:to>
                                        <p:strVal val="visible"/>
                                      </p:to>
                                    </p:set>
                                    <p:animEffect transition="in" filter="fade">
                                      <p:cBhvr>
                                        <p:cTn id="118" dur="1000"/>
                                        <p:tgtEl>
                                          <p:spTgt spid="79"/>
                                        </p:tgtEl>
                                      </p:cBhvr>
                                    </p:animEffect>
                                    <p:anim calcmode="lin" valueType="num">
                                      <p:cBhvr>
                                        <p:cTn id="119" dur="1000" fill="hold"/>
                                        <p:tgtEl>
                                          <p:spTgt spid="79"/>
                                        </p:tgtEl>
                                        <p:attrNameLst>
                                          <p:attrName>ppt_x</p:attrName>
                                        </p:attrNameLst>
                                      </p:cBhvr>
                                      <p:tavLst>
                                        <p:tav tm="0">
                                          <p:val>
                                            <p:strVal val="#ppt_x"/>
                                          </p:val>
                                        </p:tav>
                                        <p:tav tm="100000">
                                          <p:val>
                                            <p:strVal val="#ppt_x"/>
                                          </p:val>
                                        </p:tav>
                                      </p:tavLst>
                                    </p:anim>
                                    <p:anim calcmode="lin" valueType="num">
                                      <p:cBhvr>
                                        <p:cTn id="12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42" presetClass="entr" presetSubtype="0" fill="hold" nodeType="clickEffect">
                                  <p:stCondLst>
                                    <p:cond delay="0"/>
                                  </p:stCondLst>
                                  <p:childTnLst>
                                    <p:set>
                                      <p:cBhvr>
                                        <p:cTn id="124" dur="1" fill="hold">
                                          <p:stCondLst>
                                            <p:cond delay="0"/>
                                          </p:stCondLst>
                                        </p:cTn>
                                        <p:tgtEl>
                                          <p:spTgt spid="93"/>
                                        </p:tgtEl>
                                        <p:attrNameLst>
                                          <p:attrName>style.visibility</p:attrName>
                                        </p:attrNameLst>
                                      </p:cBhvr>
                                      <p:to>
                                        <p:strVal val="visible"/>
                                      </p:to>
                                    </p:set>
                                    <p:animEffect transition="in" filter="fade">
                                      <p:cBhvr>
                                        <p:cTn id="125" dur="1000"/>
                                        <p:tgtEl>
                                          <p:spTgt spid="93"/>
                                        </p:tgtEl>
                                      </p:cBhvr>
                                    </p:animEffect>
                                    <p:anim calcmode="lin" valueType="num">
                                      <p:cBhvr>
                                        <p:cTn id="126" dur="1000" fill="hold"/>
                                        <p:tgtEl>
                                          <p:spTgt spid="93"/>
                                        </p:tgtEl>
                                        <p:attrNameLst>
                                          <p:attrName>ppt_x</p:attrName>
                                        </p:attrNameLst>
                                      </p:cBhvr>
                                      <p:tavLst>
                                        <p:tav tm="0">
                                          <p:val>
                                            <p:strVal val="#ppt_x"/>
                                          </p:val>
                                        </p:tav>
                                        <p:tav tm="100000">
                                          <p:val>
                                            <p:strVal val="#ppt_x"/>
                                          </p:val>
                                        </p:tav>
                                      </p:tavLst>
                                    </p:anim>
                                    <p:anim calcmode="lin" valueType="num">
                                      <p:cBhvr>
                                        <p:cTn id="127" dur="1000" fill="hold"/>
                                        <p:tgtEl>
                                          <p:spTgt spid="93"/>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Effect transition="in" filter="fade">
                                      <p:cBhvr>
                                        <p:cTn id="130" dur="1000"/>
                                        <p:tgtEl>
                                          <p:spTgt spid="80"/>
                                        </p:tgtEl>
                                      </p:cBhvr>
                                    </p:animEffect>
                                    <p:anim calcmode="lin" valueType="num">
                                      <p:cBhvr>
                                        <p:cTn id="131" dur="1000" fill="hold"/>
                                        <p:tgtEl>
                                          <p:spTgt spid="80"/>
                                        </p:tgtEl>
                                        <p:attrNameLst>
                                          <p:attrName>ppt_x</p:attrName>
                                        </p:attrNameLst>
                                      </p:cBhvr>
                                      <p:tavLst>
                                        <p:tav tm="0">
                                          <p:val>
                                            <p:strVal val="#ppt_x"/>
                                          </p:val>
                                        </p:tav>
                                        <p:tav tm="100000">
                                          <p:val>
                                            <p:strVal val="#ppt_x"/>
                                          </p:val>
                                        </p:tav>
                                      </p:tavLst>
                                    </p:anim>
                                    <p:anim calcmode="lin" valueType="num">
                                      <p:cBhvr>
                                        <p:cTn id="132" dur="1000" fill="hold"/>
                                        <p:tgtEl>
                                          <p:spTgt spid="80"/>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30"/>
                                        </p:tgtEl>
                                        <p:attrNameLst>
                                          <p:attrName>style.visibility</p:attrName>
                                        </p:attrNameLst>
                                      </p:cBhvr>
                                      <p:to>
                                        <p:strVal val="visible"/>
                                      </p:to>
                                    </p:set>
                                    <p:animEffect transition="in" filter="fade">
                                      <p:cBhvr>
                                        <p:cTn id="135" dur="1000"/>
                                        <p:tgtEl>
                                          <p:spTgt spid="30"/>
                                        </p:tgtEl>
                                      </p:cBhvr>
                                    </p:animEffect>
                                    <p:anim calcmode="lin" valueType="num">
                                      <p:cBhvr>
                                        <p:cTn id="136" dur="1000" fill="hold"/>
                                        <p:tgtEl>
                                          <p:spTgt spid="30"/>
                                        </p:tgtEl>
                                        <p:attrNameLst>
                                          <p:attrName>ppt_x</p:attrName>
                                        </p:attrNameLst>
                                      </p:cBhvr>
                                      <p:tavLst>
                                        <p:tav tm="0">
                                          <p:val>
                                            <p:strVal val="#ppt_x"/>
                                          </p:val>
                                        </p:tav>
                                        <p:tav tm="100000">
                                          <p:val>
                                            <p:strVal val="#ppt_x"/>
                                          </p:val>
                                        </p:tav>
                                      </p:tavLst>
                                    </p:anim>
                                    <p:anim calcmode="lin" valueType="num">
                                      <p:cBhvr>
                                        <p:cTn id="137" dur="1000" fill="hold"/>
                                        <p:tgtEl>
                                          <p:spTgt spid="30"/>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fade">
                                      <p:cBhvr>
                                        <p:cTn id="140" dur="1000"/>
                                        <p:tgtEl>
                                          <p:spTgt spid="31"/>
                                        </p:tgtEl>
                                      </p:cBhvr>
                                    </p:animEffect>
                                    <p:anim calcmode="lin" valueType="num">
                                      <p:cBhvr>
                                        <p:cTn id="141" dur="1000" fill="hold"/>
                                        <p:tgtEl>
                                          <p:spTgt spid="31"/>
                                        </p:tgtEl>
                                        <p:attrNameLst>
                                          <p:attrName>ppt_x</p:attrName>
                                        </p:attrNameLst>
                                      </p:cBhvr>
                                      <p:tavLst>
                                        <p:tav tm="0">
                                          <p:val>
                                            <p:strVal val="#ppt_x"/>
                                          </p:val>
                                        </p:tav>
                                        <p:tav tm="100000">
                                          <p:val>
                                            <p:strVal val="#ppt_x"/>
                                          </p:val>
                                        </p:tav>
                                      </p:tavLst>
                                    </p:anim>
                                    <p:anim calcmode="lin" valueType="num">
                                      <p:cBhvr>
                                        <p:cTn id="14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3" grpId="0" animBg="1"/>
      <p:bldP spid="74" grpId="0" animBg="1"/>
      <p:bldP spid="76" grpId="0" animBg="1"/>
      <p:bldP spid="77" grpId="0" animBg="1"/>
      <p:bldP spid="78" grpId="0" animBg="1"/>
      <p:bldP spid="79" grpId="0" animBg="1"/>
      <p:bldP spid="80" grpId="0"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管理页面介绍</a:t>
            </a:r>
            <a:endParaRPr lang="zh-CN" alt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9017" y="764666"/>
            <a:ext cx="8986222" cy="20788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2635691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创建业务单元</a:t>
            </a:r>
            <a:endParaRPr lang="zh-CN" alt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95536" y="1460933"/>
            <a:ext cx="7612656" cy="3372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83568" y="594023"/>
            <a:ext cx="6076950" cy="68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下箭头 1"/>
          <p:cNvSpPr/>
          <p:nvPr/>
        </p:nvSpPr>
        <p:spPr>
          <a:xfrm>
            <a:off x="4355976" y="1131590"/>
            <a:ext cx="154112" cy="32934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2" y="642924"/>
            <a:ext cx="9081592" cy="33474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986726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列表页面配置</a:t>
            </a:r>
            <a:endParaRPr lang="zh-CN" altLang="en-US" dirty="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691" y="627534"/>
            <a:ext cx="9144000" cy="18529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111970" y="1457363"/>
            <a:ext cx="6848475" cy="3381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87859" y="1440595"/>
            <a:ext cx="8896696" cy="2476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10691" y="598959"/>
            <a:ext cx="9190780" cy="30988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8625833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1000"/>
                                        <p:tgtEl>
                                          <p:spTgt spid="4100"/>
                                        </p:tgtEl>
                                      </p:cBhvr>
                                    </p:animEffect>
                                    <p:anim calcmode="lin" valueType="num">
                                      <p:cBhvr>
                                        <p:cTn id="8" dur="1000" fill="hold"/>
                                        <p:tgtEl>
                                          <p:spTgt spid="4100"/>
                                        </p:tgtEl>
                                        <p:attrNameLst>
                                          <p:attrName>ppt_x</p:attrName>
                                        </p:attrNameLst>
                                      </p:cBhvr>
                                      <p:tavLst>
                                        <p:tav tm="0">
                                          <p:val>
                                            <p:strVal val="#ppt_x"/>
                                          </p:val>
                                        </p:tav>
                                        <p:tav tm="100000">
                                          <p:val>
                                            <p:strVal val="#ppt_x"/>
                                          </p:val>
                                        </p:tav>
                                      </p:tavLst>
                                    </p:anim>
                                    <p:anim calcmode="lin" valueType="num">
                                      <p:cBhvr>
                                        <p:cTn id="9"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101"/>
                                        </p:tgtEl>
                                        <p:attrNameLst>
                                          <p:attrName>style.visibility</p:attrName>
                                        </p:attrNameLst>
                                      </p:cBhvr>
                                      <p:to>
                                        <p:strVal val="visible"/>
                                      </p:to>
                                    </p:set>
                                    <p:animEffect transition="in" filter="fade">
                                      <p:cBhvr>
                                        <p:cTn id="14" dur="1000"/>
                                        <p:tgtEl>
                                          <p:spTgt spid="4101"/>
                                        </p:tgtEl>
                                      </p:cBhvr>
                                    </p:animEffect>
                                    <p:anim calcmode="lin" valueType="num">
                                      <p:cBhvr>
                                        <p:cTn id="15" dur="1000" fill="hold"/>
                                        <p:tgtEl>
                                          <p:spTgt spid="4101"/>
                                        </p:tgtEl>
                                        <p:attrNameLst>
                                          <p:attrName>ppt_x</p:attrName>
                                        </p:attrNameLst>
                                      </p:cBhvr>
                                      <p:tavLst>
                                        <p:tav tm="0">
                                          <p:val>
                                            <p:strVal val="#ppt_x"/>
                                          </p:val>
                                        </p:tav>
                                        <p:tav tm="100000">
                                          <p:val>
                                            <p:strVal val="#ppt_x"/>
                                          </p:val>
                                        </p:tav>
                                      </p:tavLst>
                                    </p:anim>
                                    <p:anim calcmode="lin" valueType="num">
                                      <p:cBhvr>
                                        <p:cTn id="16"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102"/>
                                        </p:tgtEl>
                                        <p:attrNameLst>
                                          <p:attrName>style.visibility</p:attrName>
                                        </p:attrNameLst>
                                      </p:cBhvr>
                                      <p:to>
                                        <p:strVal val="visible"/>
                                      </p:to>
                                    </p:set>
                                    <p:animEffect transition="in" filter="fade">
                                      <p:cBhvr>
                                        <p:cTn id="21" dur="1000"/>
                                        <p:tgtEl>
                                          <p:spTgt spid="4102"/>
                                        </p:tgtEl>
                                      </p:cBhvr>
                                    </p:animEffect>
                                    <p:anim calcmode="lin" valueType="num">
                                      <p:cBhvr>
                                        <p:cTn id="22" dur="1000" fill="hold"/>
                                        <p:tgtEl>
                                          <p:spTgt spid="4102"/>
                                        </p:tgtEl>
                                        <p:attrNameLst>
                                          <p:attrName>ppt_x</p:attrName>
                                        </p:attrNameLst>
                                      </p:cBhvr>
                                      <p:tavLst>
                                        <p:tav tm="0">
                                          <p:val>
                                            <p:strVal val="#ppt_x"/>
                                          </p:val>
                                        </p:tav>
                                        <p:tav tm="100000">
                                          <p:val>
                                            <p:strVal val="#ppt_x"/>
                                          </p:val>
                                        </p:tav>
                                      </p:tavLst>
                                    </p:anim>
                                    <p:anim calcmode="lin" valueType="num">
                                      <p:cBhvr>
                                        <p:cTn id="23"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内容占位符 1"/>
          <p:cNvSpPr>
            <a:spLocks noGrp="1"/>
          </p:cNvSpPr>
          <p:nvPr>
            <p:ph idx="1"/>
          </p:nvPr>
        </p:nvSpPr>
        <p:spPr>
          <a:xfrm>
            <a:off x="2267744" y="987574"/>
            <a:ext cx="6480720" cy="3546402"/>
          </a:xfrm>
          <a:ln>
            <a:solidFill>
              <a:srgbClr val="00B0F0"/>
            </a:solidFill>
          </a:ln>
        </p:spPr>
        <p:txBody>
          <a:bodyPr anchor="ctr" anchorCtr="0">
            <a:noAutofit/>
          </a:bodyPr>
          <a:lstStyle/>
          <a:p>
            <a:pPr marL="628650" indent="-447675">
              <a:lnSpc>
                <a:spcPct val="130000"/>
              </a:lnSpc>
              <a:spcBef>
                <a:spcPts val="600"/>
              </a:spcBef>
              <a:buClr>
                <a:srgbClr val="28B0EE"/>
              </a:buClr>
              <a:defRPr/>
            </a:pPr>
            <a:r>
              <a:rPr lang="zh-CN" altLang="en-US" sz="2400" b="1" dirty="0">
                <a:solidFill>
                  <a:srgbClr val="00B0F0"/>
                </a:solidFill>
                <a:latin typeface="微软雅黑" pitchFamily="34" charset="-122"/>
                <a:ea typeface="微软雅黑" pitchFamily="34" charset="-122"/>
              </a:rPr>
              <a:t>认识</a:t>
            </a:r>
            <a:r>
              <a:rPr lang="zh-CN" altLang="en-US" sz="2400" b="1" dirty="0" smtClean="0">
                <a:solidFill>
                  <a:srgbClr val="00B0F0"/>
                </a:solidFill>
                <a:latin typeface="微软雅黑" pitchFamily="34" charset="-122"/>
                <a:ea typeface="微软雅黑" pitchFamily="34" charset="-122"/>
              </a:rPr>
              <a:t>目标</a:t>
            </a:r>
            <a:endParaRPr lang="en-US" altLang="zh-CN" sz="2400" b="1" dirty="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BOS</a:t>
            </a:r>
            <a:r>
              <a:rPr lang="zh-CN" altLang="en-US" sz="2400" b="1" dirty="0" smtClean="0">
                <a:solidFill>
                  <a:srgbClr val="00B0F0"/>
                </a:solidFill>
                <a:latin typeface="微软雅黑" pitchFamily="34" charset="-122"/>
                <a:ea typeface="微软雅黑" pitchFamily="34" charset="-122"/>
              </a:rPr>
              <a:t>开发工具构成</a:t>
            </a:r>
            <a:r>
              <a:rPr lang="zh-CN" altLang="en-US" sz="2400" b="1" dirty="0">
                <a:solidFill>
                  <a:srgbClr val="00B0F0"/>
                </a:solidFill>
                <a:latin typeface="微软雅黑" pitchFamily="34" charset="-122"/>
                <a:ea typeface="微软雅黑" pitchFamily="34" charset="-122"/>
              </a:rPr>
              <a:t>及</a:t>
            </a:r>
            <a:r>
              <a:rPr lang="zh-CN" altLang="en-US" sz="2400" b="1" dirty="0" smtClean="0">
                <a:solidFill>
                  <a:srgbClr val="00B0F0"/>
                </a:solidFill>
                <a:latin typeface="微软雅黑" pitchFamily="34" charset="-122"/>
                <a:ea typeface="微软雅黑" pitchFamily="34" charset="-122"/>
              </a:rPr>
              <a:t>使用流程</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平台特性介绍</a:t>
            </a:r>
            <a:endParaRPr lang="en-US" altLang="zh-CN" sz="2400" b="1" dirty="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a:t>
            </a:r>
            <a:r>
              <a:rPr lang="zh-CN" altLang="en-US" sz="2400" b="1" dirty="0">
                <a:solidFill>
                  <a:srgbClr val="00B0F0"/>
                </a:solidFill>
                <a:latin typeface="微软雅黑" pitchFamily="34" charset="-122"/>
                <a:ea typeface="微软雅黑" pitchFamily="34" charset="-122"/>
              </a:rPr>
              <a:t>便捷性</a:t>
            </a:r>
            <a:endParaRPr lang="en-US" altLang="zh-CN" sz="2400" b="1" dirty="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平台扩展性</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2400" b="1" dirty="0" smtClean="0">
                <a:solidFill>
                  <a:srgbClr val="00B0F0"/>
                </a:solidFill>
                <a:latin typeface="微软雅黑" pitchFamily="34" charset="-122"/>
                <a:ea typeface="微软雅黑" pitchFamily="34" charset="-122"/>
              </a:rPr>
              <a:t>如何学习</a:t>
            </a:r>
            <a:r>
              <a:rPr lang="en-US" altLang="zh-CN" sz="2400" b="1" dirty="0" smtClean="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平台开发</a:t>
            </a:r>
            <a:endParaRPr lang="en-US" altLang="zh-CN" sz="2400" b="1" dirty="0">
              <a:solidFill>
                <a:srgbClr val="00B0F0"/>
              </a:solidFill>
              <a:latin typeface="微软雅黑" pitchFamily="34" charset="-122"/>
              <a:ea typeface="微软雅黑" pitchFamily="34" charset="-122"/>
            </a:endParaRPr>
          </a:p>
        </p:txBody>
      </p:sp>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Freeform 81"/>
          <p:cNvSpPr>
            <a:spLocks noEditPoints="1"/>
          </p:cNvSpPr>
          <p:nvPr/>
        </p:nvSpPr>
        <p:spPr bwMode="auto">
          <a:xfrm>
            <a:off x="1547664" y="2139702"/>
            <a:ext cx="720080" cy="576064"/>
          </a:xfrm>
          <a:custGeom>
            <a:avLst/>
            <a:gdLst>
              <a:gd name="T0" fmla="*/ 239 w 280"/>
              <a:gd name="T1" fmla="*/ 66 h 281"/>
              <a:gd name="T2" fmla="*/ 214 w 280"/>
              <a:gd name="T3" fmla="*/ 66 h 281"/>
              <a:gd name="T4" fmla="*/ 214 w 280"/>
              <a:gd name="T5" fmla="*/ 8 h 281"/>
              <a:gd name="T6" fmla="*/ 207 w 280"/>
              <a:gd name="T7" fmla="*/ 0 h 281"/>
              <a:gd name="T8" fmla="*/ 8 w 280"/>
              <a:gd name="T9" fmla="*/ 0 h 281"/>
              <a:gd name="T10" fmla="*/ 0 w 280"/>
              <a:gd name="T11" fmla="*/ 8 h 281"/>
              <a:gd name="T12" fmla="*/ 0 w 280"/>
              <a:gd name="T13" fmla="*/ 207 h 281"/>
              <a:gd name="T14" fmla="*/ 74 w 280"/>
              <a:gd name="T15" fmla="*/ 281 h 281"/>
              <a:gd name="T16" fmla="*/ 141 w 280"/>
              <a:gd name="T17" fmla="*/ 281 h 281"/>
              <a:gd name="T18" fmla="*/ 214 w 280"/>
              <a:gd name="T19" fmla="*/ 214 h 281"/>
              <a:gd name="T20" fmla="*/ 239 w 280"/>
              <a:gd name="T21" fmla="*/ 214 h 281"/>
              <a:gd name="T22" fmla="*/ 280 w 280"/>
              <a:gd name="T23" fmla="*/ 140 h 281"/>
              <a:gd name="T24" fmla="*/ 239 w 280"/>
              <a:gd name="T25" fmla="*/ 66 h 281"/>
              <a:gd name="T26" fmla="*/ 200 w 280"/>
              <a:gd name="T27" fmla="*/ 15 h 281"/>
              <a:gd name="T28" fmla="*/ 200 w 280"/>
              <a:gd name="T29" fmla="*/ 49 h 281"/>
              <a:gd name="T30" fmla="*/ 15 w 280"/>
              <a:gd name="T31" fmla="*/ 49 h 281"/>
              <a:gd name="T32" fmla="*/ 15 w 280"/>
              <a:gd name="T33" fmla="*/ 15 h 281"/>
              <a:gd name="T34" fmla="*/ 200 w 280"/>
              <a:gd name="T35" fmla="*/ 15 h 281"/>
              <a:gd name="T36" fmla="*/ 239 w 280"/>
              <a:gd name="T37" fmla="*/ 199 h 281"/>
              <a:gd name="T38" fmla="*/ 214 w 280"/>
              <a:gd name="T39" fmla="*/ 199 h 281"/>
              <a:gd name="T40" fmla="*/ 214 w 280"/>
              <a:gd name="T41" fmla="*/ 81 h 281"/>
              <a:gd name="T42" fmla="*/ 239 w 280"/>
              <a:gd name="T43" fmla="*/ 81 h 281"/>
              <a:gd name="T44" fmla="*/ 265 w 280"/>
              <a:gd name="T45" fmla="*/ 140 h 281"/>
              <a:gd name="T46" fmla="*/ 239 w 280"/>
              <a:gd name="T47" fmla="*/ 19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281">
                <a:moveTo>
                  <a:pt x="239" y="66"/>
                </a:moveTo>
                <a:cubicBezTo>
                  <a:pt x="214" y="66"/>
                  <a:pt x="214" y="66"/>
                  <a:pt x="214" y="66"/>
                </a:cubicBezTo>
                <a:cubicBezTo>
                  <a:pt x="214" y="8"/>
                  <a:pt x="214" y="8"/>
                  <a:pt x="214" y="8"/>
                </a:cubicBezTo>
                <a:cubicBezTo>
                  <a:pt x="214" y="4"/>
                  <a:pt x="211" y="0"/>
                  <a:pt x="207" y="0"/>
                </a:cubicBezTo>
                <a:cubicBezTo>
                  <a:pt x="8" y="0"/>
                  <a:pt x="8" y="0"/>
                  <a:pt x="8" y="0"/>
                </a:cubicBezTo>
                <a:cubicBezTo>
                  <a:pt x="4" y="0"/>
                  <a:pt x="0" y="4"/>
                  <a:pt x="0" y="8"/>
                </a:cubicBezTo>
                <a:cubicBezTo>
                  <a:pt x="0" y="207"/>
                  <a:pt x="0" y="207"/>
                  <a:pt x="0" y="207"/>
                </a:cubicBezTo>
                <a:cubicBezTo>
                  <a:pt x="0" y="248"/>
                  <a:pt x="33" y="281"/>
                  <a:pt x="74" y="281"/>
                </a:cubicBezTo>
                <a:cubicBezTo>
                  <a:pt x="141" y="281"/>
                  <a:pt x="141" y="281"/>
                  <a:pt x="141" y="281"/>
                </a:cubicBezTo>
                <a:cubicBezTo>
                  <a:pt x="179" y="281"/>
                  <a:pt x="211" y="251"/>
                  <a:pt x="214" y="214"/>
                </a:cubicBezTo>
                <a:cubicBezTo>
                  <a:pt x="239" y="214"/>
                  <a:pt x="239" y="214"/>
                  <a:pt x="239" y="214"/>
                </a:cubicBezTo>
                <a:cubicBezTo>
                  <a:pt x="262" y="214"/>
                  <a:pt x="280" y="181"/>
                  <a:pt x="280" y="140"/>
                </a:cubicBezTo>
                <a:cubicBezTo>
                  <a:pt x="280" y="98"/>
                  <a:pt x="262" y="66"/>
                  <a:pt x="239" y="66"/>
                </a:cubicBezTo>
                <a:close/>
                <a:moveTo>
                  <a:pt x="200" y="15"/>
                </a:moveTo>
                <a:cubicBezTo>
                  <a:pt x="200" y="49"/>
                  <a:pt x="200" y="49"/>
                  <a:pt x="200" y="49"/>
                </a:cubicBezTo>
                <a:cubicBezTo>
                  <a:pt x="15" y="49"/>
                  <a:pt x="15" y="49"/>
                  <a:pt x="15" y="49"/>
                </a:cubicBezTo>
                <a:cubicBezTo>
                  <a:pt x="15" y="15"/>
                  <a:pt x="15" y="15"/>
                  <a:pt x="15" y="15"/>
                </a:cubicBezTo>
                <a:lnTo>
                  <a:pt x="200" y="15"/>
                </a:lnTo>
                <a:close/>
                <a:moveTo>
                  <a:pt x="239" y="199"/>
                </a:moveTo>
                <a:cubicBezTo>
                  <a:pt x="214" y="199"/>
                  <a:pt x="214" y="199"/>
                  <a:pt x="214" y="199"/>
                </a:cubicBezTo>
                <a:cubicBezTo>
                  <a:pt x="214" y="81"/>
                  <a:pt x="214" y="81"/>
                  <a:pt x="214" y="81"/>
                </a:cubicBezTo>
                <a:cubicBezTo>
                  <a:pt x="239" y="81"/>
                  <a:pt x="239" y="81"/>
                  <a:pt x="239" y="81"/>
                </a:cubicBezTo>
                <a:cubicBezTo>
                  <a:pt x="251" y="81"/>
                  <a:pt x="265" y="106"/>
                  <a:pt x="265" y="140"/>
                </a:cubicBezTo>
                <a:cubicBezTo>
                  <a:pt x="265" y="174"/>
                  <a:pt x="251" y="199"/>
                  <a:pt x="239" y="19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9" name="矩形 8"/>
          <p:cNvSpPr/>
          <p:nvPr/>
        </p:nvSpPr>
        <p:spPr>
          <a:xfrm>
            <a:off x="323528" y="1635646"/>
            <a:ext cx="1728192" cy="1728000"/>
          </a:xfrm>
          <a:prstGeom prst="rect">
            <a:avLst/>
          </a:prstGeom>
          <a:solidFill>
            <a:srgbClr val="00B0F0"/>
          </a:solidFill>
        </p:spPr>
        <p:txBody>
          <a:bodyPr wrap="none" anchor="ctr">
            <a:noAutofit/>
          </a:bodyPr>
          <a:lstStyle/>
          <a:p>
            <a:pPr algn="ctr"/>
            <a:endParaRPr lang="en-US" altLang="zh-CN" sz="2800"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r>
              <a:rPr lang="zh-CN" altLang="en-US" sz="2800" b="1" dirty="0" smtClean="0">
                <a:solidFill>
                  <a:srgbClr val="FFFFFF"/>
                </a:solidFill>
                <a:latin typeface="微软雅黑"/>
                <a:ea typeface="微软雅黑"/>
                <a:cs typeface="微软雅黑"/>
              </a:rPr>
              <a:t>提纲</a:t>
            </a:r>
            <a:endParaRPr lang="zh-CN" altLang="en-US" sz="2800" b="1" dirty="0">
              <a:solidFill>
                <a:srgbClr val="FFFFFF"/>
              </a:solidFill>
              <a:latin typeface="微软雅黑"/>
              <a:ea typeface="微软雅黑"/>
              <a:cs typeface="微软雅黑"/>
            </a:endParaRPr>
          </a:p>
        </p:txBody>
      </p:sp>
      <p:sp>
        <p:nvSpPr>
          <p:cNvPr id="10" name="Freeform 77"/>
          <p:cNvSpPr>
            <a:spLocks noEditPoints="1"/>
          </p:cNvSpPr>
          <p:nvPr/>
        </p:nvSpPr>
        <p:spPr bwMode="auto">
          <a:xfrm>
            <a:off x="827584" y="1951637"/>
            <a:ext cx="792088" cy="576064"/>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8" name="标题 2"/>
          <p:cNvSpPr>
            <a:spLocks noGrp="1"/>
          </p:cNvSpPr>
          <p:nvPr>
            <p:ph type="title"/>
          </p:nvPr>
        </p:nvSpPr>
        <p:spPr>
          <a:xfrm>
            <a:off x="323532" y="2"/>
            <a:ext cx="7128197" cy="520095"/>
          </a:xfrm>
        </p:spPr>
        <p:txBody>
          <a:bodyPr>
            <a:normAutofit/>
          </a:bodyPr>
          <a:lstStyle/>
          <a:p>
            <a:r>
              <a:rPr lang="zh-CN" altLang="en-US" dirty="0" smtClean="0"/>
              <a:t>目录</a:t>
            </a:r>
            <a:endParaRPr lang="zh-CN" altLang="en-US" dirty="0"/>
          </a:p>
        </p:txBody>
      </p:sp>
    </p:spTree>
    <p:extLst>
      <p:ext uri="{BB962C8B-B14F-4D97-AF65-F5344CB8AC3E}">
        <p14:creationId xmlns:p14="http://schemas.microsoft.com/office/powerpoint/2010/main" xmlns="" val="209791890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编辑页面配置</a:t>
            </a:r>
            <a:endParaRPr lang="zh-CN" altLang="en-US" dirty="0"/>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650" y="604676"/>
            <a:ext cx="9173862" cy="38392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6512" y="627534"/>
            <a:ext cx="9223378" cy="36168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2718454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fade">
                                      <p:cBhvr>
                                        <p:cTn id="7" dur="1000"/>
                                        <p:tgtEl>
                                          <p:spTgt spid="5124"/>
                                        </p:tgtEl>
                                      </p:cBhvr>
                                    </p:animEffect>
                                    <p:anim calcmode="lin" valueType="num">
                                      <p:cBhvr>
                                        <p:cTn id="8" dur="1000" fill="hold"/>
                                        <p:tgtEl>
                                          <p:spTgt spid="5124"/>
                                        </p:tgtEl>
                                        <p:attrNameLst>
                                          <p:attrName>ppt_x</p:attrName>
                                        </p:attrNameLst>
                                      </p:cBhvr>
                                      <p:tavLst>
                                        <p:tav tm="0">
                                          <p:val>
                                            <p:strVal val="#ppt_x"/>
                                          </p:val>
                                        </p:tav>
                                        <p:tav tm="100000">
                                          <p:val>
                                            <p:strVal val="#ppt_x"/>
                                          </p:val>
                                        </p:tav>
                                      </p:tavLst>
                                    </p:anim>
                                    <p:anim calcmode="lin" valueType="num">
                                      <p:cBhvr>
                                        <p:cTn id="9"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a:xfrm>
            <a:off x="323528" y="573528"/>
            <a:ext cx="8334920" cy="4212468"/>
          </a:xfrm>
          <a:prstGeom prst="rect">
            <a:avLst/>
          </a:prstGeom>
        </p:spPr>
        <p:txBody>
          <a:bodyPr>
            <a:normAutofit/>
          </a:bodyPr>
          <a:lstStyle/>
          <a:p>
            <a:pPr marL="342900" marR="0" lvl="0" indent="-342900" algn="l" defTabSz="457200" rtl="0" eaLnBrk="1" fontAlgn="base" latinLnBrk="0" hangingPunct="1">
              <a:lnSpc>
                <a:spcPct val="100000"/>
              </a:lnSpc>
              <a:spcBef>
                <a:spcPts val="800"/>
              </a:spcBef>
              <a:spcAft>
                <a:spcPct val="0"/>
              </a:spcAft>
              <a:buClrTx/>
              <a:buSzTx/>
              <a:tabLst/>
              <a:defRPr/>
            </a:pPr>
            <a:endParaRPr kumimoji="1" lang="zh-CN" altLang="en-US" sz="2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cs"/>
            </a:endParaRPr>
          </a:p>
        </p:txBody>
      </p:sp>
      <p:sp>
        <p:nvSpPr>
          <p:cNvPr id="32770" name="Rectangle 2"/>
          <p:cNvSpPr>
            <a:spLocks noGrp="1" noChangeArrowheads="1"/>
          </p:cNvSpPr>
          <p:nvPr>
            <p:ph type="title" idx="4294967295"/>
          </p:nvPr>
        </p:nvSpPr>
        <p:spPr/>
        <p:txBody>
          <a:bodyPr/>
          <a:lstStyle/>
          <a:p>
            <a:pPr>
              <a:defRPr/>
            </a:pPr>
            <a:r>
              <a:rPr lang="en-US" altLang="zh-CN" dirty="0"/>
              <a:t>WEB</a:t>
            </a:r>
            <a:r>
              <a:rPr lang="zh-CN" altLang="en-US" dirty="0"/>
              <a:t>平台二次开发</a:t>
            </a:r>
            <a:r>
              <a:rPr lang="en-US" altLang="zh-CN" dirty="0" smtClean="0"/>
              <a:t>—</a:t>
            </a:r>
            <a:r>
              <a:rPr lang="zh-CN" altLang="en-US" dirty="0"/>
              <a:t>扩展</a:t>
            </a:r>
            <a:r>
              <a:rPr lang="zh-CN" altLang="en-US" dirty="0" smtClean="0"/>
              <a:t>开发</a:t>
            </a:r>
            <a:endParaRPr lang="zh-CN" altLang="en-US" dirty="0"/>
          </a:p>
        </p:txBody>
      </p:sp>
      <p:sp>
        <p:nvSpPr>
          <p:cNvPr id="67" name="Rectangle 42"/>
          <p:cNvSpPr>
            <a:spLocks noChangeArrowheads="1"/>
          </p:cNvSpPr>
          <p:nvPr/>
        </p:nvSpPr>
        <p:spPr bwMode="auto">
          <a:xfrm>
            <a:off x="3707908" y="735546"/>
            <a:ext cx="1296143" cy="270030"/>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Arial" pitchFamily="34" charset="0"/>
                <a:ea typeface="宋体" pitchFamily="2" charset="-122"/>
              </a:rPr>
              <a:t>导入业务单元</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8" name="Rectangle 43"/>
          <p:cNvSpPr>
            <a:spLocks noChangeArrowheads="1"/>
          </p:cNvSpPr>
          <p:nvPr/>
        </p:nvSpPr>
        <p:spPr bwMode="auto">
          <a:xfrm>
            <a:off x="4499996" y="1221600"/>
            <a:ext cx="1224135" cy="324036"/>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扩展页面</a:t>
            </a:r>
          </a:p>
        </p:txBody>
      </p:sp>
      <p:sp>
        <p:nvSpPr>
          <p:cNvPr id="69" name="Rectangle 44"/>
          <p:cNvSpPr>
            <a:spLocks noChangeArrowheads="1"/>
          </p:cNvSpPr>
          <p:nvPr/>
        </p:nvSpPr>
        <p:spPr bwMode="auto">
          <a:xfrm>
            <a:off x="3779912" y="1746385"/>
            <a:ext cx="1134686" cy="266069"/>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页面配置</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0" name="Rectangle 45"/>
          <p:cNvSpPr>
            <a:spLocks noChangeArrowheads="1"/>
          </p:cNvSpPr>
          <p:nvPr/>
        </p:nvSpPr>
        <p:spPr bwMode="auto">
          <a:xfrm>
            <a:off x="1221484" y="2247714"/>
            <a:ext cx="1211463"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新增字段，拖放字段以及组件</a:t>
            </a:r>
          </a:p>
        </p:txBody>
      </p:sp>
      <p:sp>
        <p:nvSpPr>
          <p:cNvPr id="71" name="Rectangle 46"/>
          <p:cNvSpPr>
            <a:spLocks noChangeArrowheads="1"/>
          </p:cNvSpPr>
          <p:nvPr/>
        </p:nvSpPr>
        <p:spPr bwMode="auto">
          <a:xfrm>
            <a:off x="2593082" y="2247714"/>
            <a:ext cx="1157858"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调整布局</a:t>
            </a:r>
          </a:p>
        </p:txBody>
      </p:sp>
      <p:sp>
        <p:nvSpPr>
          <p:cNvPr id="72" name="Rectangle 47"/>
          <p:cNvSpPr>
            <a:spLocks noChangeArrowheads="1"/>
          </p:cNvSpPr>
          <p:nvPr/>
        </p:nvSpPr>
        <p:spPr bwMode="auto">
          <a:xfrm>
            <a:off x="3779912" y="2247714"/>
            <a:ext cx="1134686"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设置控件属性</a:t>
            </a:r>
          </a:p>
        </p:txBody>
      </p:sp>
      <p:sp>
        <p:nvSpPr>
          <p:cNvPr id="73" name="Rectangle 48"/>
          <p:cNvSpPr>
            <a:spLocks noChangeArrowheads="1"/>
          </p:cNvSpPr>
          <p:nvPr/>
        </p:nvSpPr>
        <p:spPr bwMode="auto">
          <a:xfrm>
            <a:off x="5069584" y="2247714"/>
            <a:ext cx="1050649"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配置功能</a:t>
            </a:r>
          </a:p>
        </p:txBody>
      </p:sp>
      <p:sp>
        <p:nvSpPr>
          <p:cNvPr id="74" name="Rectangle 49"/>
          <p:cNvSpPr>
            <a:spLocks noChangeArrowheads="1"/>
          </p:cNvSpPr>
          <p:nvPr/>
        </p:nvSpPr>
        <p:spPr bwMode="auto">
          <a:xfrm>
            <a:off x="6355457" y="2247714"/>
            <a:ext cx="1232904"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a:latin typeface="Calibri" pitchFamily="34" charset="0"/>
                <a:ea typeface="宋体" pitchFamily="2" charset="-122"/>
              </a:rPr>
              <a:t>配置</a:t>
            </a:r>
            <a:r>
              <a:rPr lang="zh-CN" altLang="en-US" sz="1000" dirty="0" smtClean="0">
                <a:latin typeface="Calibri" pitchFamily="34" charset="0"/>
                <a:ea typeface="宋体" pitchFamily="2" charset="-122"/>
              </a:rPr>
              <a:t>事件</a:t>
            </a:r>
          </a:p>
        </p:txBody>
      </p:sp>
      <p:sp>
        <p:nvSpPr>
          <p:cNvPr id="76" name="Rectangle 51"/>
          <p:cNvSpPr>
            <a:spLocks noChangeArrowheads="1"/>
          </p:cNvSpPr>
          <p:nvPr/>
        </p:nvSpPr>
        <p:spPr bwMode="auto">
          <a:xfrm>
            <a:off x="3707904" y="2845742"/>
            <a:ext cx="1296144" cy="2660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代码编写</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7" name="Rectangle 52"/>
          <p:cNvSpPr>
            <a:spLocks noChangeArrowheads="1"/>
          </p:cNvSpPr>
          <p:nvPr/>
        </p:nvSpPr>
        <p:spPr bwMode="auto">
          <a:xfrm>
            <a:off x="1158235" y="3457661"/>
            <a:ext cx="1640299" cy="37729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编写事件响应的</a:t>
            </a:r>
            <a:r>
              <a:rPr lang="en-US" altLang="zh-CN" sz="1000" dirty="0" smtClean="0">
                <a:latin typeface="Calibri" pitchFamily="34" charset="0"/>
                <a:ea typeface="宋体" pitchFamily="2" charset="-122"/>
              </a:rPr>
              <a:t>Handler</a:t>
            </a:r>
          </a:p>
          <a:p>
            <a:pPr algn="ctr"/>
            <a:r>
              <a:rPr lang="zh-CN" altLang="en-US" sz="1000" dirty="0" smtClean="0">
                <a:latin typeface="Calibri" pitchFamily="34" charset="0"/>
                <a:ea typeface="宋体" pitchFamily="2" charset="-122"/>
              </a:rPr>
              <a:t>（</a:t>
            </a:r>
            <a:r>
              <a:rPr lang="en-US" altLang="zh-CN" sz="1000" dirty="0" smtClean="0">
                <a:latin typeface="Calibri" pitchFamily="34" charset="0"/>
                <a:ea typeface="宋体" pitchFamily="2" charset="-122"/>
              </a:rPr>
              <a:t>Rhino</a:t>
            </a:r>
            <a:r>
              <a:rPr lang="zh-CN" altLang="en-US" sz="1000" dirty="0" smtClean="0">
                <a:latin typeface="Calibri" pitchFamily="34" charset="0"/>
                <a:ea typeface="宋体" pitchFamily="2" charset="-122"/>
              </a:rPr>
              <a:t>）</a:t>
            </a:r>
          </a:p>
        </p:txBody>
      </p:sp>
      <p:sp>
        <p:nvSpPr>
          <p:cNvPr id="78" name="Rectangle 53"/>
          <p:cNvSpPr>
            <a:spLocks noChangeArrowheads="1"/>
          </p:cNvSpPr>
          <p:nvPr/>
        </p:nvSpPr>
        <p:spPr bwMode="auto">
          <a:xfrm>
            <a:off x="3534497" y="3435847"/>
            <a:ext cx="1630416"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js</a:t>
            </a:r>
            <a:r>
              <a:rPr lang="zh-CN" altLang="en-US" sz="1000" dirty="0" smtClean="0">
                <a:latin typeface="Calibri" pitchFamily="34" charset="0"/>
                <a:ea typeface="宋体" pitchFamily="2" charset="-122"/>
              </a:rPr>
              <a:t>文件中发布的空方法中添加代码</a:t>
            </a:r>
          </a:p>
        </p:txBody>
      </p:sp>
      <p:sp>
        <p:nvSpPr>
          <p:cNvPr id="79" name="Rectangle 54"/>
          <p:cNvSpPr>
            <a:spLocks noChangeArrowheads="1"/>
          </p:cNvSpPr>
          <p:nvPr/>
        </p:nvSpPr>
        <p:spPr bwMode="auto">
          <a:xfrm>
            <a:off x="6113812" y="3435847"/>
            <a:ext cx="1554532"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css</a:t>
            </a:r>
            <a:r>
              <a:rPr lang="zh-CN" altLang="en-US" sz="1000" dirty="0" smtClean="0">
                <a:latin typeface="Calibri" pitchFamily="34" charset="0"/>
                <a:ea typeface="宋体" pitchFamily="2" charset="-122"/>
              </a:rPr>
              <a:t>文件中维护调整当前页面样式</a:t>
            </a:r>
          </a:p>
        </p:txBody>
      </p:sp>
      <p:sp>
        <p:nvSpPr>
          <p:cNvPr id="80" name="Rectangle 55"/>
          <p:cNvSpPr>
            <a:spLocks noChangeArrowheads="1"/>
          </p:cNvSpPr>
          <p:nvPr/>
        </p:nvSpPr>
        <p:spPr bwMode="auto">
          <a:xfrm>
            <a:off x="3516190" y="4022904"/>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直接预览并调试测试</a:t>
            </a:r>
          </a:p>
        </p:txBody>
      </p:sp>
      <p:cxnSp>
        <p:nvCxnSpPr>
          <p:cNvPr id="81" name="直接箭头连接符 80"/>
          <p:cNvCxnSpPr>
            <a:stCxn id="67" idx="2"/>
            <a:endCxn id="68" idx="0"/>
          </p:cNvCxnSpPr>
          <p:nvPr/>
        </p:nvCxnSpPr>
        <p:spPr>
          <a:xfrm>
            <a:off x="4355977" y="1005576"/>
            <a:ext cx="756084"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直接箭头连接符 81"/>
          <p:cNvCxnSpPr>
            <a:stCxn id="68" idx="2"/>
            <a:endCxn id="69" idx="0"/>
          </p:cNvCxnSpPr>
          <p:nvPr/>
        </p:nvCxnSpPr>
        <p:spPr>
          <a:xfrm flipH="1">
            <a:off x="4347255" y="1545636"/>
            <a:ext cx="764806"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69" idx="2"/>
            <a:endCxn id="72" idx="0"/>
          </p:cNvCxnSpPr>
          <p:nvPr/>
        </p:nvCxnSpPr>
        <p:spPr>
          <a:xfrm>
            <a:off x="4347255" y="2012452"/>
            <a:ext cx="0" cy="2352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直接箭头连接符 83"/>
          <p:cNvCxnSpPr>
            <a:stCxn id="69" idx="1"/>
            <a:endCxn id="70" idx="0"/>
          </p:cNvCxnSpPr>
          <p:nvPr/>
        </p:nvCxnSpPr>
        <p:spPr>
          <a:xfrm flipH="1">
            <a:off x="1827216" y="1879419"/>
            <a:ext cx="1952699"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直接箭头连接符 84"/>
          <p:cNvCxnSpPr>
            <a:endCxn id="71" idx="0"/>
          </p:cNvCxnSpPr>
          <p:nvPr/>
        </p:nvCxnSpPr>
        <p:spPr>
          <a:xfrm flipH="1">
            <a:off x="3172011" y="2040240"/>
            <a:ext cx="823925"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直接箭头连接符 85"/>
          <p:cNvCxnSpPr>
            <a:endCxn id="73" idx="0"/>
          </p:cNvCxnSpPr>
          <p:nvPr/>
        </p:nvCxnSpPr>
        <p:spPr>
          <a:xfrm>
            <a:off x="4644008" y="2040240"/>
            <a:ext cx="950898"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直接箭头连接符 86"/>
          <p:cNvCxnSpPr>
            <a:stCxn id="69" idx="3"/>
            <a:endCxn id="74" idx="0"/>
          </p:cNvCxnSpPr>
          <p:nvPr/>
        </p:nvCxnSpPr>
        <p:spPr>
          <a:xfrm>
            <a:off x="4914601" y="1879419"/>
            <a:ext cx="2057311"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9" name="直接箭头连接符 88"/>
          <p:cNvCxnSpPr>
            <a:stCxn id="72" idx="2"/>
            <a:endCxn id="76" idx="0"/>
          </p:cNvCxnSpPr>
          <p:nvPr/>
        </p:nvCxnSpPr>
        <p:spPr>
          <a:xfrm>
            <a:off x="4347258" y="2580301"/>
            <a:ext cx="8721" cy="2654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0" name="直接箭头连接符 89"/>
          <p:cNvCxnSpPr>
            <a:stCxn id="76" idx="2"/>
          </p:cNvCxnSpPr>
          <p:nvPr/>
        </p:nvCxnSpPr>
        <p:spPr>
          <a:xfrm flipH="1">
            <a:off x="4349706" y="3111810"/>
            <a:ext cx="6270" cy="3240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直接箭头连接符 90"/>
          <p:cNvCxnSpPr>
            <a:stCxn id="76" idx="1"/>
            <a:endCxn id="77" idx="0"/>
          </p:cNvCxnSpPr>
          <p:nvPr/>
        </p:nvCxnSpPr>
        <p:spPr>
          <a:xfrm flipH="1">
            <a:off x="1978382" y="2978777"/>
            <a:ext cx="1729522" cy="4788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直接箭头连接符 91"/>
          <p:cNvCxnSpPr>
            <a:stCxn id="76" idx="3"/>
            <a:endCxn id="79" idx="0"/>
          </p:cNvCxnSpPr>
          <p:nvPr/>
        </p:nvCxnSpPr>
        <p:spPr>
          <a:xfrm>
            <a:off x="5004048" y="2978776"/>
            <a:ext cx="1887030" cy="4570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直接箭头连接符 92"/>
          <p:cNvCxnSpPr>
            <a:stCxn id="78" idx="2"/>
            <a:endCxn id="80" idx="0"/>
          </p:cNvCxnSpPr>
          <p:nvPr/>
        </p:nvCxnSpPr>
        <p:spPr>
          <a:xfrm>
            <a:off x="4349705" y="3834952"/>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44"/>
          <p:cNvSpPr>
            <a:spLocks noChangeArrowheads="1"/>
          </p:cNvSpPr>
          <p:nvPr/>
        </p:nvSpPr>
        <p:spPr bwMode="auto">
          <a:xfrm>
            <a:off x="3059832" y="1221600"/>
            <a:ext cx="1134686" cy="32403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000" dirty="0" smtClean="0">
                <a:solidFill>
                  <a:schemeClr val="tx1"/>
                </a:solidFill>
                <a:latin typeface="Calibri" pitchFamily="34" charset="0"/>
                <a:ea typeface="宋体" pitchFamily="2" charset="-122"/>
              </a:rPr>
              <a:t>新建页面</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cxnSp>
        <p:nvCxnSpPr>
          <p:cNvPr id="4" name="直接箭头连接符 3"/>
          <p:cNvCxnSpPr>
            <a:stCxn id="67" idx="2"/>
            <a:endCxn id="30" idx="0"/>
          </p:cNvCxnSpPr>
          <p:nvPr/>
        </p:nvCxnSpPr>
        <p:spPr>
          <a:xfrm flipH="1">
            <a:off x="3627175" y="1005576"/>
            <a:ext cx="728802"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直接箭头连接符 5"/>
          <p:cNvCxnSpPr>
            <a:stCxn id="30" idx="2"/>
            <a:endCxn id="69" idx="0"/>
          </p:cNvCxnSpPr>
          <p:nvPr/>
        </p:nvCxnSpPr>
        <p:spPr>
          <a:xfrm>
            <a:off x="3627175" y="1545636"/>
            <a:ext cx="720080"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直接箭头连接符 38"/>
          <p:cNvCxnSpPr/>
          <p:nvPr/>
        </p:nvCxnSpPr>
        <p:spPr>
          <a:xfrm>
            <a:off x="4368050" y="4339525"/>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Rectangle 55"/>
          <p:cNvSpPr>
            <a:spLocks noChangeArrowheads="1"/>
          </p:cNvSpPr>
          <p:nvPr/>
        </p:nvSpPr>
        <p:spPr bwMode="auto">
          <a:xfrm>
            <a:off x="3547610" y="4541901"/>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方案启用</a:t>
            </a:r>
          </a:p>
        </p:txBody>
      </p:sp>
    </p:spTree>
    <p:extLst>
      <p:ext uri="{BB962C8B-B14F-4D97-AF65-F5344CB8AC3E}">
        <p14:creationId xmlns:p14="http://schemas.microsoft.com/office/powerpoint/2010/main" xmlns="" val="29470206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1000"/>
                                        <p:tgtEl>
                                          <p:spTgt spid="81"/>
                                        </p:tgtEl>
                                      </p:cBhvr>
                                    </p:animEffect>
                                    <p:anim calcmode="lin" valueType="num">
                                      <p:cBhvr>
                                        <p:cTn id="13" dur="1000" fill="hold"/>
                                        <p:tgtEl>
                                          <p:spTgt spid="81"/>
                                        </p:tgtEl>
                                        <p:attrNameLst>
                                          <p:attrName>ppt_x</p:attrName>
                                        </p:attrNameLst>
                                      </p:cBhvr>
                                      <p:tavLst>
                                        <p:tav tm="0">
                                          <p:val>
                                            <p:strVal val="#ppt_x"/>
                                          </p:val>
                                        </p:tav>
                                        <p:tav tm="100000">
                                          <p:val>
                                            <p:strVal val="#ppt_x"/>
                                          </p:val>
                                        </p:tav>
                                      </p:tavLst>
                                    </p:anim>
                                    <p:anim calcmode="lin" valueType="num">
                                      <p:cBhvr>
                                        <p:cTn id="14" dur="1000" fill="hold"/>
                                        <p:tgtEl>
                                          <p:spTgt spid="8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1000"/>
                                        <p:tgtEl>
                                          <p:spTgt spid="68"/>
                                        </p:tgtEl>
                                      </p:cBhvr>
                                    </p:animEffect>
                                    <p:anim calcmode="lin" valueType="num">
                                      <p:cBhvr>
                                        <p:cTn id="23" dur="1000" fill="hold"/>
                                        <p:tgtEl>
                                          <p:spTgt spid="68"/>
                                        </p:tgtEl>
                                        <p:attrNameLst>
                                          <p:attrName>ppt_x</p:attrName>
                                        </p:attrNameLst>
                                      </p:cBhvr>
                                      <p:tavLst>
                                        <p:tav tm="0">
                                          <p:val>
                                            <p:strVal val="#ppt_x"/>
                                          </p:val>
                                        </p:tav>
                                        <p:tav tm="100000">
                                          <p:val>
                                            <p:strVal val="#ppt_x"/>
                                          </p:val>
                                        </p:tav>
                                      </p:tavLst>
                                    </p:anim>
                                    <p:anim calcmode="lin" valueType="num">
                                      <p:cBhvr>
                                        <p:cTn id="24"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fade">
                                      <p:cBhvr>
                                        <p:cTn id="29" dur="1000"/>
                                        <p:tgtEl>
                                          <p:spTgt spid="82"/>
                                        </p:tgtEl>
                                      </p:cBhvr>
                                    </p:animEffect>
                                    <p:anim calcmode="lin" valueType="num">
                                      <p:cBhvr>
                                        <p:cTn id="30" dur="1000" fill="hold"/>
                                        <p:tgtEl>
                                          <p:spTgt spid="82"/>
                                        </p:tgtEl>
                                        <p:attrNameLst>
                                          <p:attrName>ppt_x</p:attrName>
                                        </p:attrNameLst>
                                      </p:cBhvr>
                                      <p:tavLst>
                                        <p:tav tm="0">
                                          <p:val>
                                            <p:strVal val="#ppt_x"/>
                                          </p:val>
                                        </p:tav>
                                        <p:tav tm="100000">
                                          <p:val>
                                            <p:strVal val="#ppt_x"/>
                                          </p:val>
                                        </p:tav>
                                      </p:tavLst>
                                    </p:anim>
                                    <p:anim calcmode="lin" valueType="num">
                                      <p:cBhvr>
                                        <p:cTn id="31" dur="1000" fill="hold"/>
                                        <p:tgtEl>
                                          <p:spTgt spid="8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1000"/>
                                        <p:tgtEl>
                                          <p:spTgt spid="69"/>
                                        </p:tgtEl>
                                      </p:cBhvr>
                                    </p:animEffect>
                                    <p:anim calcmode="lin" valueType="num">
                                      <p:cBhvr>
                                        <p:cTn id="40" dur="1000" fill="hold"/>
                                        <p:tgtEl>
                                          <p:spTgt spid="69"/>
                                        </p:tgtEl>
                                        <p:attrNameLst>
                                          <p:attrName>ppt_x</p:attrName>
                                        </p:attrNameLst>
                                      </p:cBhvr>
                                      <p:tavLst>
                                        <p:tav tm="0">
                                          <p:val>
                                            <p:strVal val="#ppt_x"/>
                                          </p:val>
                                        </p:tav>
                                        <p:tav tm="100000">
                                          <p:val>
                                            <p:strVal val="#ppt_x"/>
                                          </p:val>
                                        </p:tav>
                                      </p:tavLst>
                                    </p:anim>
                                    <p:anim calcmode="lin" valueType="num">
                                      <p:cBhvr>
                                        <p:cTn id="41" dur="1000" fill="hold"/>
                                        <p:tgtEl>
                                          <p:spTgt spid="69"/>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1000"/>
                                        <p:tgtEl>
                                          <p:spTgt spid="84"/>
                                        </p:tgtEl>
                                      </p:cBhvr>
                                    </p:animEffect>
                                    <p:anim calcmode="lin" valueType="num">
                                      <p:cBhvr>
                                        <p:cTn id="45" dur="1000" fill="hold"/>
                                        <p:tgtEl>
                                          <p:spTgt spid="84"/>
                                        </p:tgtEl>
                                        <p:attrNameLst>
                                          <p:attrName>ppt_x</p:attrName>
                                        </p:attrNameLst>
                                      </p:cBhvr>
                                      <p:tavLst>
                                        <p:tav tm="0">
                                          <p:val>
                                            <p:strVal val="#ppt_x"/>
                                          </p:val>
                                        </p:tav>
                                        <p:tav tm="100000">
                                          <p:val>
                                            <p:strVal val="#ppt_x"/>
                                          </p:val>
                                        </p:tav>
                                      </p:tavLst>
                                    </p:anim>
                                    <p:anim calcmode="lin" valueType="num">
                                      <p:cBhvr>
                                        <p:cTn id="46" dur="1000" fill="hold"/>
                                        <p:tgtEl>
                                          <p:spTgt spid="8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1000"/>
                                        <p:tgtEl>
                                          <p:spTgt spid="70"/>
                                        </p:tgtEl>
                                      </p:cBhvr>
                                    </p:animEffect>
                                    <p:anim calcmode="lin" valueType="num">
                                      <p:cBhvr>
                                        <p:cTn id="50" dur="1000" fill="hold"/>
                                        <p:tgtEl>
                                          <p:spTgt spid="70"/>
                                        </p:tgtEl>
                                        <p:attrNameLst>
                                          <p:attrName>ppt_x</p:attrName>
                                        </p:attrNameLst>
                                      </p:cBhvr>
                                      <p:tavLst>
                                        <p:tav tm="0">
                                          <p:val>
                                            <p:strVal val="#ppt_x"/>
                                          </p:val>
                                        </p:tav>
                                        <p:tav tm="100000">
                                          <p:val>
                                            <p:strVal val="#ppt_x"/>
                                          </p:val>
                                        </p:tav>
                                      </p:tavLst>
                                    </p:anim>
                                    <p:anim calcmode="lin" valueType="num">
                                      <p:cBhvr>
                                        <p:cTn id="51" dur="1000" fill="hold"/>
                                        <p:tgtEl>
                                          <p:spTgt spid="7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85"/>
                                        </p:tgtEl>
                                        <p:attrNameLst>
                                          <p:attrName>style.visibility</p:attrName>
                                        </p:attrNameLst>
                                      </p:cBhvr>
                                      <p:to>
                                        <p:strVal val="visible"/>
                                      </p:to>
                                    </p:set>
                                    <p:animEffect transition="in" filter="fade">
                                      <p:cBhvr>
                                        <p:cTn id="54" dur="1000"/>
                                        <p:tgtEl>
                                          <p:spTgt spid="85"/>
                                        </p:tgtEl>
                                      </p:cBhvr>
                                    </p:animEffect>
                                    <p:anim calcmode="lin" valueType="num">
                                      <p:cBhvr>
                                        <p:cTn id="55" dur="1000" fill="hold"/>
                                        <p:tgtEl>
                                          <p:spTgt spid="85"/>
                                        </p:tgtEl>
                                        <p:attrNameLst>
                                          <p:attrName>ppt_x</p:attrName>
                                        </p:attrNameLst>
                                      </p:cBhvr>
                                      <p:tavLst>
                                        <p:tav tm="0">
                                          <p:val>
                                            <p:strVal val="#ppt_x"/>
                                          </p:val>
                                        </p:tav>
                                        <p:tav tm="100000">
                                          <p:val>
                                            <p:strVal val="#ppt_x"/>
                                          </p:val>
                                        </p:tav>
                                      </p:tavLst>
                                    </p:anim>
                                    <p:anim calcmode="lin" valueType="num">
                                      <p:cBhvr>
                                        <p:cTn id="56" dur="1000" fill="hold"/>
                                        <p:tgtEl>
                                          <p:spTgt spid="8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fade">
                                      <p:cBhvr>
                                        <p:cTn id="59" dur="1000"/>
                                        <p:tgtEl>
                                          <p:spTgt spid="71"/>
                                        </p:tgtEl>
                                      </p:cBhvr>
                                    </p:animEffect>
                                    <p:anim calcmode="lin" valueType="num">
                                      <p:cBhvr>
                                        <p:cTn id="60" dur="1000" fill="hold"/>
                                        <p:tgtEl>
                                          <p:spTgt spid="71"/>
                                        </p:tgtEl>
                                        <p:attrNameLst>
                                          <p:attrName>ppt_x</p:attrName>
                                        </p:attrNameLst>
                                      </p:cBhvr>
                                      <p:tavLst>
                                        <p:tav tm="0">
                                          <p:val>
                                            <p:strVal val="#ppt_x"/>
                                          </p:val>
                                        </p:tav>
                                        <p:tav tm="100000">
                                          <p:val>
                                            <p:strVal val="#ppt_x"/>
                                          </p:val>
                                        </p:tav>
                                      </p:tavLst>
                                    </p:anim>
                                    <p:anim calcmode="lin" valueType="num">
                                      <p:cBhvr>
                                        <p:cTn id="61" dur="1000" fill="hold"/>
                                        <p:tgtEl>
                                          <p:spTgt spid="7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fade">
                                      <p:cBhvr>
                                        <p:cTn id="64" dur="1000"/>
                                        <p:tgtEl>
                                          <p:spTgt spid="72"/>
                                        </p:tgtEl>
                                      </p:cBhvr>
                                    </p:animEffect>
                                    <p:anim calcmode="lin" valueType="num">
                                      <p:cBhvr>
                                        <p:cTn id="65" dur="1000" fill="hold"/>
                                        <p:tgtEl>
                                          <p:spTgt spid="72"/>
                                        </p:tgtEl>
                                        <p:attrNameLst>
                                          <p:attrName>ppt_x</p:attrName>
                                        </p:attrNameLst>
                                      </p:cBhvr>
                                      <p:tavLst>
                                        <p:tav tm="0">
                                          <p:val>
                                            <p:strVal val="#ppt_x"/>
                                          </p:val>
                                        </p:tav>
                                        <p:tav tm="100000">
                                          <p:val>
                                            <p:strVal val="#ppt_x"/>
                                          </p:val>
                                        </p:tav>
                                      </p:tavLst>
                                    </p:anim>
                                    <p:anim calcmode="lin" valueType="num">
                                      <p:cBhvr>
                                        <p:cTn id="66" dur="1000" fill="hold"/>
                                        <p:tgtEl>
                                          <p:spTgt spid="72"/>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fade">
                                      <p:cBhvr>
                                        <p:cTn id="69" dur="1000"/>
                                        <p:tgtEl>
                                          <p:spTgt spid="83"/>
                                        </p:tgtEl>
                                      </p:cBhvr>
                                    </p:animEffect>
                                    <p:anim calcmode="lin" valueType="num">
                                      <p:cBhvr>
                                        <p:cTn id="70" dur="1000" fill="hold"/>
                                        <p:tgtEl>
                                          <p:spTgt spid="83"/>
                                        </p:tgtEl>
                                        <p:attrNameLst>
                                          <p:attrName>ppt_x</p:attrName>
                                        </p:attrNameLst>
                                      </p:cBhvr>
                                      <p:tavLst>
                                        <p:tav tm="0">
                                          <p:val>
                                            <p:strVal val="#ppt_x"/>
                                          </p:val>
                                        </p:tav>
                                        <p:tav tm="100000">
                                          <p:val>
                                            <p:strVal val="#ppt_x"/>
                                          </p:val>
                                        </p:tav>
                                      </p:tavLst>
                                    </p:anim>
                                    <p:anim calcmode="lin" valueType="num">
                                      <p:cBhvr>
                                        <p:cTn id="71" dur="1000" fill="hold"/>
                                        <p:tgtEl>
                                          <p:spTgt spid="83"/>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73"/>
                                        </p:tgtEl>
                                        <p:attrNameLst>
                                          <p:attrName>style.visibility</p:attrName>
                                        </p:attrNameLst>
                                      </p:cBhvr>
                                      <p:to>
                                        <p:strVal val="visible"/>
                                      </p:to>
                                    </p:set>
                                    <p:animEffect transition="in" filter="fade">
                                      <p:cBhvr>
                                        <p:cTn id="79" dur="1000"/>
                                        <p:tgtEl>
                                          <p:spTgt spid="73"/>
                                        </p:tgtEl>
                                      </p:cBhvr>
                                    </p:animEffect>
                                    <p:anim calcmode="lin" valueType="num">
                                      <p:cBhvr>
                                        <p:cTn id="80" dur="1000" fill="hold"/>
                                        <p:tgtEl>
                                          <p:spTgt spid="73"/>
                                        </p:tgtEl>
                                        <p:attrNameLst>
                                          <p:attrName>ppt_x</p:attrName>
                                        </p:attrNameLst>
                                      </p:cBhvr>
                                      <p:tavLst>
                                        <p:tav tm="0">
                                          <p:val>
                                            <p:strVal val="#ppt_x"/>
                                          </p:val>
                                        </p:tav>
                                        <p:tav tm="100000">
                                          <p:val>
                                            <p:strVal val="#ppt_x"/>
                                          </p:val>
                                        </p:tav>
                                      </p:tavLst>
                                    </p:anim>
                                    <p:anim calcmode="lin" valueType="num">
                                      <p:cBhvr>
                                        <p:cTn id="81" dur="1000" fill="hold"/>
                                        <p:tgtEl>
                                          <p:spTgt spid="73"/>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87"/>
                                        </p:tgtEl>
                                        <p:attrNameLst>
                                          <p:attrName>style.visibility</p:attrName>
                                        </p:attrNameLst>
                                      </p:cBhvr>
                                      <p:to>
                                        <p:strVal val="visible"/>
                                      </p:to>
                                    </p:set>
                                    <p:animEffect transition="in" filter="fade">
                                      <p:cBhvr>
                                        <p:cTn id="84" dur="1000"/>
                                        <p:tgtEl>
                                          <p:spTgt spid="87"/>
                                        </p:tgtEl>
                                      </p:cBhvr>
                                    </p:animEffect>
                                    <p:anim calcmode="lin" valueType="num">
                                      <p:cBhvr>
                                        <p:cTn id="85" dur="1000" fill="hold"/>
                                        <p:tgtEl>
                                          <p:spTgt spid="87"/>
                                        </p:tgtEl>
                                        <p:attrNameLst>
                                          <p:attrName>ppt_x</p:attrName>
                                        </p:attrNameLst>
                                      </p:cBhvr>
                                      <p:tavLst>
                                        <p:tav tm="0">
                                          <p:val>
                                            <p:strVal val="#ppt_x"/>
                                          </p:val>
                                        </p:tav>
                                        <p:tav tm="100000">
                                          <p:val>
                                            <p:strVal val="#ppt_x"/>
                                          </p:val>
                                        </p:tav>
                                      </p:tavLst>
                                    </p:anim>
                                    <p:anim calcmode="lin" valueType="num">
                                      <p:cBhvr>
                                        <p:cTn id="86" dur="1000" fill="hold"/>
                                        <p:tgtEl>
                                          <p:spTgt spid="87"/>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74"/>
                                        </p:tgtEl>
                                        <p:attrNameLst>
                                          <p:attrName>style.visibility</p:attrName>
                                        </p:attrNameLst>
                                      </p:cBhvr>
                                      <p:to>
                                        <p:strVal val="visible"/>
                                      </p:to>
                                    </p:set>
                                    <p:animEffect transition="in" filter="fade">
                                      <p:cBhvr>
                                        <p:cTn id="89" dur="1000"/>
                                        <p:tgtEl>
                                          <p:spTgt spid="74"/>
                                        </p:tgtEl>
                                      </p:cBhvr>
                                    </p:animEffect>
                                    <p:anim calcmode="lin" valueType="num">
                                      <p:cBhvr>
                                        <p:cTn id="90" dur="1000" fill="hold"/>
                                        <p:tgtEl>
                                          <p:spTgt spid="74"/>
                                        </p:tgtEl>
                                        <p:attrNameLst>
                                          <p:attrName>ppt_x</p:attrName>
                                        </p:attrNameLst>
                                      </p:cBhvr>
                                      <p:tavLst>
                                        <p:tav tm="0">
                                          <p:val>
                                            <p:strVal val="#ppt_x"/>
                                          </p:val>
                                        </p:tav>
                                        <p:tav tm="100000">
                                          <p:val>
                                            <p:strVal val="#ppt_x"/>
                                          </p:val>
                                        </p:tav>
                                      </p:tavLst>
                                    </p:anim>
                                    <p:anim calcmode="lin" valueType="num">
                                      <p:cBhvr>
                                        <p:cTn id="91"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nodeType="clickEffect">
                                  <p:stCondLst>
                                    <p:cond delay="0"/>
                                  </p:stCondLst>
                                  <p:childTnLst>
                                    <p:set>
                                      <p:cBhvr>
                                        <p:cTn id="95" dur="1" fill="hold">
                                          <p:stCondLst>
                                            <p:cond delay="0"/>
                                          </p:stCondLst>
                                        </p:cTn>
                                        <p:tgtEl>
                                          <p:spTgt spid="89"/>
                                        </p:tgtEl>
                                        <p:attrNameLst>
                                          <p:attrName>style.visibility</p:attrName>
                                        </p:attrNameLst>
                                      </p:cBhvr>
                                      <p:to>
                                        <p:strVal val="visible"/>
                                      </p:to>
                                    </p:set>
                                    <p:animEffect transition="in" filter="fade">
                                      <p:cBhvr>
                                        <p:cTn id="96" dur="1000"/>
                                        <p:tgtEl>
                                          <p:spTgt spid="89"/>
                                        </p:tgtEl>
                                      </p:cBhvr>
                                    </p:animEffect>
                                    <p:anim calcmode="lin" valueType="num">
                                      <p:cBhvr>
                                        <p:cTn id="97" dur="1000" fill="hold"/>
                                        <p:tgtEl>
                                          <p:spTgt spid="89"/>
                                        </p:tgtEl>
                                        <p:attrNameLst>
                                          <p:attrName>ppt_x</p:attrName>
                                        </p:attrNameLst>
                                      </p:cBhvr>
                                      <p:tavLst>
                                        <p:tav tm="0">
                                          <p:val>
                                            <p:strVal val="#ppt_x"/>
                                          </p:val>
                                        </p:tav>
                                        <p:tav tm="100000">
                                          <p:val>
                                            <p:strVal val="#ppt_x"/>
                                          </p:val>
                                        </p:tav>
                                      </p:tavLst>
                                    </p:anim>
                                    <p:anim calcmode="lin" valueType="num">
                                      <p:cBhvr>
                                        <p:cTn id="98" dur="1000" fill="hold"/>
                                        <p:tgtEl>
                                          <p:spTgt spid="89"/>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fade">
                                      <p:cBhvr>
                                        <p:cTn id="101" dur="1000"/>
                                        <p:tgtEl>
                                          <p:spTgt spid="76"/>
                                        </p:tgtEl>
                                      </p:cBhvr>
                                    </p:animEffect>
                                    <p:anim calcmode="lin" valueType="num">
                                      <p:cBhvr>
                                        <p:cTn id="102" dur="1000" fill="hold"/>
                                        <p:tgtEl>
                                          <p:spTgt spid="76"/>
                                        </p:tgtEl>
                                        <p:attrNameLst>
                                          <p:attrName>ppt_x</p:attrName>
                                        </p:attrNameLst>
                                      </p:cBhvr>
                                      <p:tavLst>
                                        <p:tav tm="0">
                                          <p:val>
                                            <p:strVal val="#ppt_x"/>
                                          </p:val>
                                        </p:tav>
                                        <p:tav tm="100000">
                                          <p:val>
                                            <p:strVal val="#ppt_x"/>
                                          </p:val>
                                        </p:tav>
                                      </p:tavLst>
                                    </p:anim>
                                    <p:anim calcmode="lin" valueType="num">
                                      <p:cBhvr>
                                        <p:cTn id="103" dur="1000" fill="hold"/>
                                        <p:tgtEl>
                                          <p:spTgt spid="76"/>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91"/>
                                        </p:tgtEl>
                                        <p:attrNameLst>
                                          <p:attrName>style.visibility</p:attrName>
                                        </p:attrNameLst>
                                      </p:cBhvr>
                                      <p:to>
                                        <p:strVal val="visible"/>
                                      </p:to>
                                    </p:set>
                                    <p:animEffect transition="in" filter="fade">
                                      <p:cBhvr>
                                        <p:cTn id="106" dur="1000"/>
                                        <p:tgtEl>
                                          <p:spTgt spid="91"/>
                                        </p:tgtEl>
                                      </p:cBhvr>
                                    </p:animEffect>
                                    <p:anim calcmode="lin" valueType="num">
                                      <p:cBhvr>
                                        <p:cTn id="107" dur="1000" fill="hold"/>
                                        <p:tgtEl>
                                          <p:spTgt spid="91"/>
                                        </p:tgtEl>
                                        <p:attrNameLst>
                                          <p:attrName>ppt_x</p:attrName>
                                        </p:attrNameLst>
                                      </p:cBhvr>
                                      <p:tavLst>
                                        <p:tav tm="0">
                                          <p:val>
                                            <p:strVal val="#ppt_x"/>
                                          </p:val>
                                        </p:tav>
                                        <p:tav tm="100000">
                                          <p:val>
                                            <p:strVal val="#ppt_x"/>
                                          </p:val>
                                        </p:tav>
                                      </p:tavLst>
                                    </p:anim>
                                    <p:anim calcmode="lin" valueType="num">
                                      <p:cBhvr>
                                        <p:cTn id="108" dur="1000" fill="hold"/>
                                        <p:tgtEl>
                                          <p:spTgt spid="9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77"/>
                                        </p:tgtEl>
                                        <p:attrNameLst>
                                          <p:attrName>style.visibility</p:attrName>
                                        </p:attrNameLst>
                                      </p:cBhvr>
                                      <p:to>
                                        <p:strVal val="visible"/>
                                      </p:to>
                                    </p:set>
                                    <p:animEffect transition="in" filter="fade">
                                      <p:cBhvr>
                                        <p:cTn id="111" dur="1000"/>
                                        <p:tgtEl>
                                          <p:spTgt spid="77"/>
                                        </p:tgtEl>
                                      </p:cBhvr>
                                    </p:animEffect>
                                    <p:anim calcmode="lin" valueType="num">
                                      <p:cBhvr>
                                        <p:cTn id="112" dur="1000" fill="hold"/>
                                        <p:tgtEl>
                                          <p:spTgt spid="77"/>
                                        </p:tgtEl>
                                        <p:attrNameLst>
                                          <p:attrName>ppt_x</p:attrName>
                                        </p:attrNameLst>
                                      </p:cBhvr>
                                      <p:tavLst>
                                        <p:tav tm="0">
                                          <p:val>
                                            <p:strVal val="#ppt_x"/>
                                          </p:val>
                                        </p:tav>
                                        <p:tav tm="100000">
                                          <p:val>
                                            <p:strVal val="#ppt_x"/>
                                          </p:val>
                                        </p:tav>
                                      </p:tavLst>
                                    </p:anim>
                                    <p:anim calcmode="lin" valueType="num">
                                      <p:cBhvr>
                                        <p:cTn id="113"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nodeType="clickEffect">
                                  <p:stCondLst>
                                    <p:cond delay="0"/>
                                  </p:stCondLst>
                                  <p:childTnLst>
                                    <p:set>
                                      <p:cBhvr>
                                        <p:cTn id="117" dur="1" fill="hold">
                                          <p:stCondLst>
                                            <p:cond delay="0"/>
                                          </p:stCondLst>
                                        </p:cTn>
                                        <p:tgtEl>
                                          <p:spTgt spid="93"/>
                                        </p:tgtEl>
                                        <p:attrNameLst>
                                          <p:attrName>style.visibility</p:attrName>
                                        </p:attrNameLst>
                                      </p:cBhvr>
                                      <p:to>
                                        <p:strVal val="visible"/>
                                      </p:to>
                                    </p:set>
                                    <p:animEffect transition="in" filter="fade">
                                      <p:cBhvr>
                                        <p:cTn id="118" dur="1000"/>
                                        <p:tgtEl>
                                          <p:spTgt spid="93"/>
                                        </p:tgtEl>
                                      </p:cBhvr>
                                    </p:animEffect>
                                    <p:anim calcmode="lin" valueType="num">
                                      <p:cBhvr>
                                        <p:cTn id="119" dur="1000" fill="hold"/>
                                        <p:tgtEl>
                                          <p:spTgt spid="93"/>
                                        </p:tgtEl>
                                        <p:attrNameLst>
                                          <p:attrName>ppt_x</p:attrName>
                                        </p:attrNameLst>
                                      </p:cBhvr>
                                      <p:tavLst>
                                        <p:tav tm="0">
                                          <p:val>
                                            <p:strVal val="#ppt_x"/>
                                          </p:val>
                                        </p:tav>
                                        <p:tav tm="100000">
                                          <p:val>
                                            <p:strVal val="#ppt_x"/>
                                          </p:val>
                                        </p:tav>
                                      </p:tavLst>
                                    </p:anim>
                                    <p:anim calcmode="lin" valueType="num">
                                      <p:cBhvr>
                                        <p:cTn id="120" dur="1000" fill="hold"/>
                                        <p:tgtEl>
                                          <p:spTgt spid="9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78"/>
                                        </p:tgtEl>
                                        <p:attrNameLst>
                                          <p:attrName>style.visibility</p:attrName>
                                        </p:attrNameLst>
                                      </p:cBhvr>
                                      <p:to>
                                        <p:strVal val="visible"/>
                                      </p:to>
                                    </p:set>
                                    <p:animEffect transition="in" filter="fade">
                                      <p:cBhvr>
                                        <p:cTn id="123" dur="1000"/>
                                        <p:tgtEl>
                                          <p:spTgt spid="78"/>
                                        </p:tgtEl>
                                      </p:cBhvr>
                                    </p:animEffect>
                                    <p:anim calcmode="lin" valueType="num">
                                      <p:cBhvr>
                                        <p:cTn id="124" dur="1000" fill="hold"/>
                                        <p:tgtEl>
                                          <p:spTgt spid="78"/>
                                        </p:tgtEl>
                                        <p:attrNameLst>
                                          <p:attrName>ppt_x</p:attrName>
                                        </p:attrNameLst>
                                      </p:cBhvr>
                                      <p:tavLst>
                                        <p:tav tm="0">
                                          <p:val>
                                            <p:strVal val="#ppt_x"/>
                                          </p:val>
                                        </p:tav>
                                        <p:tav tm="100000">
                                          <p:val>
                                            <p:strVal val="#ppt_x"/>
                                          </p:val>
                                        </p:tav>
                                      </p:tavLst>
                                    </p:anim>
                                    <p:anim calcmode="lin" valueType="num">
                                      <p:cBhvr>
                                        <p:cTn id="125" dur="1000" fill="hold"/>
                                        <p:tgtEl>
                                          <p:spTgt spid="78"/>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0"/>
                                  </p:stCondLst>
                                  <p:childTnLst>
                                    <p:set>
                                      <p:cBhvr>
                                        <p:cTn id="127" dur="1" fill="hold">
                                          <p:stCondLst>
                                            <p:cond delay="0"/>
                                          </p:stCondLst>
                                        </p:cTn>
                                        <p:tgtEl>
                                          <p:spTgt spid="90"/>
                                        </p:tgtEl>
                                        <p:attrNameLst>
                                          <p:attrName>style.visibility</p:attrName>
                                        </p:attrNameLst>
                                      </p:cBhvr>
                                      <p:to>
                                        <p:strVal val="visible"/>
                                      </p:to>
                                    </p:set>
                                    <p:animEffect transition="in" filter="fade">
                                      <p:cBhvr>
                                        <p:cTn id="128" dur="1000"/>
                                        <p:tgtEl>
                                          <p:spTgt spid="90"/>
                                        </p:tgtEl>
                                      </p:cBhvr>
                                    </p:animEffect>
                                    <p:anim calcmode="lin" valueType="num">
                                      <p:cBhvr>
                                        <p:cTn id="129" dur="1000" fill="hold"/>
                                        <p:tgtEl>
                                          <p:spTgt spid="90"/>
                                        </p:tgtEl>
                                        <p:attrNameLst>
                                          <p:attrName>ppt_x</p:attrName>
                                        </p:attrNameLst>
                                      </p:cBhvr>
                                      <p:tavLst>
                                        <p:tav tm="0">
                                          <p:val>
                                            <p:strVal val="#ppt_x"/>
                                          </p:val>
                                        </p:tav>
                                        <p:tav tm="100000">
                                          <p:val>
                                            <p:strVal val="#ppt_x"/>
                                          </p:val>
                                        </p:tav>
                                      </p:tavLst>
                                    </p:anim>
                                    <p:anim calcmode="lin" valueType="num">
                                      <p:cBhvr>
                                        <p:cTn id="130" dur="1000" fill="hold"/>
                                        <p:tgtEl>
                                          <p:spTgt spid="90"/>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0"/>
                                  </p:stCondLst>
                                  <p:childTnLst>
                                    <p:set>
                                      <p:cBhvr>
                                        <p:cTn id="132" dur="1" fill="hold">
                                          <p:stCondLst>
                                            <p:cond delay="0"/>
                                          </p:stCondLst>
                                        </p:cTn>
                                        <p:tgtEl>
                                          <p:spTgt spid="92"/>
                                        </p:tgtEl>
                                        <p:attrNameLst>
                                          <p:attrName>style.visibility</p:attrName>
                                        </p:attrNameLst>
                                      </p:cBhvr>
                                      <p:to>
                                        <p:strVal val="visible"/>
                                      </p:to>
                                    </p:set>
                                    <p:animEffect transition="in" filter="fade">
                                      <p:cBhvr>
                                        <p:cTn id="133" dur="1000"/>
                                        <p:tgtEl>
                                          <p:spTgt spid="92"/>
                                        </p:tgtEl>
                                      </p:cBhvr>
                                    </p:animEffect>
                                    <p:anim calcmode="lin" valueType="num">
                                      <p:cBhvr>
                                        <p:cTn id="134" dur="1000" fill="hold"/>
                                        <p:tgtEl>
                                          <p:spTgt spid="92"/>
                                        </p:tgtEl>
                                        <p:attrNameLst>
                                          <p:attrName>ppt_x</p:attrName>
                                        </p:attrNameLst>
                                      </p:cBhvr>
                                      <p:tavLst>
                                        <p:tav tm="0">
                                          <p:val>
                                            <p:strVal val="#ppt_x"/>
                                          </p:val>
                                        </p:tav>
                                        <p:tav tm="100000">
                                          <p:val>
                                            <p:strVal val="#ppt_x"/>
                                          </p:val>
                                        </p:tav>
                                      </p:tavLst>
                                    </p:anim>
                                    <p:anim calcmode="lin" valueType="num">
                                      <p:cBhvr>
                                        <p:cTn id="135" dur="1000" fill="hold"/>
                                        <p:tgtEl>
                                          <p:spTgt spid="92"/>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79"/>
                                        </p:tgtEl>
                                        <p:attrNameLst>
                                          <p:attrName>style.visibility</p:attrName>
                                        </p:attrNameLst>
                                      </p:cBhvr>
                                      <p:to>
                                        <p:strVal val="visible"/>
                                      </p:to>
                                    </p:set>
                                    <p:animEffect transition="in" filter="fade">
                                      <p:cBhvr>
                                        <p:cTn id="138" dur="1000"/>
                                        <p:tgtEl>
                                          <p:spTgt spid="79"/>
                                        </p:tgtEl>
                                      </p:cBhvr>
                                    </p:animEffect>
                                    <p:anim calcmode="lin" valueType="num">
                                      <p:cBhvr>
                                        <p:cTn id="139" dur="1000" fill="hold"/>
                                        <p:tgtEl>
                                          <p:spTgt spid="79"/>
                                        </p:tgtEl>
                                        <p:attrNameLst>
                                          <p:attrName>ppt_x</p:attrName>
                                        </p:attrNameLst>
                                      </p:cBhvr>
                                      <p:tavLst>
                                        <p:tav tm="0">
                                          <p:val>
                                            <p:strVal val="#ppt_x"/>
                                          </p:val>
                                        </p:tav>
                                        <p:tav tm="100000">
                                          <p:val>
                                            <p:strVal val="#ppt_x"/>
                                          </p:val>
                                        </p:tav>
                                      </p:tavLst>
                                    </p:anim>
                                    <p:anim calcmode="lin" valueType="num">
                                      <p:cBhvr>
                                        <p:cTn id="140" dur="1000" fill="hold"/>
                                        <p:tgtEl>
                                          <p:spTgt spid="79"/>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Effect transition="in" filter="fade">
                                      <p:cBhvr>
                                        <p:cTn id="143" dur="1000"/>
                                        <p:tgtEl>
                                          <p:spTgt spid="80"/>
                                        </p:tgtEl>
                                      </p:cBhvr>
                                    </p:animEffect>
                                    <p:anim calcmode="lin" valueType="num">
                                      <p:cBhvr>
                                        <p:cTn id="144" dur="1000" fill="hold"/>
                                        <p:tgtEl>
                                          <p:spTgt spid="80"/>
                                        </p:tgtEl>
                                        <p:attrNameLst>
                                          <p:attrName>ppt_x</p:attrName>
                                        </p:attrNameLst>
                                      </p:cBhvr>
                                      <p:tavLst>
                                        <p:tav tm="0">
                                          <p:val>
                                            <p:strVal val="#ppt_x"/>
                                          </p:val>
                                        </p:tav>
                                        <p:tav tm="100000">
                                          <p:val>
                                            <p:strVal val="#ppt_x"/>
                                          </p:val>
                                        </p:tav>
                                      </p:tavLst>
                                    </p:anim>
                                    <p:anim calcmode="lin" valueType="num">
                                      <p:cBhvr>
                                        <p:cTn id="145" dur="1000" fill="hold"/>
                                        <p:tgtEl>
                                          <p:spTgt spid="80"/>
                                        </p:tgtEl>
                                        <p:attrNameLst>
                                          <p:attrName>ppt_y</p:attrName>
                                        </p:attrNameLst>
                                      </p:cBhvr>
                                      <p:tavLst>
                                        <p:tav tm="0">
                                          <p:val>
                                            <p:strVal val="#ppt_y+.1"/>
                                          </p:val>
                                        </p:tav>
                                        <p:tav tm="100000">
                                          <p:val>
                                            <p:strVal val="#ppt_y"/>
                                          </p:val>
                                        </p:tav>
                                      </p:tavLst>
                                    </p:anim>
                                  </p:childTnLst>
                                </p:cTn>
                              </p:par>
                              <p:par>
                                <p:cTn id="146" presetID="42" presetClass="entr" presetSubtype="0" fill="hold" nodeType="withEffect">
                                  <p:stCondLst>
                                    <p:cond delay="0"/>
                                  </p:stCondLst>
                                  <p:childTnLst>
                                    <p:set>
                                      <p:cBhvr>
                                        <p:cTn id="147" dur="1" fill="hold">
                                          <p:stCondLst>
                                            <p:cond delay="0"/>
                                          </p:stCondLst>
                                        </p:cTn>
                                        <p:tgtEl>
                                          <p:spTgt spid="39"/>
                                        </p:tgtEl>
                                        <p:attrNameLst>
                                          <p:attrName>style.visibility</p:attrName>
                                        </p:attrNameLst>
                                      </p:cBhvr>
                                      <p:to>
                                        <p:strVal val="visible"/>
                                      </p:to>
                                    </p:set>
                                    <p:animEffect transition="in" filter="fade">
                                      <p:cBhvr>
                                        <p:cTn id="148" dur="1000"/>
                                        <p:tgtEl>
                                          <p:spTgt spid="39"/>
                                        </p:tgtEl>
                                      </p:cBhvr>
                                    </p:animEffect>
                                    <p:anim calcmode="lin" valueType="num">
                                      <p:cBhvr>
                                        <p:cTn id="149" dur="1000" fill="hold"/>
                                        <p:tgtEl>
                                          <p:spTgt spid="39"/>
                                        </p:tgtEl>
                                        <p:attrNameLst>
                                          <p:attrName>ppt_x</p:attrName>
                                        </p:attrNameLst>
                                      </p:cBhvr>
                                      <p:tavLst>
                                        <p:tav tm="0">
                                          <p:val>
                                            <p:strVal val="#ppt_x"/>
                                          </p:val>
                                        </p:tav>
                                        <p:tav tm="100000">
                                          <p:val>
                                            <p:strVal val="#ppt_x"/>
                                          </p:val>
                                        </p:tav>
                                      </p:tavLst>
                                    </p:anim>
                                    <p:anim calcmode="lin" valueType="num">
                                      <p:cBhvr>
                                        <p:cTn id="150" dur="1000" fill="hold"/>
                                        <p:tgtEl>
                                          <p:spTgt spid="39"/>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40"/>
                                        </p:tgtEl>
                                        <p:attrNameLst>
                                          <p:attrName>style.visibility</p:attrName>
                                        </p:attrNameLst>
                                      </p:cBhvr>
                                      <p:to>
                                        <p:strVal val="visible"/>
                                      </p:to>
                                    </p:set>
                                    <p:animEffect transition="in" filter="fade">
                                      <p:cBhvr>
                                        <p:cTn id="153" dur="1000"/>
                                        <p:tgtEl>
                                          <p:spTgt spid="40"/>
                                        </p:tgtEl>
                                      </p:cBhvr>
                                    </p:animEffect>
                                    <p:anim calcmode="lin" valueType="num">
                                      <p:cBhvr>
                                        <p:cTn id="154" dur="1000" fill="hold"/>
                                        <p:tgtEl>
                                          <p:spTgt spid="40"/>
                                        </p:tgtEl>
                                        <p:attrNameLst>
                                          <p:attrName>ppt_x</p:attrName>
                                        </p:attrNameLst>
                                      </p:cBhvr>
                                      <p:tavLst>
                                        <p:tav tm="0">
                                          <p:val>
                                            <p:strVal val="#ppt_x"/>
                                          </p:val>
                                        </p:tav>
                                        <p:tav tm="100000">
                                          <p:val>
                                            <p:strVal val="#ppt_x"/>
                                          </p:val>
                                        </p:tav>
                                      </p:tavLst>
                                    </p:anim>
                                    <p:anim calcmode="lin" valueType="num">
                                      <p:cBhvr>
                                        <p:cTn id="15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3" grpId="0" animBg="1"/>
      <p:bldP spid="74" grpId="0" animBg="1"/>
      <p:bldP spid="76" grpId="0" animBg="1"/>
      <p:bldP spid="77" grpId="0" animBg="1"/>
      <p:bldP spid="78" grpId="0" animBg="1"/>
      <p:bldP spid="79" grpId="0" animBg="1"/>
      <p:bldP spid="80" grpId="0" animBg="1"/>
      <p:bldP spid="30" grpId="0" animBg="1"/>
      <p:bldP spid="4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导</a:t>
            </a:r>
            <a:r>
              <a:rPr lang="zh-CN" altLang="en-US" dirty="0"/>
              <a:t>入</a:t>
            </a:r>
            <a:r>
              <a:rPr lang="zh-CN" altLang="en-US" dirty="0" smtClean="0"/>
              <a:t>业务单元</a:t>
            </a:r>
            <a:endParaRPr lang="zh-CN" altLang="en-US" dirty="0"/>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355976" y="589484"/>
            <a:ext cx="2880320" cy="43849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34280" y="1059582"/>
            <a:ext cx="3465612" cy="5667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右箭头 6"/>
          <p:cNvSpPr/>
          <p:nvPr/>
        </p:nvSpPr>
        <p:spPr>
          <a:xfrm>
            <a:off x="2915816" y="1475402"/>
            <a:ext cx="1080120" cy="30176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2963912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管理页面介绍</a:t>
            </a:r>
            <a:endParaRPr lang="zh-CN" altLang="en-US" dirty="0"/>
          </a:p>
        </p:txBody>
      </p:sp>
      <p:pic>
        <p:nvPicPr>
          <p:cNvPr id="5"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9017" y="764666"/>
            <a:ext cx="8640960" cy="42076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8936022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列表页面配置</a:t>
            </a:r>
            <a:endParaRPr lang="zh-CN" altLang="en-US"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3562" y="627534"/>
            <a:ext cx="9084942" cy="29572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5496" y="627534"/>
            <a:ext cx="9011362" cy="30744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1492" y="1851670"/>
            <a:ext cx="9169020" cy="25994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5496" y="597806"/>
            <a:ext cx="9073008" cy="41341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8985891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1000"/>
                                        <p:tgtEl>
                                          <p:spTgt spid="6147"/>
                                        </p:tgtEl>
                                      </p:cBhvr>
                                    </p:animEffect>
                                    <p:anim calcmode="lin" valueType="num">
                                      <p:cBhvr>
                                        <p:cTn id="8" dur="1000" fill="hold"/>
                                        <p:tgtEl>
                                          <p:spTgt spid="6147"/>
                                        </p:tgtEl>
                                        <p:attrNameLst>
                                          <p:attrName>ppt_x</p:attrName>
                                        </p:attrNameLst>
                                      </p:cBhvr>
                                      <p:tavLst>
                                        <p:tav tm="0">
                                          <p:val>
                                            <p:strVal val="#ppt_x"/>
                                          </p:val>
                                        </p:tav>
                                        <p:tav tm="100000">
                                          <p:val>
                                            <p:strVal val="#ppt_x"/>
                                          </p:val>
                                        </p:tav>
                                      </p:tavLst>
                                    </p:anim>
                                    <p:anim calcmode="lin" valueType="num">
                                      <p:cBhvr>
                                        <p:cTn id="9"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148"/>
                                        </p:tgtEl>
                                        <p:attrNameLst>
                                          <p:attrName>style.visibility</p:attrName>
                                        </p:attrNameLst>
                                      </p:cBhvr>
                                      <p:to>
                                        <p:strVal val="visible"/>
                                      </p:to>
                                    </p:set>
                                    <p:animEffect transition="in" filter="fade">
                                      <p:cBhvr>
                                        <p:cTn id="14" dur="1000"/>
                                        <p:tgtEl>
                                          <p:spTgt spid="6148"/>
                                        </p:tgtEl>
                                      </p:cBhvr>
                                    </p:animEffect>
                                    <p:anim calcmode="lin" valueType="num">
                                      <p:cBhvr>
                                        <p:cTn id="15" dur="1000" fill="hold"/>
                                        <p:tgtEl>
                                          <p:spTgt spid="6148"/>
                                        </p:tgtEl>
                                        <p:attrNameLst>
                                          <p:attrName>ppt_x</p:attrName>
                                        </p:attrNameLst>
                                      </p:cBhvr>
                                      <p:tavLst>
                                        <p:tav tm="0">
                                          <p:val>
                                            <p:strVal val="#ppt_x"/>
                                          </p:val>
                                        </p:tav>
                                        <p:tav tm="100000">
                                          <p:val>
                                            <p:strVal val="#ppt_x"/>
                                          </p:val>
                                        </p:tav>
                                      </p:tavLst>
                                    </p:anim>
                                    <p:anim calcmode="lin" valueType="num">
                                      <p:cBhvr>
                                        <p:cTn id="16" dur="1000" fill="hold"/>
                                        <p:tgtEl>
                                          <p:spTgt spid="614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149"/>
                                        </p:tgtEl>
                                        <p:attrNameLst>
                                          <p:attrName>style.visibility</p:attrName>
                                        </p:attrNameLst>
                                      </p:cBhvr>
                                      <p:to>
                                        <p:strVal val="visible"/>
                                      </p:to>
                                    </p:set>
                                    <p:animEffect transition="in" filter="fade">
                                      <p:cBhvr>
                                        <p:cTn id="21" dur="1000"/>
                                        <p:tgtEl>
                                          <p:spTgt spid="6149"/>
                                        </p:tgtEl>
                                      </p:cBhvr>
                                    </p:animEffect>
                                    <p:anim calcmode="lin" valueType="num">
                                      <p:cBhvr>
                                        <p:cTn id="22" dur="1000" fill="hold"/>
                                        <p:tgtEl>
                                          <p:spTgt spid="6149"/>
                                        </p:tgtEl>
                                        <p:attrNameLst>
                                          <p:attrName>ppt_x</p:attrName>
                                        </p:attrNameLst>
                                      </p:cBhvr>
                                      <p:tavLst>
                                        <p:tav tm="0">
                                          <p:val>
                                            <p:strVal val="#ppt_x"/>
                                          </p:val>
                                        </p:tav>
                                        <p:tav tm="100000">
                                          <p:val>
                                            <p:strVal val="#ppt_x"/>
                                          </p:val>
                                        </p:tav>
                                      </p:tavLst>
                                    </p:anim>
                                    <p:anim calcmode="lin" valueType="num">
                                      <p:cBhvr>
                                        <p:cTn id="23" dur="1000" fill="hold"/>
                                        <p:tgtEl>
                                          <p:spTgt spid="61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编辑页面配置</a:t>
            </a:r>
            <a:endParaRPr lang="zh-CN" altLang="en-US" dirty="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504" y="702802"/>
            <a:ext cx="8872934" cy="41732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5496" y="627534"/>
            <a:ext cx="9086650" cy="37093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52412" y="558548"/>
            <a:ext cx="9056092" cy="41734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9803288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1000"/>
                                        <p:tgtEl>
                                          <p:spTgt spid="7171"/>
                                        </p:tgtEl>
                                      </p:cBhvr>
                                    </p:animEffect>
                                    <p:anim calcmode="lin" valueType="num">
                                      <p:cBhvr>
                                        <p:cTn id="8" dur="1000" fill="hold"/>
                                        <p:tgtEl>
                                          <p:spTgt spid="7171"/>
                                        </p:tgtEl>
                                        <p:attrNameLst>
                                          <p:attrName>ppt_x</p:attrName>
                                        </p:attrNameLst>
                                      </p:cBhvr>
                                      <p:tavLst>
                                        <p:tav tm="0">
                                          <p:val>
                                            <p:strVal val="#ppt_x"/>
                                          </p:val>
                                        </p:tav>
                                        <p:tav tm="100000">
                                          <p:val>
                                            <p:strVal val="#ppt_x"/>
                                          </p:val>
                                        </p:tav>
                                      </p:tavLst>
                                    </p:anim>
                                    <p:anim calcmode="lin" valueType="num">
                                      <p:cBhvr>
                                        <p:cTn id="9" dur="1000" fill="hold"/>
                                        <p:tgtEl>
                                          <p:spTgt spid="717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2"/>
                                        </p:tgtEl>
                                        <p:attrNameLst>
                                          <p:attrName>style.visibility</p:attrName>
                                        </p:attrNameLst>
                                      </p:cBhvr>
                                      <p:to>
                                        <p:strVal val="visible"/>
                                      </p:to>
                                    </p:set>
                                    <p:animEffect transition="in" filter="fade">
                                      <p:cBhvr>
                                        <p:cTn id="14" dur="1000"/>
                                        <p:tgtEl>
                                          <p:spTgt spid="7172"/>
                                        </p:tgtEl>
                                      </p:cBhvr>
                                    </p:animEffect>
                                    <p:anim calcmode="lin" valueType="num">
                                      <p:cBhvr>
                                        <p:cTn id="15" dur="1000" fill="hold"/>
                                        <p:tgtEl>
                                          <p:spTgt spid="7172"/>
                                        </p:tgtEl>
                                        <p:attrNameLst>
                                          <p:attrName>ppt_x</p:attrName>
                                        </p:attrNameLst>
                                      </p:cBhvr>
                                      <p:tavLst>
                                        <p:tav tm="0">
                                          <p:val>
                                            <p:strVal val="#ppt_x"/>
                                          </p:val>
                                        </p:tav>
                                        <p:tav tm="100000">
                                          <p:val>
                                            <p:strVal val="#ppt_x"/>
                                          </p:val>
                                        </p:tav>
                                      </p:tavLst>
                                    </p:anim>
                                    <p:anim calcmode="lin" valueType="num">
                                      <p:cBhvr>
                                        <p:cTn id="16" dur="1000" fill="hold"/>
                                        <p:tgtEl>
                                          <p:spTgt spid="7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扩展开发启用验证</a:t>
            </a:r>
            <a:endParaRPr lang="zh-CN" altLang="en-US"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5496" y="555526"/>
            <a:ext cx="9056536" cy="45029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87300" y="564679"/>
            <a:ext cx="8352928" cy="28987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03848" y="2787774"/>
            <a:ext cx="8416624" cy="22909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6512" y="555526"/>
            <a:ext cx="9203580" cy="45980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306790" y="3003798"/>
            <a:ext cx="8155958" cy="22122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306790" y="812544"/>
            <a:ext cx="8153642" cy="21912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0314556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1000"/>
                                        <p:tgtEl>
                                          <p:spTgt spid="8195"/>
                                        </p:tgtEl>
                                      </p:cBhvr>
                                    </p:animEffect>
                                    <p:anim calcmode="lin" valueType="num">
                                      <p:cBhvr>
                                        <p:cTn id="8" dur="1000" fill="hold"/>
                                        <p:tgtEl>
                                          <p:spTgt spid="8195"/>
                                        </p:tgtEl>
                                        <p:attrNameLst>
                                          <p:attrName>ppt_x</p:attrName>
                                        </p:attrNameLst>
                                      </p:cBhvr>
                                      <p:tavLst>
                                        <p:tav tm="0">
                                          <p:val>
                                            <p:strVal val="#ppt_x"/>
                                          </p:val>
                                        </p:tav>
                                        <p:tav tm="100000">
                                          <p:val>
                                            <p:strVal val="#ppt_x"/>
                                          </p:val>
                                        </p:tav>
                                      </p:tavLst>
                                    </p:anim>
                                    <p:anim calcmode="lin" valueType="num">
                                      <p:cBhvr>
                                        <p:cTn id="9" dur="1000" fill="hold"/>
                                        <p:tgtEl>
                                          <p:spTgt spid="819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fade">
                                      <p:cBhvr>
                                        <p:cTn id="12" dur="1000"/>
                                        <p:tgtEl>
                                          <p:spTgt spid="8196"/>
                                        </p:tgtEl>
                                      </p:cBhvr>
                                    </p:animEffect>
                                    <p:anim calcmode="lin" valueType="num">
                                      <p:cBhvr>
                                        <p:cTn id="13" dur="1000" fill="hold"/>
                                        <p:tgtEl>
                                          <p:spTgt spid="8196"/>
                                        </p:tgtEl>
                                        <p:attrNameLst>
                                          <p:attrName>ppt_x</p:attrName>
                                        </p:attrNameLst>
                                      </p:cBhvr>
                                      <p:tavLst>
                                        <p:tav tm="0">
                                          <p:val>
                                            <p:strVal val="#ppt_x"/>
                                          </p:val>
                                        </p:tav>
                                        <p:tav tm="100000">
                                          <p:val>
                                            <p:strVal val="#ppt_x"/>
                                          </p:val>
                                        </p:tav>
                                      </p:tavLst>
                                    </p:anim>
                                    <p:anim calcmode="lin" valueType="num">
                                      <p:cBhvr>
                                        <p:cTn id="14" dur="1000" fill="hold"/>
                                        <p:tgtEl>
                                          <p:spTgt spid="819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197"/>
                                        </p:tgtEl>
                                        <p:attrNameLst>
                                          <p:attrName>style.visibility</p:attrName>
                                        </p:attrNameLst>
                                      </p:cBhvr>
                                      <p:to>
                                        <p:strVal val="visible"/>
                                      </p:to>
                                    </p:set>
                                    <p:animEffect transition="in" filter="fade">
                                      <p:cBhvr>
                                        <p:cTn id="19" dur="1000"/>
                                        <p:tgtEl>
                                          <p:spTgt spid="8197"/>
                                        </p:tgtEl>
                                      </p:cBhvr>
                                    </p:animEffect>
                                    <p:anim calcmode="lin" valueType="num">
                                      <p:cBhvr>
                                        <p:cTn id="20" dur="1000" fill="hold"/>
                                        <p:tgtEl>
                                          <p:spTgt spid="8197"/>
                                        </p:tgtEl>
                                        <p:attrNameLst>
                                          <p:attrName>ppt_x</p:attrName>
                                        </p:attrNameLst>
                                      </p:cBhvr>
                                      <p:tavLst>
                                        <p:tav tm="0">
                                          <p:val>
                                            <p:strVal val="#ppt_x"/>
                                          </p:val>
                                        </p:tav>
                                        <p:tav tm="100000">
                                          <p:val>
                                            <p:strVal val="#ppt_x"/>
                                          </p:val>
                                        </p:tav>
                                      </p:tavLst>
                                    </p:anim>
                                    <p:anim calcmode="lin" valueType="num">
                                      <p:cBhvr>
                                        <p:cTn id="21" dur="1000" fill="hold"/>
                                        <p:tgtEl>
                                          <p:spTgt spid="819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199"/>
                                        </p:tgtEl>
                                        <p:attrNameLst>
                                          <p:attrName>style.visibility</p:attrName>
                                        </p:attrNameLst>
                                      </p:cBhvr>
                                      <p:to>
                                        <p:strVal val="visible"/>
                                      </p:to>
                                    </p:set>
                                    <p:animEffect transition="in" filter="fade">
                                      <p:cBhvr>
                                        <p:cTn id="26" dur="1000"/>
                                        <p:tgtEl>
                                          <p:spTgt spid="8199"/>
                                        </p:tgtEl>
                                      </p:cBhvr>
                                    </p:animEffect>
                                    <p:anim calcmode="lin" valueType="num">
                                      <p:cBhvr>
                                        <p:cTn id="27" dur="1000" fill="hold"/>
                                        <p:tgtEl>
                                          <p:spTgt spid="8199"/>
                                        </p:tgtEl>
                                        <p:attrNameLst>
                                          <p:attrName>ppt_x</p:attrName>
                                        </p:attrNameLst>
                                      </p:cBhvr>
                                      <p:tavLst>
                                        <p:tav tm="0">
                                          <p:val>
                                            <p:strVal val="#ppt_x"/>
                                          </p:val>
                                        </p:tav>
                                        <p:tav tm="100000">
                                          <p:val>
                                            <p:strVal val="#ppt_x"/>
                                          </p:val>
                                        </p:tav>
                                      </p:tavLst>
                                    </p:anim>
                                    <p:anim calcmode="lin" valueType="num">
                                      <p:cBhvr>
                                        <p:cTn id="28" dur="1000" fill="hold"/>
                                        <p:tgtEl>
                                          <p:spTgt spid="819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8198"/>
                                        </p:tgtEl>
                                        <p:attrNameLst>
                                          <p:attrName>style.visibility</p:attrName>
                                        </p:attrNameLst>
                                      </p:cBhvr>
                                      <p:to>
                                        <p:strVal val="visible"/>
                                      </p:to>
                                    </p:set>
                                    <p:animEffect transition="in" filter="fade">
                                      <p:cBhvr>
                                        <p:cTn id="31" dur="1000"/>
                                        <p:tgtEl>
                                          <p:spTgt spid="8198"/>
                                        </p:tgtEl>
                                      </p:cBhvr>
                                    </p:animEffect>
                                    <p:anim calcmode="lin" valueType="num">
                                      <p:cBhvr>
                                        <p:cTn id="32" dur="1000" fill="hold"/>
                                        <p:tgtEl>
                                          <p:spTgt spid="8198"/>
                                        </p:tgtEl>
                                        <p:attrNameLst>
                                          <p:attrName>ppt_x</p:attrName>
                                        </p:attrNameLst>
                                      </p:cBhvr>
                                      <p:tavLst>
                                        <p:tav tm="0">
                                          <p:val>
                                            <p:strVal val="#ppt_x"/>
                                          </p:val>
                                        </p:tav>
                                        <p:tav tm="100000">
                                          <p:val>
                                            <p:strVal val="#ppt_x"/>
                                          </p:val>
                                        </p:tav>
                                      </p:tavLst>
                                    </p:anim>
                                    <p:anim calcmode="lin" valueType="num">
                                      <p:cBhvr>
                                        <p:cTn id="33" dur="1000" fill="hold"/>
                                        <p:tgtEl>
                                          <p:spTgt spid="81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2" y="2"/>
            <a:ext cx="7128197" cy="520095"/>
          </a:xfrm>
        </p:spPr>
        <p:txBody>
          <a:bodyPr/>
          <a:lstStyle/>
          <a:p>
            <a:r>
              <a:rPr lang="en-US" altLang="zh-CN" sz="2400" dirty="0" smtClean="0"/>
              <a:t>WEB</a:t>
            </a:r>
            <a:r>
              <a:rPr lang="zh-CN" altLang="en-US" sz="2400" dirty="0"/>
              <a:t>平台扩展性</a:t>
            </a:r>
            <a:r>
              <a:rPr lang="en-US" altLang="zh-CN" sz="2400" b="1" dirty="0" smtClean="0">
                <a:latin typeface="Times New Roman" pitchFamily="18" charset="0"/>
                <a:ea typeface="楷体" pitchFamily="49" charset="-122"/>
                <a:cs typeface="Times New Roman" pitchFamily="18" charset="0"/>
              </a:rPr>
              <a:t>-- </a:t>
            </a:r>
            <a:r>
              <a:rPr lang="en-US" altLang="zh-CN" sz="2400" b="1" dirty="0" err="1" smtClean="0">
                <a:latin typeface="Times New Roman" pitchFamily="18" charset="0"/>
                <a:ea typeface="楷体" pitchFamily="49" charset="-122"/>
                <a:cs typeface="Times New Roman" pitchFamily="18" charset="0"/>
              </a:rPr>
              <a:t>EventBus</a:t>
            </a:r>
            <a:endParaRPr lang="zh-CN" altLang="en-US" dirty="0"/>
          </a:p>
        </p:txBody>
      </p:sp>
      <p:grpSp>
        <p:nvGrpSpPr>
          <p:cNvPr id="57" name="Group 4"/>
          <p:cNvGrpSpPr>
            <a:grpSpLocks/>
          </p:cNvGrpSpPr>
          <p:nvPr/>
        </p:nvGrpSpPr>
        <p:grpSpPr bwMode="auto">
          <a:xfrm>
            <a:off x="1043609" y="1519265"/>
            <a:ext cx="6583077" cy="2088232"/>
            <a:chOff x="476" y="972"/>
            <a:chExt cx="3219" cy="871"/>
          </a:xfrm>
        </p:grpSpPr>
        <p:pic>
          <p:nvPicPr>
            <p:cNvPr id="83" name="图片 82" descr="4.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76" y="972"/>
              <a:ext cx="3219" cy="8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5" name="TextBox 84"/>
            <p:cNvSpPr txBox="1">
              <a:spLocks noChangeArrowheads="1"/>
            </p:cNvSpPr>
            <p:nvPr/>
          </p:nvSpPr>
          <p:spPr bwMode="auto">
            <a:xfrm>
              <a:off x="526" y="1212"/>
              <a:ext cx="2071" cy="128"/>
            </a:xfrm>
            <a:prstGeom prst="rect">
              <a:avLst/>
            </a:prstGeom>
            <a:noFill/>
            <a:ln w="9525">
              <a:noFill/>
              <a:miter lim="800000"/>
              <a:headEnd/>
              <a:tailEnd/>
            </a:ln>
          </p:spPr>
          <p:txBody>
            <a:bodyPr wrap="square" anchor="ctr">
              <a:spAutoFit/>
            </a:bodyPr>
            <a:lstStyle/>
            <a:p>
              <a:pPr algn="l">
                <a:defRPr/>
              </a:pPr>
              <a:r>
                <a:rPr lang="zh-CN" altLang="en-US" sz="1200" b="0" dirty="0" smtClean="0">
                  <a:solidFill>
                    <a:schemeClr val="tx1"/>
                  </a:solidFill>
                  <a:effectLst>
                    <a:outerShdw blurRad="38100" dist="38100" dir="2700000" algn="tl">
                      <a:srgbClr val="C0C0C0"/>
                    </a:outerShdw>
                  </a:effectLst>
                  <a:latin typeface="微软雅黑" pitchFamily="34" charset="-122"/>
                  <a:ea typeface="微软雅黑" pitchFamily="34" charset="-122"/>
                </a:rPr>
                <a:t>事件</a:t>
              </a:r>
              <a:r>
                <a:rPr lang="zh-CN" sz="1200" b="0" dirty="0" smtClean="0">
                  <a:solidFill>
                    <a:schemeClr val="tx1"/>
                  </a:solidFill>
                  <a:effectLst>
                    <a:outerShdw blurRad="38100" dist="38100" dir="2700000" algn="tl">
                      <a:srgbClr val="C0C0C0"/>
                    </a:outerShdw>
                  </a:effectLst>
                  <a:latin typeface="微软雅黑" pitchFamily="34" charset="-122"/>
                  <a:ea typeface="微软雅黑" pitchFamily="34" charset="-122"/>
                </a:rPr>
                <a:t>总线</a:t>
              </a:r>
              <a:r>
                <a:rPr lang="zh-CN" sz="1400" b="0" dirty="0" smtClean="0">
                  <a:solidFill>
                    <a:schemeClr val="tx1"/>
                  </a:solidFill>
                  <a:effectLst>
                    <a:outerShdw blurRad="38100" dist="38100" dir="2700000" algn="tl">
                      <a:srgbClr val="C0C0C0"/>
                    </a:outerShdw>
                  </a:effectLst>
                  <a:latin typeface="微软雅黑" pitchFamily="34" charset="-122"/>
                  <a:ea typeface="微软雅黑" pitchFamily="34" charset="-122"/>
                </a:rPr>
                <a:t> </a:t>
              </a:r>
              <a:r>
                <a:rPr lang="en-US" altLang="zh-CN" sz="1400" b="0" dirty="0" smtClean="0">
                  <a:solidFill>
                    <a:schemeClr val="tx1"/>
                  </a:solidFill>
                  <a:effectLst>
                    <a:outerShdw blurRad="38100" dist="38100" dir="2700000" algn="tl">
                      <a:srgbClr val="C0C0C0"/>
                    </a:outerShdw>
                  </a:effectLst>
                  <a:latin typeface="微软雅黑" pitchFamily="34" charset="-122"/>
                  <a:ea typeface="微软雅黑" pitchFamily="34" charset="-122"/>
                </a:rPr>
                <a:t>Event Bus</a:t>
              </a:r>
              <a:endParaRPr lang="en-US" sz="1000" b="0" dirty="0">
                <a:solidFill>
                  <a:schemeClr val="tx1"/>
                </a:solidFill>
                <a:effectLst>
                  <a:outerShdw blurRad="38100" dist="38100" dir="2700000" algn="tl">
                    <a:srgbClr val="C0C0C0"/>
                  </a:outerShdw>
                </a:effectLst>
                <a:latin typeface="微软雅黑" pitchFamily="34" charset="-122"/>
                <a:ea typeface="微软雅黑" pitchFamily="34" charset="-122"/>
              </a:endParaRPr>
            </a:p>
          </p:txBody>
        </p:sp>
      </p:grpSp>
      <p:sp>
        <p:nvSpPr>
          <p:cNvPr id="106" name="AutoShape 35"/>
          <p:cNvSpPr>
            <a:spLocks noChangeArrowheads="1"/>
          </p:cNvSpPr>
          <p:nvPr/>
        </p:nvSpPr>
        <p:spPr bwMode="auto">
          <a:xfrm>
            <a:off x="1145965" y="920232"/>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07" name="AutoShape 37"/>
          <p:cNvSpPr>
            <a:spLocks noChangeArrowheads="1"/>
          </p:cNvSpPr>
          <p:nvPr/>
        </p:nvSpPr>
        <p:spPr bwMode="auto">
          <a:xfrm>
            <a:off x="3272839" y="9202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08" name="AutoShape 39"/>
          <p:cNvSpPr>
            <a:spLocks noChangeArrowheads="1"/>
          </p:cNvSpPr>
          <p:nvPr/>
        </p:nvSpPr>
        <p:spPr bwMode="auto">
          <a:xfrm>
            <a:off x="5403801" y="9202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09" name="AutoShape 35"/>
          <p:cNvSpPr>
            <a:spLocks noChangeArrowheads="1"/>
          </p:cNvSpPr>
          <p:nvPr/>
        </p:nvSpPr>
        <p:spPr bwMode="auto">
          <a:xfrm>
            <a:off x="1177556" y="3218870"/>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11" name="AutoShape 37"/>
          <p:cNvSpPr>
            <a:spLocks noChangeArrowheads="1"/>
          </p:cNvSpPr>
          <p:nvPr/>
        </p:nvSpPr>
        <p:spPr bwMode="auto">
          <a:xfrm>
            <a:off x="3304430" y="32188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12" name="AutoShape 39"/>
          <p:cNvSpPr>
            <a:spLocks noChangeArrowheads="1"/>
          </p:cNvSpPr>
          <p:nvPr/>
        </p:nvSpPr>
        <p:spPr bwMode="auto">
          <a:xfrm>
            <a:off x="5435392" y="32188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17" name="TextBox 116"/>
          <p:cNvSpPr txBox="1">
            <a:spLocks noChangeArrowheads="1"/>
          </p:cNvSpPr>
          <p:nvPr/>
        </p:nvSpPr>
        <p:spPr bwMode="auto">
          <a:xfrm>
            <a:off x="1298263" y="1112296"/>
            <a:ext cx="1617555" cy="307777"/>
          </a:xfrm>
          <a:prstGeom prst="rect">
            <a:avLst/>
          </a:prstGeom>
          <a:noFill/>
          <a:ln w="9525">
            <a:noFill/>
            <a:miter lim="800000"/>
            <a:headEnd/>
            <a:tailEnd/>
          </a:ln>
        </p:spPr>
        <p:txBody>
          <a:bodyPr wrap="square" anchor="ctr">
            <a:spAutoFit/>
          </a:bodyPr>
          <a:lstStyle/>
          <a:p>
            <a:pPr algn="l">
              <a:defRPr/>
            </a:pPr>
            <a:r>
              <a:rPr lang="zh-CN" altLang="en-US" sz="1400" dirty="0">
                <a:solidFill>
                  <a:schemeClr val="bg1"/>
                </a:solidFill>
                <a:effectLst>
                  <a:outerShdw blurRad="38100" dist="38100" dir="2700000" algn="tl">
                    <a:srgbClr val="C0C0C0"/>
                  </a:outerShdw>
                </a:effectLst>
                <a:latin typeface="微软雅黑" pitchFamily="34" charset="-122"/>
                <a:ea typeface="微软雅黑" pitchFamily="34" charset="-122"/>
              </a:rPr>
              <a:t>页面</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初始化实现器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18" name="TextBox 117"/>
          <p:cNvSpPr txBox="1">
            <a:spLocks noChangeArrowheads="1"/>
          </p:cNvSpPr>
          <p:nvPr/>
        </p:nvSpPr>
        <p:spPr bwMode="auto">
          <a:xfrm>
            <a:off x="3458503" y="1109461"/>
            <a:ext cx="1617555" cy="307777"/>
          </a:xfrm>
          <a:prstGeom prst="rect">
            <a:avLst/>
          </a:prstGeom>
          <a:noFill/>
          <a:ln w="9525">
            <a:noFill/>
            <a:miter lim="800000"/>
            <a:headEnd/>
            <a:tailEnd/>
          </a:ln>
        </p:spPr>
        <p:txBody>
          <a:bodyPr wrap="square" anchor="ctr">
            <a:spAutoFit/>
          </a:bodyPr>
          <a:lstStyle/>
          <a:p>
            <a:pPr algn="l">
              <a:defRPr/>
            </a:pPr>
            <a:r>
              <a:rPr lang="zh-CN" altLang="en-US" sz="1400" dirty="0" smtClean="0">
                <a:solidFill>
                  <a:schemeClr val="bg1"/>
                </a:solidFill>
                <a:effectLst>
                  <a:outerShdw blurRad="38100" dist="38100" dir="2700000" algn="tl">
                    <a:srgbClr val="C0C0C0"/>
                  </a:outerShdw>
                </a:effectLst>
                <a:latin typeface="微软雅黑" pitchFamily="34" charset="-122"/>
                <a:ea typeface="微软雅黑" pitchFamily="34" charset="-122"/>
              </a:rPr>
              <a:t>数据服务</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19" name="TextBox 118"/>
          <p:cNvSpPr txBox="1">
            <a:spLocks noChangeArrowheads="1"/>
          </p:cNvSpPr>
          <p:nvPr/>
        </p:nvSpPr>
        <p:spPr bwMode="auto">
          <a:xfrm>
            <a:off x="5580114" y="1111846"/>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页面动作实现器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25" name="TextBox 124"/>
          <p:cNvSpPr txBox="1">
            <a:spLocks noChangeArrowheads="1"/>
          </p:cNvSpPr>
          <p:nvPr/>
        </p:nvSpPr>
        <p:spPr bwMode="auto">
          <a:xfrm>
            <a:off x="1348268" y="3410484"/>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业务组件实现器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26" name="TextBox 125"/>
          <p:cNvSpPr txBox="1">
            <a:spLocks noChangeArrowheads="1"/>
          </p:cNvSpPr>
          <p:nvPr/>
        </p:nvSpPr>
        <p:spPr bwMode="auto">
          <a:xfrm>
            <a:off x="3475129" y="34302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业务应用实现器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27" name="TextBox 126"/>
          <p:cNvSpPr txBox="1">
            <a:spLocks noChangeArrowheads="1"/>
          </p:cNvSpPr>
          <p:nvPr/>
        </p:nvSpPr>
        <p:spPr bwMode="auto">
          <a:xfrm>
            <a:off x="5596740" y="34302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扩展开发实现器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28" name="AutoShape 7"/>
          <p:cNvSpPr>
            <a:spLocks noChangeArrowheads="1"/>
          </p:cNvSpPr>
          <p:nvPr/>
        </p:nvSpPr>
        <p:spPr bwMode="auto">
          <a:xfrm>
            <a:off x="1514412" y="2391608"/>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初始化</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事件</a:t>
            </a:r>
            <a:endParaRPr lang="en-US" altLang="zh-CN" sz="1050" dirty="0">
              <a:solidFill>
                <a:schemeClr val="tx1"/>
              </a:solidFill>
              <a:latin typeface="微软雅黑" pitchFamily="34" charset="-122"/>
              <a:ea typeface="微软雅黑" pitchFamily="34" charset="-122"/>
            </a:endParaRPr>
          </a:p>
        </p:txBody>
      </p:sp>
      <p:sp>
        <p:nvSpPr>
          <p:cNvPr id="129" name="AutoShape 7"/>
          <p:cNvSpPr>
            <a:spLocks noChangeArrowheads="1"/>
          </p:cNvSpPr>
          <p:nvPr/>
        </p:nvSpPr>
        <p:spPr bwMode="auto">
          <a:xfrm>
            <a:off x="2301434" y="2386104"/>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数据</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查询</a:t>
            </a:r>
            <a:endParaRPr lang="en-US" altLang="zh-CN" sz="1050" dirty="0">
              <a:solidFill>
                <a:schemeClr val="tx1"/>
              </a:solidFill>
              <a:latin typeface="微软雅黑" pitchFamily="34" charset="-122"/>
              <a:ea typeface="微软雅黑" pitchFamily="34" charset="-122"/>
            </a:endParaRPr>
          </a:p>
        </p:txBody>
      </p:sp>
      <p:sp>
        <p:nvSpPr>
          <p:cNvPr id="130" name="AutoShape 7"/>
          <p:cNvSpPr>
            <a:spLocks noChangeArrowheads="1"/>
          </p:cNvSpPr>
          <p:nvPr/>
        </p:nvSpPr>
        <p:spPr bwMode="auto">
          <a:xfrm>
            <a:off x="3081962"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新增</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事件</a:t>
            </a:r>
            <a:endParaRPr lang="en-US" altLang="zh-CN" sz="1050" dirty="0">
              <a:solidFill>
                <a:schemeClr val="tx1"/>
              </a:solidFill>
              <a:latin typeface="微软雅黑" pitchFamily="34" charset="-122"/>
              <a:ea typeface="微软雅黑" pitchFamily="34" charset="-122"/>
            </a:endParaRPr>
          </a:p>
        </p:txBody>
      </p:sp>
      <p:sp>
        <p:nvSpPr>
          <p:cNvPr id="131" name="AutoShape 7"/>
          <p:cNvSpPr>
            <a:spLocks noChangeArrowheads="1"/>
          </p:cNvSpPr>
          <p:nvPr/>
        </p:nvSpPr>
        <p:spPr bwMode="auto">
          <a:xfrm>
            <a:off x="3863480"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删除</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事件</a:t>
            </a:r>
            <a:endParaRPr lang="en-US" altLang="zh-CN" sz="1050" dirty="0">
              <a:solidFill>
                <a:schemeClr val="tx1"/>
              </a:solidFill>
              <a:latin typeface="微软雅黑" pitchFamily="34" charset="-122"/>
              <a:ea typeface="微软雅黑" pitchFamily="34" charset="-122"/>
            </a:endParaRPr>
          </a:p>
        </p:txBody>
      </p:sp>
      <p:sp>
        <p:nvSpPr>
          <p:cNvPr id="132" name="AutoShape 7"/>
          <p:cNvSpPr>
            <a:spLocks noChangeArrowheads="1"/>
          </p:cNvSpPr>
          <p:nvPr/>
        </p:nvSpPr>
        <p:spPr bwMode="auto">
          <a:xfrm>
            <a:off x="4655568"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提交</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事件</a:t>
            </a:r>
            <a:endParaRPr lang="en-US" altLang="zh-CN" sz="1050" dirty="0">
              <a:solidFill>
                <a:schemeClr val="tx1"/>
              </a:solidFill>
              <a:latin typeface="微软雅黑" pitchFamily="34" charset="-122"/>
              <a:ea typeface="微软雅黑" pitchFamily="34" charset="-122"/>
            </a:endParaRPr>
          </a:p>
        </p:txBody>
      </p:sp>
      <p:sp>
        <p:nvSpPr>
          <p:cNvPr id="133" name="AutoShape 7"/>
          <p:cNvSpPr>
            <a:spLocks noChangeArrowheads="1"/>
          </p:cNvSpPr>
          <p:nvPr/>
        </p:nvSpPr>
        <p:spPr bwMode="auto">
          <a:xfrm>
            <a:off x="5447656"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a:latin typeface="微软雅黑" pitchFamily="34" charset="-122"/>
                <a:ea typeface="微软雅黑" pitchFamily="34" charset="-122"/>
              </a:rPr>
              <a:t>审核</a:t>
            </a:r>
            <a:endParaRPr lang="en-US" altLang="zh-CN" sz="1050" dirty="0">
              <a:latin typeface="微软雅黑" pitchFamily="34" charset="-122"/>
              <a:ea typeface="微软雅黑" pitchFamily="34" charset="-122"/>
            </a:endParaRPr>
          </a:p>
          <a:p>
            <a:pPr algn="ctr"/>
            <a:r>
              <a:rPr lang="zh-CN" altLang="en-US" sz="1050" dirty="0">
                <a:latin typeface="微软雅黑" pitchFamily="34" charset="-122"/>
                <a:ea typeface="微软雅黑" pitchFamily="34" charset="-122"/>
              </a:rPr>
              <a:t>事件</a:t>
            </a:r>
            <a:endParaRPr lang="en-US" altLang="zh-CN" sz="1050" dirty="0">
              <a:latin typeface="微软雅黑" pitchFamily="34" charset="-122"/>
              <a:ea typeface="微软雅黑" pitchFamily="34" charset="-122"/>
            </a:endParaRPr>
          </a:p>
        </p:txBody>
      </p:sp>
      <p:sp>
        <p:nvSpPr>
          <p:cNvPr id="134" name="AutoShape 7"/>
          <p:cNvSpPr>
            <a:spLocks noChangeArrowheads="1"/>
          </p:cNvSpPr>
          <p:nvPr/>
        </p:nvSpPr>
        <p:spPr bwMode="auto">
          <a:xfrm>
            <a:off x="6266940"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algn="ctr"/>
            <a:r>
              <a:rPr lang="en-US" altLang="zh-CN" sz="1050" b="1" dirty="0" smtClean="0">
                <a:latin typeface="微软雅黑" pitchFamily="34" charset="-122"/>
                <a:ea typeface="微软雅黑" pitchFamily="34" charset="-122"/>
              </a:rPr>
              <a:t>……</a:t>
            </a:r>
            <a:endParaRPr lang="en-US" altLang="zh-CN" sz="1050" b="1" dirty="0">
              <a:solidFill>
                <a:schemeClr val="tx1"/>
              </a:solidFill>
              <a:latin typeface="微软雅黑" pitchFamily="34" charset="-122"/>
              <a:ea typeface="微软雅黑" pitchFamily="34" charset="-122"/>
            </a:endParaRPr>
          </a:p>
        </p:txBody>
      </p:sp>
      <p:sp>
        <p:nvSpPr>
          <p:cNvPr id="135" name="AutoShape 35"/>
          <p:cNvSpPr>
            <a:spLocks noChangeArrowheads="1"/>
          </p:cNvSpPr>
          <p:nvPr/>
        </p:nvSpPr>
        <p:spPr bwMode="auto">
          <a:xfrm>
            <a:off x="1329956" y="3371270"/>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36" name="TextBox 135"/>
          <p:cNvSpPr txBox="1">
            <a:spLocks noChangeArrowheads="1"/>
          </p:cNvSpPr>
          <p:nvPr/>
        </p:nvSpPr>
        <p:spPr bwMode="auto">
          <a:xfrm>
            <a:off x="1500668" y="3562884"/>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业务组件实现器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37" name="AutoShape 35"/>
          <p:cNvSpPr>
            <a:spLocks noChangeArrowheads="1"/>
          </p:cNvSpPr>
          <p:nvPr/>
        </p:nvSpPr>
        <p:spPr bwMode="auto">
          <a:xfrm>
            <a:off x="1482356" y="3523670"/>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38" name="TextBox 137"/>
          <p:cNvSpPr txBox="1">
            <a:spLocks noChangeArrowheads="1"/>
          </p:cNvSpPr>
          <p:nvPr/>
        </p:nvSpPr>
        <p:spPr bwMode="auto">
          <a:xfrm>
            <a:off x="1653068" y="3715284"/>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业务组件实现器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0" name="AutoShape 37"/>
          <p:cNvSpPr>
            <a:spLocks noChangeArrowheads="1"/>
          </p:cNvSpPr>
          <p:nvPr/>
        </p:nvSpPr>
        <p:spPr bwMode="auto">
          <a:xfrm>
            <a:off x="3456830" y="33712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1" name="TextBox 140"/>
          <p:cNvSpPr txBox="1">
            <a:spLocks noChangeArrowheads="1"/>
          </p:cNvSpPr>
          <p:nvPr/>
        </p:nvSpPr>
        <p:spPr bwMode="auto">
          <a:xfrm>
            <a:off x="3627529" y="35826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业务应用实现器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2" name="AutoShape 37"/>
          <p:cNvSpPr>
            <a:spLocks noChangeArrowheads="1"/>
          </p:cNvSpPr>
          <p:nvPr/>
        </p:nvSpPr>
        <p:spPr bwMode="auto">
          <a:xfrm>
            <a:off x="3609229" y="35236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3" name="TextBox 142"/>
          <p:cNvSpPr txBox="1">
            <a:spLocks noChangeArrowheads="1"/>
          </p:cNvSpPr>
          <p:nvPr/>
        </p:nvSpPr>
        <p:spPr bwMode="auto">
          <a:xfrm>
            <a:off x="3779929" y="37350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业务应用实现器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4" name="AutoShape 39"/>
          <p:cNvSpPr>
            <a:spLocks noChangeArrowheads="1"/>
          </p:cNvSpPr>
          <p:nvPr/>
        </p:nvSpPr>
        <p:spPr bwMode="auto">
          <a:xfrm>
            <a:off x="5587792" y="33712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5" name="TextBox 144"/>
          <p:cNvSpPr txBox="1">
            <a:spLocks noChangeArrowheads="1"/>
          </p:cNvSpPr>
          <p:nvPr/>
        </p:nvSpPr>
        <p:spPr bwMode="auto">
          <a:xfrm>
            <a:off x="5749140" y="35826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扩展开发实现器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6" name="AutoShape 39"/>
          <p:cNvSpPr>
            <a:spLocks noChangeArrowheads="1"/>
          </p:cNvSpPr>
          <p:nvPr/>
        </p:nvSpPr>
        <p:spPr bwMode="auto">
          <a:xfrm>
            <a:off x="5740192" y="35236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7" name="TextBox 146"/>
          <p:cNvSpPr txBox="1">
            <a:spLocks noChangeArrowheads="1"/>
          </p:cNvSpPr>
          <p:nvPr/>
        </p:nvSpPr>
        <p:spPr bwMode="auto">
          <a:xfrm>
            <a:off x="5901540" y="37350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扩展开发实现器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8" name="AutoShape 39"/>
          <p:cNvSpPr>
            <a:spLocks noChangeArrowheads="1"/>
          </p:cNvSpPr>
          <p:nvPr/>
        </p:nvSpPr>
        <p:spPr bwMode="auto">
          <a:xfrm>
            <a:off x="5556201" y="10726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9" name="TextBox 148"/>
          <p:cNvSpPr txBox="1">
            <a:spLocks noChangeArrowheads="1"/>
          </p:cNvSpPr>
          <p:nvPr/>
        </p:nvSpPr>
        <p:spPr bwMode="auto">
          <a:xfrm>
            <a:off x="5732514" y="1264246"/>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页面动作实现器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0" name="AutoShape 39"/>
          <p:cNvSpPr>
            <a:spLocks noChangeArrowheads="1"/>
          </p:cNvSpPr>
          <p:nvPr/>
        </p:nvSpPr>
        <p:spPr bwMode="auto">
          <a:xfrm>
            <a:off x="5708601" y="12250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1" name="TextBox 150"/>
          <p:cNvSpPr txBox="1">
            <a:spLocks noChangeArrowheads="1"/>
          </p:cNvSpPr>
          <p:nvPr/>
        </p:nvSpPr>
        <p:spPr bwMode="auto">
          <a:xfrm>
            <a:off x="5884914" y="1416646"/>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页面动作实现器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2" name="AutoShape 37"/>
          <p:cNvSpPr>
            <a:spLocks noChangeArrowheads="1"/>
          </p:cNvSpPr>
          <p:nvPr/>
        </p:nvSpPr>
        <p:spPr bwMode="auto">
          <a:xfrm>
            <a:off x="3425239" y="10726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3" name="TextBox 152"/>
          <p:cNvSpPr txBox="1">
            <a:spLocks noChangeArrowheads="1"/>
          </p:cNvSpPr>
          <p:nvPr/>
        </p:nvSpPr>
        <p:spPr bwMode="auto">
          <a:xfrm>
            <a:off x="3610903" y="1261861"/>
            <a:ext cx="1617555" cy="307777"/>
          </a:xfrm>
          <a:prstGeom prst="rect">
            <a:avLst/>
          </a:prstGeom>
          <a:noFill/>
          <a:ln w="9525">
            <a:noFill/>
            <a:miter lim="800000"/>
            <a:headEnd/>
            <a:tailEnd/>
          </a:ln>
        </p:spPr>
        <p:txBody>
          <a:bodyPr wrap="square" anchor="ctr">
            <a:spAutoFit/>
          </a:bodyPr>
          <a:lstStyle/>
          <a:p>
            <a:pPr algn="l">
              <a:defRPr/>
            </a:pPr>
            <a:r>
              <a:rPr lang="zh-CN" altLang="en-US" sz="1400" dirty="0" smtClean="0">
                <a:solidFill>
                  <a:schemeClr val="bg1"/>
                </a:solidFill>
                <a:effectLst>
                  <a:outerShdw blurRad="38100" dist="38100" dir="2700000" algn="tl">
                    <a:srgbClr val="C0C0C0"/>
                  </a:outerShdw>
                </a:effectLst>
                <a:latin typeface="微软雅黑" pitchFamily="34" charset="-122"/>
                <a:ea typeface="微软雅黑" pitchFamily="34" charset="-122"/>
              </a:rPr>
              <a:t>数据服务</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4" name="AutoShape 37"/>
          <p:cNvSpPr>
            <a:spLocks noChangeArrowheads="1"/>
          </p:cNvSpPr>
          <p:nvPr/>
        </p:nvSpPr>
        <p:spPr bwMode="auto">
          <a:xfrm>
            <a:off x="3577638" y="12250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5" name="TextBox 154"/>
          <p:cNvSpPr txBox="1">
            <a:spLocks noChangeArrowheads="1"/>
          </p:cNvSpPr>
          <p:nvPr/>
        </p:nvSpPr>
        <p:spPr bwMode="auto">
          <a:xfrm>
            <a:off x="3763303" y="1414261"/>
            <a:ext cx="1617555" cy="307777"/>
          </a:xfrm>
          <a:prstGeom prst="rect">
            <a:avLst/>
          </a:prstGeom>
          <a:noFill/>
          <a:ln w="9525">
            <a:noFill/>
            <a:miter lim="800000"/>
            <a:headEnd/>
            <a:tailEnd/>
          </a:ln>
        </p:spPr>
        <p:txBody>
          <a:bodyPr wrap="square" anchor="ctr">
            <a:spAutoFit/>
          </a:bodyPr>
          <a:lstStyle/>
          <a:p>
            <a:pPr algn="l">
              <a:defRPr/>
            </a:pPr>
            <a:r>
              <a:rPr lang="zh-CN" altLang="en-US" sz="1400" dirty="0" smtClean="0">
                <a:solidFill>
                  <a:schemeClr val="bg1"/>
                </a:solidFill>
                <a:effectLst>
                  <a:outerShdw blurRad="38100" dist="38100" dir="2700000" algn="tl">
                    <a:srgbClr val="C0C0C0"/>
                  </a:outerShdw>
                </a:effectLst>
                <a:latin typeface="微软雅黑" pitchFamily="34" charset="-122"/>
                <a:ea typeface="微软雅黑" pitchFamily="34" charset="-122"/>
              </a:rPr>
              <a:t>数据服务</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6" name="AutoShape 35"/>
          <p:cNvSpPr>
            <a:spLocks noChangeArrowheads="1"/>
          </p:cNvSpPr>
          <p:nvPr/>
        </p:nvSpPr>
        <p:spPr bwMode="auto">
          <a:xfrm>
            <a:off x="1298365" y="1072632"/>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7" name="TextBox 156"/>
          <p:cNvSpPr txBox="1">
            <a:spLocks noChangeArrowheads="1"/>
          </p:cNvSpPr>
          <p:nvPr/>
        </p:nvSpPr>
        <p:spPr bwMode="auto">
          <a:xfrm>
            <a:off x="1450663" y="1264696"/>
            <a:ext cx="1617555" cy="307777"/>
          </a:xfrm>
          <a:prstGeom prst="rect">
            <a:avLst/>
          </a:prstGeom>
          <a:noFill/>
          <a:ln w="9525">
            <a:noFill/>
            <a:miter lim="800000"/>
            <a:headEnd/>
            <a:tailEnd/>
          </a:ln>
        </p:spPr>
        <p:txBody>
          <a:bodyPr wrap="square" anchor="ctr">
            <a:spAutoFit/>
          </a:bodyPr>
          <a:lstStyle/>
          <a:p>
            <a:pPr algn="l">
              <a:defRPr/>
            </a:pPr>
            <a:r>
              <a:rPr lang="zh-CN" altLang="en-US" sz="1400" dirty="0">
                <a:solidFill>
                  <a:schemeClr val="bg1"/>
                </a:solidFill>
                <a:effectLst>
                  <a:outerShdw blurRad="38100" dist="38100" dir="2700000" algn="tl">
                    <a:srgbClr val="C0C0C0"/>
                  </a:outerShdw>
                </a:effectLst>
                <a:latin typeface="微软雅黑" pitchFamily="34" charset="-122"/>
                <a:ea typeface="微软雅黑" pitchFamily="34" charset="-122"/>
              </a:rPr>
              <a:t>页面</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初始化实现器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8" name="AutoShape 35"/>
          <p:cNvSpPr>
            <a:spLocks noChangeArrowheads="1"/>
          </p:cNvSpPr>
          <p:nvPr/>
        </p:nvSpPr>
        <p:spPr bwMode="auto">
          <a:xfrm>
            <a:off x="1450765" y="1225032"/>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9" name="TextBox 158"/>
          <p:cNvSpPr txBox="1">
            <a:spLocks noChangeArrowheads="1"/>
          </p:cNvSpPr>
          <p:nvPr/>
        </p:nvSpPr>
        <p:spPr bwMode="auto">
          <a:xfrm>
            <a:off x="1603063" y="1417096"/>
            <a:ext cx="1617555" cy="307777"/>
          </a:xfrm>
          <a:prstGeom prst="rect">
            <a:avLst/>
          </a:prstGeom>
          <a:noFill/>
          <a:ln w="9525">
            <a:noFill/>
            <a:miter lim="800000"/>
            <a:headEnd/>
            <a:tailEnd/>
          </a:ln>
        </p:spPr>
        <p:txBody>
          <a:bodyPr wrap="square" anchor="ctr">
            <a:spAutoFit/>
          </a:bodyPr>
          <a:lstStyle/>
          <a:p>
            <a:pPr algn="l">
              <a:defRPr/>
            </a:pPr>
            <a:r>
              <a:rPr lang="zh-CN" altLang="en-US" sz="1400" dirty="0">
                <a:solidFill>
                  <a:schemeClr val="bg1"/>
                </a:solidFill>
                <a:effectLst>
                  <a:outerShdw blurRad="38100" dist="38100" dir="2700000" algn="tl">
                    <a:srgbClr val="C0C0C0"/>
                  </a:outerShdw>
                </a:effectLst>
                <a:latin typeface="微软雅黑" pitchFamily="34" charset="-122"/>
                <a:ea typeface="微软雅黑" pitchFamily="34" charset="-122"/>
              </a:rPr>
              <a:t>页面</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初始化实现器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Tree>
    <p:extLst>
      <p:ext uri="{BB962C8B-B14F-4D97-AF65-F5344CB8AC3E}">
        <p14:creationId xmlns:p14="http://schemas.microsoft.com/office/powerpoint/2010/main" xmlns="" val="46978477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smtClean="0"/>
              <a:t>平台</a:t>
            </a:r>
            <a:r>
              <a:rPr lang="zh-CN" altLang="en-US" dirty="0"/>
              <a:t>扩展性</a:t>
            </a:r>
          </a:p>
        </p:txBody>
      </p:sp>
      <p:sp>
        <p:nvSpPr>
          <p:cNvPr id="8"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业务逻辑插入点</a:t>
            </a:r>
            <a:endParaRPr kumimoji="1" lang="en-US" altLang="zh-CN" sz="1800" dirty="0" smtClean="0">
              <a:solidFill>
                <a:srgbClr val="FFFFFF"/>
              </a:solidFill>
              <a:latin typeface="微软雅黑"/>
              <a:ea typeface="微软雅黑"/>
              <a:cs typeface="微软雅黑"/>
            </a:endParaRPr>
          </a:p>
        </p:txBody>
      </p:sp>
      <p:sp>
        <p:nvSpPr>
          <p:cNvPr id="9" name="内容占位符 1"/>
          <p:cNvSpPr txBox="1">
            <a:spLocks/>
          </p:cNvSpPr>
          <p:nvPr/>
        </p:nvSpPr>
        <p:spPr bwMode="auto">
          <a:xfrm>
            <a:off x="611560" y="1131590"/>
            <a:ext cx="7632848" cy="3402386"/>
          </a:xfrm>
          <a:prstGeom prst="rect">
            <a:avLst/>
          </a:prstGeom>
          <a:noFill/>
          <a:ln w="9525">
            <a:noFill/>
            <a:miter lim="800000"/>
            <a:headEnd/>
            <a:tailEnd/>
          </a:ln>
        </p:spPr>
        <p:txBody>
          <a:bodyPr vert="horz" wrap="square" lIns="72000" tIns="0" rIns="91440" bIns="0" numCol="1" anchor="t"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en-US" altLang="zh-CN" dirty="0" err="1" smtClean="0">
                <a:solidFill>
                  <a:srgbClr val="000000"/>
                </a:solidFill>
                <a:latin typeface="微软雅黑"/>
                <a:ea typeface="微软雅黑"/>
                <a:cs typeface="微软雅黑"/>
              </a:rPr>
              <a:t>Js</a:t>
            </a:r>
            <a:r>
              <a:rPr kumimoji="1" lang="zh-CN" altLang="en-US" dirty="0" smtClean="0">
                <a:solidFill>
                  <a:srgbClr val="000000"/>
                </a:solidFill>
                <a:latin typeface="微软雅黑"/>
                <a:ea typeface="微软雅黑"/>
                <a:cs typeface="微软雅黑"/>
              </a:rPr>
              <a:t>层的业务逻辑插入</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en-US" altLang="zh-CN" dirty="0" smtClean="0">
                <a:solidFill>
                  <a:srgbClr val="000000"/>
                </a:solidFill>
                <a:latin typeface="微软雅黑"/>
                <a:ea typeface="微软雅黑"/>
                <a:cs typeface="微软雅黑"/>
              </a:rPr>
              <a:t>Web Server</a:t>
            </a:r>
            <a:r>
              <a:rPr kumimoji="1" lang="zh-CN" altLang="en-US" dirty="0" smtClean="0">
                <a:solidFill>
                  <a:srgbClr val="000000"/>
                </a:solidFill>
                <a:latin typeface="微软雅黑"/>
                <a:ea typeface="微软雅黑"/>
                <a:cs typeface="微软雅黑"/>
              </a:rPr>
              <a:t>层的业务逻辑插入</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en-US" altLang="zh-CN" dirty="0" smtClean="0">
                <a:solidFill>
                  <a:srgbClr val="000000"/>
                </a:solidFill>
                <a:latin typeface="微软雅黑"/>
                <a:ea typeface="微软雅黑"/>
                <a:cs typeface="微软雅黑"/>
              </a:rPr>
              <a:t>App Server</a:t>
            </a:r>
            <a:r>
              <a:rPr kumimoji="1" lang="zh-CN" altLang="en-US" dirty="0" smtClean="0">
                <a:solidFill>
                  <a:srgbClr val="000000"/>
                </a:solidFill>
                <a:latin typeface="微软雅黑"/>
                <a:ea typeface="微软雅黑"/>
                <a:cs typeface="微软雅黑"/>
              </a:rPr>
              <a:t>层的业务逻辑插入</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p:txBody>
      </p:sp>
    </p:spTree>
    <p:extLst>
      <p:ext uri="{BB962C8B-B14F-4D97-AF65-F5344CB8AC3E}">
        <p14:creationId xmlns:p14="http://schemas.microsoft.com/office/powerpoint/2010/main" xmlns="" val="31008536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5687194" y="4533976"/>
            <a:ext cx="2790476" cy="609524"/>
          </a:xfrm>
          <a:prstGeom prst="rect">
            <a:avLst/>
          </a:prstGeom>
        </p:spPr>
      </p:pic>
      <p:sp>
        <p:nvSpPr>
          <p:cNvPr id="109570" name="标题 2"/>
          <p:cNvSpPr>
            <a:spLocks noGrp="1"/>
          </p:cNvSpPr>
          <p:nvPr>
            <p:ph type="title"/>
          </p:nvPr>
        </p:nvSpPr>
        <p:spPr>
          <a:xfrm>
            <a:off x="323850" y="1"/>
            <a:ext cx="7127875" cy="520700"/>
          </a:xfrm>
        </p:spPr>
        <p:txBody>
          <a:bodyPr/>
          <a:lstStyle/>
          <a:p>
            <a:r>
              <a:rPr lang="zh-CN" altLang="en-US" sz="2800" dirty="0" smtClean="0"/>
              <a:t>如何学习</a:t>
            </a:r>
            <a:r>
              <a:rPr lang="en-US" altLang="zh-CN" sz="2800" dirty="0" smtClean="0"/>
              <a:t>WEB</a:t>
            </a:r>
            <a:r>
              <a:rPr lang="zh-CN" altLang="en-US" sz="2800" dirty="0" smtClean="0"/>
              <a:t>平台开发</a:t>
            </a:r>
            <a:endParaRPr lang="zh-CN" altLang="en-US" sz="2800" dirty="0"/>
          </a:p>
        </p:txBody>
      </p:sp>
      <p:sp>
        <p:nvSpPr>
          <p:cNvPr id="7" name="矩形 6"/>
          <p:cNvSpPr/>
          <p:nvPr/>
        </p:nvSpPr>
        <p:spPr>
          <a:xfrm>
            <a:off x="916831" y="1131591"/>
            <a:ext cx="7560841" cy="584775"/>
          </a:xfrm>
          <a:prstGeom prst="rect">
            <a:avLst/>
          </a:prstGeom>
          <a:solidFill>
            <a:srgbClr val="00B0F0"/>
          </a:solidFill>
        </p:spPr>
        <p:txBody>
          <a:bodyPr wrap="square">
            <a:spAutoFit/>
          </a:bodyPr>
          <a:lstStyle/>
          <a:p>
            <a:pPr defTabSz="457200">
              <a:defRPr/>
            </a:pPr>
            <a:r>
              <a:rPr kumimoji="1" lang="zh-CN" altLang="en-US" sz="3200" b="1" dirty="0" smtClean="0">
                <a:solidFill>
                  <a:srgbClr val="FFFFFF"/>
                </a:solidFill>
                <a:latin typeface="微软雅黑" pitchFamily="34" charset="-122"/>
                <a:ea typeface="微软雅黑" pitchFamily="34" charset="-122"/>
                <a:cs typeface="微软雅黑"/>
              </a:rPr>
              <a:t>自我提升：</a:t>
            </a:r>
            <a:r>
              <a:rPr kumimoji="1" lang="en-US" altLang="zh-CN" sz="3200" b="1" dirty="0" smtClean="0">
                <a:solidFill>
                  <a:srgbClr val="FFFFFF"/>
                </a:solidFill>
                <a:latin typeface="微软雅黑" pitchFamily="34" charset="-122"/>
                <a:ea typeface="微软雅黑" pitchFamily="34" charset="-122"/>
                <a:cs typeface="微软雅黑"/>
              </a:rPr>
              <a:t>WAFII</a:t>
            </a:r>
            <a:r>
              <a:rPr kumimoji="1" lang="zh-CN" altLang="en-US" sz="3200" b="1" dirty="0" smtClean="0">
                <a:solidFill>
                  <a:srgbClr val="FFFFFF"/>
                </a:solidFill>
                <a:latin typeface="微软雅黑" pitchFamily="34" charset="-122"/>
                <a:ea typeface="微软雅黑" pitchFamily="34" charset="-122"/>
                <a:cs typeface="微软雅黑"/>
              </a:rPr>
              <a:t>帮助系统及培训课程</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8" name="矩形 7"/>
          <p:cNvSpPr/>
          <p:nvPr/>
        </p:nvSpPr>
        <p:spPr>
          <a:xfrm>
            <a:off x="911496" y="3206755"/>
            <a:ext cx="7560841" cy="584775"/>
          </a:xfrm>
          <a:prstGeom prst="rect">
            <a:avLst/>
          </a:prstGeom>
          <a:solidFill>
            <a:srgbClr val="00B0F0"/>
          </a:solidFill>
        </p:spPr>
        <p:txBody>
          <a:bodyPr wrap="square">
            <a:spAutoFit/>
          </a:bodyPr>
          <a:lstStyle/>
          <a:p>
            <a:pPr defTabSz="457200">
              <a:defRPr/>
            </a:pPr>
            <a:r>
              <a:rPr kumimoji="1" lang="zh-CN" altLang="en-US" sz="3200" b="1" dirty="0">
                <a:solidFill>
                  <a:srgbClr val="FFFFFF"/>
                </a:solidFill>
                <a:latin typeface="微软雅黑" pitchFamily="34" charset="-122"/>
                <a:ea typeface="微软雅黑" pitchFamily="34" charset="-122"/>
                <a:cs typeface="微软雅黑"/>
              </a:rPr>
              <a:t>交流</a:t>
            </a:r>
            <a:r>
              <a:rPr kumimoji="1" lang="zh-CN" altLang="en-US" sz="3200" b="1" dirty="0" smtClean="0">
                <a:solidFill>
                  <a:srgbClr val="FFFFFF"/>
                </a:solidFill>
                <a:latin typeface="微软雅黑" pitchFamily="34" charset="-122"/>
                <a:ea typeface="微软雅黑" pitchFamily="34" charset="-122"/>
                <a:cs typeface="微软雅黑"/>
              </a:rPr>
              <a:t>沟通：</a:t>
            </a:r>
            <a:r>
              <a:rPr kumimoji="1" lang="en-US" altLang="zh-CN" sz="3200" b="1" dirty="0" smtClean="0">
                <a:solidFill>
                  <a:srgbClr val="FFFFFF"/>
                </a:solidFill>
                <a:latin typeface="微软雅黑" pitchFamily="34" charset="-122"/>
                <a:ea typeface="微软雅黑" pitchFamily="34" charset="-122"/>
                <a:cs typeface="微软雅黑"/>
              </a:rPr>
              <a:t>RMP</a:t>
            </a:r>
            <a:r>
              <a:rPr kumimoji="1" lang="zh-CN" altLang="en-US" sz="3200" b="1" dirty="0" smtClean="0">
                <a:solidFill>
                  <a:srgbClr val="FFFFFF"/>
                </a:solidFill>
                <a:latin typeface="微软雅黑" pitchFamily="34" charset="-122"/>
                <a:ea typeface="微软雅黑" pitchFamily="34" charset="-122"/>
                <a:cs typeface="微软雅黑"/>
              </a:rPr>
              <a:t>提单，邮件，论坛及</a:t>
            </a:r>
            <a:r>
              <a:rPr kumimoji="1" lang="en-US" altLang="zh-CN" sz="3200" b="1" dirty="0" smtClean="0">
                <a:solidFill>
                  <a:srgbClr val="FFFFFF"/>
                </a:solidFill>
                <a:latin typeface="微软雅黑" pitchFamily="34" charset="-122"/>
                <a:ea typeface="微软雅黑" pitchFamily="34" charset="-122"/>
                <a:cs typeface="微软雅黑"/>
              </a:rPr>
              <a:t>QQ</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6" name="矩形 5"/>
          <p:cNvSpPr/>
          <p:nvPr/>
        </p:nvSpPr>
        <p:spPr>
          <a:xfrm>
            <a:off x="916831" y="1718232"/>
            <a:ext cx="7560841" cy="107721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457200">
              <a:defRPr/>
            </a:pPr>
            <a:r>
              <a:rPr kumimoji="1" lang="en-US" altLang="zh-CN" sz="1600" dirty="0">
                <a:solidFill>
                  <a:schemeClr val="tx1"/>
                </a:solidFill>
                <a:latin typeface="微软雅黑" pitchFamily="34" charset="-122"/>
                <a:ea typeface="微软雅黑" pitchFamily="34" charset="-122"/>
                <a:cs typeface="微软雅黑"/>
              </a:rPr>
              <a:t>WAFII</a:t>
            </a:r>
            <a:r>
              <a:rPr kumimoji="1" lang="zh-CN" altLang="en-US" sz="1600" dirty="0" smtClean="0">
                <a:solidFill>
                  <a:schemeClr val="tx1"/>
                </a:solidFill>
                <a:latin typeface="微软雅黑" pitchFamily="34" charset="-122"/>
                <a:ea typeface="微软雅黑" pitchFamily="34" charset="-122"/>
                <a:cs typeface="微软雅黑"/>
              </a:rPr>
              <a:t>帮助系统链接：</a:t>
            </a:r>
            <a:endParaRPr kumimoji="1" lang="en-US" altLang="zh-CN" sz="1600" dirty="0" smtClean="0">
              <a:solidFill>
                <a:schemeClr val="tx1"/>
              </a:solidFill>
              <a:latin typeface="微软雅黑" pitchFamily="34" charset="-122"/>
              <a:ea typeface="微软雅黑" pitchFamily="34" charset="-122"/>
              <a:cs typeface="微软雅黑"/>
            </a:endParaRPr>
          </a:p>
          <a:p>
            <a:pPr defTabSz="457200">
              <a:defRPr/>
            </a:pPr>
            <a:r>
              <a:rPr kumimoji="1" lang="zh-CN" altLang="en-US" sz="1600" dirty="0" smtClean="0">
                <a:solidFill>
                  <a:schemeClr val="tx1"/>
                </a:solidFill>
                <a:latin typeface="微软雅黑" pitchFamily="34" charset="-122"/>
                <a:ea typeface="微软雅黑" pitchFamily="34" charset="-122"/>
                <a:cs typeface="微软雅黑"/>
              </a:rPr>
              <a:t>外网链接：</a:t>
            </a:r>
            <a:r>
              <a:rPr kumimoji="1" lang="en-US" altLang="zh-CN" sz="1600" dirty="0">
                <a:solidFill>
                  <a:schemeClr val="tx1"/>
                </a:solidFill>
                <a:latin typeface="微软雅黑" pitchFamily="34" charset="-122"/>
                <a:ea typeface="微软雅黑" pitchFamily="34" charset="-122"/>
                <a:cs typeface="微软雅黑"/>
                <a:hlinkClick r:id="rId4"/>
              </a:rPr>
              <a:t>http://</a:t>
            </a:r>
            <a:r>
              <a:rPr kumimoji="1" lang="en-US" altLang="zh-CN" sz="1600" dirty="0" smtClean="0">
                <a:solidFill>
                  <a:schemeClr val="tx1"/>
                </a:solidFill>
                <a:latin typeface="微软雅黑" pitchFamily="34" charset="-122"/>
                <a:ea typeface="微软雅黑" pitchFamily="34" charset="-122"/>
                <a:cs typeface="微软雅黑"/>
                <a:hlinkClick r:id="rId4"/>
              </a:rPr>
              <a:t>waf2.kingdee.com:6888/waf2help/index.do</a:t>
            </a:r>
            <a:endParaRPr kumimoji="1" lang="en-US" altLang="zh-CN" sz="1600" dirty="0" smtClean="0">
              <a:solidFill>
                <a:schemeClr val="tx1"/>
              </a:solidFill>
              <a:latin typeface="微软雅黑" pitchFamily="34" charset="-122"/>
              <a:ea typeface="微软雅黑" pitchFamily="34" charset="-122"/>
              <a:cs typeface="微软雅黑"/>
            </a:endParaRPr>
          </a:p>
          <a:p>
            <a:pPr defTabSz="457200">
              <a:defRPr/>
            </a:pPr>
            <a:r>
              <a:rPr kumimoji="1" lang="zh-CN" altLang="en-US" sz="1600" dirty="0">
                <a:solidFill>
                  <a:schemeClr val="tx1"/>
                </a:solidFill>
                <a:latin typeface="微软雅黑" pitchFamily="34" charset="-122"/>
                <a:ea typeface="微软雅黑" pitchFamily="34" charset="-122"/>
                <a:cs typeface="微软雅黑"/>
              </a:rPr>
              <a:t>北研</a:t>
            </a:r>
            <a:r>
              <a:rPr kumimoji="1" lang="zh-CN" altLang="en-US" sz="1600" dirty="0" smtClean="0">
                <a:solidFill>
                  <a:schemeClr val="tx1"/>
                </a:solidFill>
                <a:latin typeface="微软雅黑" pitchFamily="34" charset="-122"/>
                <a:ea typeface="微软雅黑" pitchFamily="34" charset="-122"/>
                <a:cs typeface="微软雅黑"/>
              </a:rPr>
              <a:t>金蝶内网链接：</a:t>
            </a:r>
            <a:r>
              <a:rPr kumimoji="1" lang="en-US" altLang="zh-CN" sz="1600" dirty="0">
                <a:solidFill>
                  <a:schemeClr val="tx1"/>
                </a:solidFill>
                <a:latin typeface="微软雅黑" pitchFamily="34" charset="-122"/>
                <a:ea typeface="微软雅黑" pitchFamily="34" charset="-122"/>
                <a:cs typeface="微软雅黑"/>
                <a:hlinkClick r:id="rId5"/>
              </a:rPr>
              <a:t>http</a:t>
            </a:r>
            <a:r>
              <a:rPr kumimoji="1" lang="en-US" altLang="zh-CN" sz="1600" dirty="0" smtClean="0">
                <a:solidFill>
                  <a:schemeClr val="tx1"/>
                </a:solidFill>
                <a:latin typeface="微软雅黑" pitchFamily="34" charset="-122"/>
                <a:ea typeface="微软雅黑" pitchFamily="34" charset="-122"/>
                <a:cs typeface="微软雅黑"/>
                <a:hlinkClick r:id="rId5"/>
              </a:rPr>
              <a:t>://192.168.36.210:6888/waf2help/index.do</a:t>
            </a:r>
            <a:endParaRPr kumimoji="1" lang="en-US" altLang="zh-CN" sz="1600" dirty="0">
              <a:solidFill>
                <a:schemeClr val="tx1"/>
              </a:solidFill>
              <a:latin typeface="微软雅黑" pitchFamily="34" charset="-122"/>
              <a:ea typeface="微软雅黑" pitchFamily="34" charset="-122"/>
              <a:cs typeface="微软雅黑"/>
            </a:endParaRPr>
          </a:p>
          <a:p>
            <a:pPr defTabSz="457200">
              <a:defRPr/>
            </a:pPr>
            <a:r>
              <a:rPr kumimoji="1" lang="zh-CN" altLang="en-US" sz="1600" dirty="0" smtClean="0">
                <a:solidFill>
                  <a:schemeClr val="tx1"/>
                </a:solidFill>
                <a:latin typeface="微软雅黑" pitchFamily="34" charset="-122"/>
                <a:ea typeface="微软雅黑" pitchFamily="34" charset="-122"/>
                <a:cs typeface="微软雅黑"/>
              </a:rPr>
              <a:t>研发内网链接</a:t>
            </a:r>
            <a:r>
              <a:rPr kumimoji="1" lang="zh-CN" altLang="en-US" sz="1600" dirty="0">
                <a:solidFill>
                  <a:schemeClr val="tx1"/>
                </a:solidFill>
                <a:latin typeface="微软雅黑" pitchFamily="34" charset="-122"/>
                <a:ea typeface="微软雅黑" pitchFamily="34" charset="-122"/>
                <a:cs typeface="微软雅黑"/>
              </a:rPr>
              <a:t>：</a:t>
            </a:r>
            <a:r>
              <a:rPr kumimoji="1" lang="en-US" altLang="zh-CN" sz="1600" dirty="0">
                <a:solidFill>
                  <a:schemeClr val="tx1"/>
                </a:solidFill>
                <a:latin typeface="微软雅黑" pitchFamily="34" charset="-122"/>
                <a:ea typeface="微软雅黑" pitchFamily="34" charset="-122"/>
                <a:cs typeface="微软雅黑"/>
                <a:hlinkClick r:id="rId6"/>
              </a:rPr>
              <a:t>http</a:t>
            </a:r>
            <a:r>
              <a:rPr kumimoji="1" lang="en-US" altLang="zh-CN" sz="1600" dirty="0" smtClean="0">
                <a:solidFill>
                  <a:schemeClr val="tx1"/>
                </a:solidFill>
                <a:latin typeface="微软雅黑" pitchFamily="34" charset="-122"/>
                <a:ea typeface="微软雅黑" pitchFamily="34" charset="-122"/>
                <a:cs typeface="微软雅黑"/>
                <a:hlinkClick r:id="rId6"/>
              </a:rPr>
              <a:t>://192.168.11213:8080/waf2help/index.do</a:t>
            </a:r>
            <a:endParaRPr kumimoji="1" lang="en-US" altLang="zh-CN" sz="1600" dirty="0" smtClean="0">
              <a:solidFill>
                <a:schemeClr val="tx1"/>
              </a:solidFill>
              <a:latin typeface="微软雅黑" pitchFamily="34" charset="-122"/>
              <a:ea typeface="微软雅黑" pitchFamily="34" charset="-122"/>
              <a:cs typeface="微软雅黑"/>
            </a:endParaRPr>
          </a:p>
        </p:txBody>
      </p:sp>
    </p:spTree>
    <p:extLst>
      <p:ext uri="{BB962C8B-B14F-4D97-AF65-F5344CB8AC3E}">
        <p14:creationId xmlns:p14="http://schemas.microsoft.com/office/powerpoint/2010/main" xmlns="" val="56765595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title"/>
          </p:nvPr>
        </p:nvSpPr>
        <p:spPr>
          <a:xfrm>
            <a:off x="323529" y="2"/>
            <a:ext cx="7128197" cy="520095"/>
          </a:xfrm>
        </p:spPr>
        <p:txBody>
          <a:bodyPr>
            <a:normAutofit/>
          </a:bodyPr>
          <a:lstStyle/>
          <a:p>
            <a:r>
              <a:rPr lang="zh-CN" altLang="en-US" dirty="0"/>
              <a:t>认识</a:t>
            </a:r>
            <a:r>
              <a:rPr lang="zh-CN" altLang="en-US" dirty="0" smtClean="0"/>
              <a:t>目标</a:t>
            </a:r>
            <a:endParaRPr kumimoji="1" lang="zh-CN" altLang="en-US" dirty="0"/>
          </a:p>
        </p:txBody>
      </p:sp>
      <p:grpSp>
        <p:nvGrpSpPr>
          <p:cNvPr id="16" name="组合 15"/>
          <p:cNvGrpSpPr/>
          <p:nvPr/>
        </p:nvGrpSpPr>
        <p:grpSpPr>
          <a:xfrm>
            <a:off x="539552" y="843558"/>
            <a:ext cx="8064896" cy="3528392"/>
            <a:chOff x="3347864" y="1347614"/>
            <a:chExt cx="5184576" cy="2308900"/>
          </a:xfrm>
        </p:grpSpPr>
        <p:sp>
          <p:nvSpPr>
            <p:cNvPr id="18" name="矩形 17"/>
            <p:cNvSpPr/>
            <p:nvPr/>
          </p:nvSpPr>
          <p:spPr>
            <a:xfrm>
              <a:off x="4548503" y="2130414"/>
              <a:ext cx="3983937" cy="72936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en-US" altLang="zh-CN" sz="1400" dirty="0" smtClean="0">
                  <a:latin typeface="微软雅黑"/>
                  <a:ea typeface="微软雅黑"/>
                  <a:cs typeface="微软雅黑"/>
                </a:rPr>
                <a:t>WEB</a:t>
              </a:r>
              <a:r>
                <a:rPr kumimoji="1" lang="zh-CN" altLang="en-US" sz="1400" dirty="0" smtClean="0">
                  <a:latin typeface="微软雅黑"/>
                  <a:ea typeface="微软雅黑"/>
                  <a:cs typeface="微软雅黑"/>
                </a:rPr>
                <a:t>平台与</a:t>
              </a:r>
              <a:r>
                <a:rPr kumimoji="1" lang="en-US" altLang="zh-CN" sz="1400" dirty="0" smtClean="0">
                  <a:latin typeface="微软雅黑"/>
                  <a:ea typeface="微软雅黑"/>
                  <a:cs typeface="微软雅黑"/>
                </a:rPr>
                <a:t>GUI</a:t>
              </a:r>
              <a:r>
                <a:rPr kumimoji="1" lang="zh-CN" altLang="en-US" sz="1400" dirty="0" smtClean="0">
                  <a:latin typeface="微软雅黑"/>
                  <a:ea typeface="微软雅黑"/>
                  <a:cs typeface="微软雅黑"/>
                </a:rPr>
                <a:t>，移动</a:t>
              </a:r>
              <a:r>
                <a:rPr kumimoji="1" lang="en-US" altLang="zh-CN" sz="1400" dirty="0" smtClean="0">
                  <a:latin typeface="微软雅黑"/>
                  <a:ea typeface="微软雅黑"/>
                  <a:cs typeface="微软雅黑"/>
                </a:rPr>
                <a:t>BOS</a:t>
              </a:r>
              <a:r>
                <a:rPr kumimoji="1" lang="zh-CN" altLang="en-US" sz="1400" dirty="0">
                  <a:latin typeface="微软雅黑"/>
                  <a:ea typeface="微软雅黑"/>
                  <a:cs typeface="微软雅黑"/>
                </a:rPr>
                <a:t>共</a:t>
              </a:r>
              <a:r>
                <a:rPr kumimoji="1" lang="zh-CN" altLang="en-US" sz="1400" dirty="0" smtClean="0">
                  <a:latin typeface="微软雅黑"/>
                  <a:ea typeface="微软雅黑"/>
                  <a:cs typeface="微软雅黑"/>
                </a:rPr>
                <a:t>用后台服务</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en-US" altLang="zh-CN" sz="1400" dirty="0" smtClean="0">
                  <a:latin typeface="微软雅黑"/>
                  <a:ea typeface="微软雅黑"/>
                  <a:cs typeface="微软雅黑"/>
                </a:rPr>
                <a:t>WEB</a:t>
              </a:r>
              <a:r>
                <a:rPr kumimoji="1" lang="zh-CN" altLang="en-US" sz="1400" dirty="0" smtClean="0">
                  <a:latin typeface="微软雅黑"/>
                  <a:ea typeface="微软雅黑"/>
                  <a:cs typeface="微软雅黑"/>
                </a:rPr>
                <a:t>单据开发的便捷性</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en-US" altLang="zh-CN" sz="1400" dirty="0" smtClean="0">
                  <a:latin typeface="微软雅黑"/>
                  <a:ea typeface="微软雅黑"/>
                  <a:cs typeface="微软雅黑"/>
                </a:rPr>
                <a:t>WEB</a:t>
              </a:r>
              <a:r>
                <a:rPr kumimoji="1" lang="zh-CN" altLang="en-US" sz="1400" dirty="0" smtClean="0">
                  <a:latin typeface="微软雅黑"/>
                  <a:ea typeface="微软雅黑"/>
                  <a:cs typeface="微软雅黑"/>
                </a:rPr>
                <a:t>平台的扩展性</a:t>
              </a:r>
              <a:endParaRPr kumimoji="1" lang="en-US" altLang="zh-CN" sz="1400" dirty="0">
                <a:latin typeface="微软雅黑"/>
                <a:ea typeface="微软雅黑"/>
                <a:cs typeface="微软雅黑"/>
              </a:endParaRPr>
            </a:p>
          </p:txBody>
        </p:sp>
        <p:sp>
          <p:nvSpPr>
            <p:cNvPr id="21" name="矩形 20"/>
            <p:cNvSpPr/>
            <p:nvPr/>
          </p:nvSpPr>
          <p:spPr>
            <a:xfrm>
              <a:off x="3347864" y="2130414"/>
              <a:ext cx="1138159" cy="729368"/>
            </a:xfrm>
            <a:prstGeom prst="rect">
              <a:avLst/>
            </a:prstGeom>
            <a:solidFill>
              <a:srgbClr val="EA8A1C"/>
            </a:solidFill>
          </p:spPr>
          <p:txBody>
            <a:bodyPr vert="horz" lIns="91440" tIns="45720" rIns="91440" bIns="45720" rtlCol="0" anchor="ctr">
              <a:normAutofit/>
            </a:bodyPr>
            <a:lstStyle/>
            <a:p>
              <a:pPr algn="ctr" defTabSz="457200">
                <a:spcBef>
                  <a:spcPct val="20000"/>
                </a:spcBef>
                <a:buSzPct val="100000"/>
              </a:pPr>
              <a:r>
                <a:rPr kumimoji="1" lang="zh-CN" altLang="en-US" b="1" dirty="0">
                  <a:latin typeface="微软雅黑"/>
                  <a:ea typeface="微软雅黑"/>
                  <a:cs typeface="微软雅黑"/>
                </a:rPr>
                <a:t>发现</a:t>
              </a:r>
              <a:r>
                <a:rPr kumimoji="1" lang="en-US" altLang="zh-CN" b="1" dirty="0" smtClean="0">
                  <a:latin typeface="微软雅黑"/>
                  <a:ea typeface="微软雅黑"/>
                  <a:cs typeface="微软雅黑"/>
                </a:rPr>
                <a:t>WEB</a:t>
              </a:r>
              <a:r>
                <a:rPr kumimoji="1" lang="zh-CN" altLang="en-US" b="1" dirty="0" smtClean="0">
                  <a:latin typeface="微软雅黑"/>
                  <a:ea typeface="微软雅黑"/>
                  <a:cs typeface="微软雅黑"/>
                </a:rPr>
                <a:t>平台的便捷性</a:t>
              </a:r>
              <a:endParaRPr kumimoji="1" lang="en-US" altLang="zh-CN" sz="2000" b="1" dirty="0">
                <a:latin typeface="微软雅黑"/>
                <a:ea typeface="微软雅黑"/>
                <a:cs typeface="微软雅黑"/>
              </a:endParaRPr>
            </a:p>
          </p:txBody>
        </p:sp>
        <p:sp>
          <p:nvSpPr>
            <p:cNvPr id="25" name="矩形 24"/>
            <p:cNvSpPr/>
            <p:nvPr/>
          </p:nvSpPr>
          <p:spPr>
            <a:xfrm>
              <a:off x="3347864" y="1347614"/>
              <a:ext cx="1138159" cy="729368"/>
            </a:xfrm>
            <a:prstGeom prst="rect">
              <a:avLst/>
            </a:prstGeom>
            <a:solidFill>
              <a:srgbClr val="00B0F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latin typeface="微软雅黑"/>
                  <a:ea typeface="微软雅黑"/>
                  <a:cs typeface="微软雅黑"/>
                </a:rPr>
                <a:t>知道</a:t>
              </a:r>
              <a:r>
                <a:rPr kumimoji="1" lang="en-US" altLang="zh-CN" b="1" dirty="0" smtClean="0">
                  <a:latin typeface="微软雅黑"/>
                  <a:ea typeface="微软雅黑"/>
                  <a:cs typeface="微软雅黑"/>
                </a:rPr>
                <a:t>WEB</a:t>
              </a:r>
              <a:r>
                <a:rPr kumimoji="1" lang="zh-CN" altLang="en-US" b="1" dirty="0" smtClean="0">
                  <a:latin typeface="微软雅黑"/>
                  <a:ea typeface="微软雅黑"/>
                  <a:cs typeface="微软雅黑"/>
                </a:rPr>
                <a:t>平台</a:t>
              </a:r>
              <a:endParaRPr kumimoji="1" lang="en-US" altLang="zh-CN" sz="2000" b="1" dirty="0">
                <a:latin typeface="微软雅黑"/>
                <a:ea typeface="微软雅黑"/>
                <a:cs typeface="微软雅黑"/>
              </a:endParaRPr>
            </a:p>
          </p:txBody>
        </p:sp>
        <p:sp>
          <p:nvSpPr>
            <p:cNvPr id="26" name="矩形 25"/>
            <p:cNvSpPr/>
            <p:nvPr/>
          </p:nvSpPr>
          <p:spPr>
            <a:xfrm>
              <a:off x="4548503" y="1347615"/>
              <a:ext cx="3983937" cy="729367"/>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r>
                <a:rPr lang="zh-CN" altLang="en-US" sz="1400" dirty="0" smtClean="0">
                  <a:latin typeface="微软雅黑"/>
                  <a:ea typeface="微软雅黑"/>
                  <a:cs typeface="微软雅黑"/>
                </a:rPr>
                <a:t>有</a:t>
              </a:r>
              <a:r>
                <a:rPr lang="en-US" altLang="zh-CN" sz="1400" dirty="0" smtClean="0">
                  <a:latin typeface="微软雅黑"/>
                  <a:ea typeface="微软雅黑"/>
                  <a:cs typeface="微软雅黑"/>
                </a:rPr>
                <a:t>WEB</a:t>
              </a:r>
              <a:r>
                <a:rPr lang="zh-CN" altLang="en-US" sz="1400" dirty="0" smtClean="0">
                  <a:latin typeface="微软雅黑"/>
                  <a:ea typeface="微软雅黑"/>
                  <a:cs typeface="微软雅黑"/>
                </a:rPr>
                <a:t>项目开发需求时，知道可以利用</a:t>
              </a:r>
              <a:r>
                <a:rPr lang="en-US" altLang="zh-CN" sz="1400" dirty="0" smtClean="0">
                  <a:latin typeface="微软雅黑"/>
                  <a:ea typeface="微软雅黑"/>
                  <a:cs typeface="微软雅黑"/>
                </a:rPr>
                <a:t>WEB</a:t>
              </a:r>
              <a:r>
                <a:rPr lang="zh-CN" altLang="en-US" sz="1400" dirty="0" smtClean="0">
                  <a:latin typeface="微软雅黑"/>
                  <a:ea typeface="微软雅黑"/>
                  <a:cs typeface="微软雅黑"/>
                </a:rPr>
                <a:t>平台完成</a:t>
              </a:r>
              <a:endParaRPr lang="en-US" altLang="zh-CN" sz="1400" dirty="0" smtClean="0">
                <a:latin typeface="微软雅黑"/>
                <a:ea typeface="微软雅黑"/>
                <a:cs typeface="微软雅黑"/>
              </a:endParaRPr>
            </a:p>
          </p:txBody>
        </p:sp>
        <p:sp>
          <p:nvSpPr>
            <p:cNvPr id="27" name="矩形 26"/>
            <p:cNvSpPr/>
            <p:nvPr/>
          </p:nvSpPr>
          <p:spPr>
            <a:xfrm>
              <a:off x="4548503" y="2927146"/>
              <a:ext cx="3983937" cy="729367"/>
            </a:xfrm>
            <a:prstGeom prst="rect">
              <a:avLst/>
            </a:prstGeom>
            <a:solidFill>
              <a:srgbClr val="00CC00"/>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如何获取帮助资料</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如何加入交流圈</a:t>
              </a:r>
              <a:endParaRPr kumimoji="1" lang="en-US" altLang="zh-CN" sz="1400" dirty="0">
                <a:latin typeface="微软雅黑"/>
                <a:ea typeface="微软雅黑"/>
                <a:cs typeface="微软雅黑"/>
              </a:endParaRPr>
            </a:p>
          </p:txBody>
        </p:sp>
        <p:sp>
          <p:nvSpPr>
            <p:cNvPr id="28" name="矩形 27"/>
            <p:cNvSpPr/>
            <p:nvPr/>
          </p:nvSpPr>
          <p:spPr>
            <a:xfrm>
              <a:off x="3347864" y="2927146"/>
              <a:ext cx="1138159" cy="729368"/>
            </a:xfrm>
            <a:prstGeom prst="rect">
              <a:avLst/>
            </a:prstGeom>
            <a:solidFill>
              <a:srgbClr val="00CC0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latin typeface="微软雅黑"/>
                  <a:ea typeface="微软雅黑"/>
                  <a:cs typeface="微软雅黑"/>
                </a:rPr>
                <a:t>建立沟通渠道</a:t>
              </a:r>
              <a:endParaRPr kumimoji="1" lang="en-US" altLang="zh-CN" sz="2000" b="1" dirty="0">
                <a:latin typeface="微软雅黑"/>
                <a:ea typeface="微软雅黑"/>
                <a:cs typeface="微软雅黑"/>
              </a:endParaRPr>
            </a:p>
          </p:txBody>
        </p:sp>
      </p:grpSp>
    </p:spTree>
    <p:extLst>
      <p:ext uri="{BB962C8B-B14F-4D97-AF65-F5344CB8AC3E}">
        <p14:creationId xmlns:p14="http://schemas.microsoft.com/office/powerpoint/2010/main" xmlns="" val="92954047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--RMP</a:t>
            </a:r>
            <a:r>
              <a:rPr lang="zh-CN" altLang="en-US" sz="2400" dirty="0"/>
              <a:t>提单</a:t>
            </a:r>
            <a:endParaRPr lang="zh-CN" altLang="en-US" b="1" dirty="0"/>
          </a:p>
        </p:txBody>
      </p:sp>
      <p:pic>
        <p:nvPicPr>
          <p:cNvPr id="2" name="图片 1"/>
          <p:cNvPicPr>
            <a:picLocks noChangeAspect="1"/>
          </p:cNvPicPr>
          <p:nvPr/>
        </p:nvPicPr>
        <p:blipFill>
          <a:blip r:embed="rId2"/>
          <a:stretch>
            <a:fillRect/>
          </a:stretch>
        </p:blipFill>
        <p:spPr>
          <a:xfrm>
            <a:off x="755576" y="843558"/>
            <a:ext cx="7292972" cy="2895851"/>
          </a:xfrm>
          <a:prstGeom prst="rect">
            <a:avLst/>
          </a:prstGeom>
        </p:spPr>
      </p:pic>
      <p:pic>
        <p:nvPicPr>
          <p:cNvPr id="4" name="图片 3"/>
          <p:cNvPicPr>
            <a:picLocks noChangeAspect="1"/>
          </p:cNvPicPr>
          <p:nvPr/>
        </p:nvPicPr>
        <p:blipFill>
          <a:blip r:embed="rId3"/>
          <a:stretch>
            <a:fillRect/>
          </a:stretch>
        </p:blipFill>
        <p:spPr>
          <a:xfrm>
            <a:off x="1835696" y="627534"/>
            <a:ext cx="4320478" cy="4367956"/>
          </a:xfrm>
          <a:prstGeom prst="rect">
            <a:avLst/>
          </a:prstGeom>
        </p:spPr>
      </p:pic>
    </p:spTree>
    <p:extLst>
      <p:ext uri="{BB962C8B-B14F-4D97-AF65-F5344CB8AC3E}">
        <p14:creationId xmlns:p14="http://schemas.microsoft.com/office/powerpoint/2010/main" xmlns="" val="145887897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a:t>
            </a:r>
            <a:r>
              <a:rPr lang="zh-CN" altLang="en-US" sz="2400" dirty="0" smtClean="0"/>
              <a:t>邮件</a:t>
            </a:r>
            <a:endParaRPr lang="zh-CN" altLang="en-US" b="1" dirty="0"/>
          </a:p>
        </p:txBody>
      </p:sp>
      <p:pic>
        <p:nvPicPr>
          <p:cNvPr id="2" name="图片 1"/>
          <p:cNvPicPr>
            <a:picLocks noChangeAspect="1"/>
          </p:cNvPicPr>
          <p:nvPr/>
        </p:nvPicPr>
        <p:blipFill>
          <a:blip r:embed="rId2"/>
          <a:stretch>
            <a:fillRect/>
          </a:stretch>
        </p:blipFill>
        <p:spPr>
          <a:xfrm>
            <a:off x="35497" y="1321400"/>
            <a:ext cx="9073006" cy="3338582"/>
          </a:xfrm>
          <a:prstGeom prst="rect">
            <a:avLst/>
          </a:prstGeom>
        </p:spPr>
      </p:pic>
      <p:sp>
        <p:nvSpPr>
          <p:cNvPr id="6" name="矩形 5"/>
          <p:cNvSpPr/>
          <p:nvPr/>
        </p:nvSpPr>
        <p:spPr>
          <a:xfrm>
            <a:off x="683568" y="615699"/>
            <a:ext cx="7560841" cy="584775"/>
          </a:xfrm>
          <a:prstGeom prst="rect">
            <a:avLst/>
          </a:prstGeom>
          <a:solidFill>
            <a:srgbClr val="00B0F0"/>
          </a:solidFill>
        </p:spPr>
        <p:txBody>
          <a:bodyPr wrap="square">
            <a:spAutoFit/>
          </a:bodyPr>
          <a:lstStyle/>
          <a:p>
            <a:pPr defTabSz="457200">
              <a:defRPr/>
            </a:pPr>
            <a:r>
              <a:rPr kumimoji="1" lang="zh-CN" altLang="en-US" sz="3200" b="1" dirty="0" smtClean="0">
                <a:solidFill>
                  <a:srgbClr val="FFFFFF"/>
                </a:solidFill>
                <a:latin typeface="微软雅黑" pitchFamily="34" charset="-122"/>
                <a:ea typeface="微软雅黑" pitchFamily="34" charset="-122"/>
                <a:cs typeface="微软雅黑"/>
              </a:rPr>
              <a:t>邮箱： </a:t>
            </a:r>
            <a:r>
              <a:rPr kumimoji="1" lang="en-US" altLang="zh-CN" sz="3200" b="1" dirty="0" smtClean="0">
                <a:solidFill>
                  <a:srgbClr val="FFFFFF"/>
                </a:solidFill>
                <a:latin typeface="微软雅黑" pitchFamily="34" charset="-122"/>
                <a:ea typeface="微软雅黑" pitchFamily="34" charset="-122"/>
                <a:cs typeface="微软雅黑"/>
              </a:rPr>
              <a:t>laihua_fan@kingdee.com</a:t>
            </a:r>
            <a:endParaRPr kumimoji="1" lang="zh-CN" altLang="en-US" sz="3200" b="1" dirty="0">
              <a:solidFill>
                <a:srgbClr val="FF0000"/>
              </a:solidFill>
              <a:latin typeface="微软雅黑" pitchFamily="34" charset="-122"/>
              <a:ea typeface="微软雅黑" pitchFamily="34" charset="-122"/>
              <a:cs typeface="微软雅黑"/>
            </a:endParaRPr>
          </a:p>
        </p:txBody>
      </p:sp>
    </p:spTree>
    <p:extLst>
      <p:ext uri="{BB962C8B-B14F-4D97-AF65-F5344CB8AC3E}">
        <p14:creationId xmlns:p14="http://schemas.microsoft.com/office/powerpoint/2010/main" xmlns="" val="366245237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a:t>
            </a:r>
            <a:r>
              <a:rPr lang="zh-CN" altLang="en-US" sz="2400" dirty="0" smtClean="0"/>
              <a:t>论坛</a:t>
            </a:r>
            <a:endParaRPr lang="zh-CN" altLang="en-US" b="1" dirty="0"/>
          </a:p>
        </p:txBody>
      </p:sp>
      <p:pic>
        <p:nvPicPr>
          <p:cNvPr id="2" name="图片 1"/>
          <p:cNvPicPr>
            <a:picLocks noChangeAspect="1"/>
          </p:cNvPicPr>
          <p:nvPr/>
        </p:nvPicPr>
        <p:blipFill>
          <a:blip r:embed="rId3"/>
          <a:stretch>
            <a:fillRect/>
          </a:stretch>
        </p:blipFill>
        <p:spPr>
          <a:xfrm>
            <a:off x="1043608" y="555526"/>
            <a:ext cx="6480718" cy="4577894"/>
          </a:xfrm>
          <a:prstGeom prst="rect">
            <a:avLst/>
          </a:prstGeom>
        </p:spPr>
      </p:pic>
    </p:spTree>
    <p:extLst>
      <p:ext uri="{BB962C8B-B14F-4D97-AF65-F5344CB8AC3E}">
        <p14:creationId xmlns:p14="http://schemas.microsoft.com/office/powerpoint/2010/main" xmlns="" val="370953070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—QQ</a:t>
            </a:r>
            <a:r>
              <a:rPr lang="zh-CN" altLang="en-US" sz="2400" dirty="0" smtClean="0"/>
              <a:t>群</a:t>
            </a:r>
            <a:endParaRPr lang="zh-CN" altLang="en-US" b="1" dirty="0"/>
          </a:p>
        </p:txBody>
      </p:sp>
      <p:sp>
        <p:nvSpPr>
          <p:cNvPr id="4" name="矩形 3"/>
          <p:cNvSpPr/>
          <p:nvPr/>
        </p:nvSpPr>
        <p:spPr>
          <a:xfrm>
            <a:off x="755576" y="699542"/>
            <a:ext cx="7560841" cy="584775"/>
          </a:xfrm>
          <a:prstGeom prst="rect">
            <a:avLst/>
          </a:prstGeom>
          <a:solidFill>
            <a:srgbClr val="00B0F0"/>
          </a:solidFill>
        </p:spPr>
        <p:txBody>
          <a:bodyPr wrap="square">
            <a:spAutoFit/>
          </a:bodyPr>
          <a:lstStyle/>
          <a:p>
            <a:pPr defTabSz="457200">
              <a:defRPr/>
            </a:pPr>
            <a:r>
              <a:rPr kumimoji="1" lang="en-US" altLang="zh-CN" sz="3200" b="1" dirty="0">
                <a:solidFill>
                  <a:srgbClr val="FFFFFF"/>
                </a:solidFill>
                <a:latin typeface="微软雅黑" pitchFamily="34" charset="-122"/>
                <a:ea typeface="微软雅黑" pitchFamily="34" charset="-122"/>
                <a:cs typeface="微软雅黑"/>
              </a:rPr>
              <a:t>QQ</a:t>
            </a:r>
            <a:r>
              <a:rPr kumimoji="1" lang="zh-CN" altLang="en-US" sz="3200" b="1" dirty="0">
                <a:solidFill>
                  <a:srgbClr val="FFFFFF"/>
                </a:solidFill>
                <a:latin typeface="微软雅黑" pitchFamily="34" charset="-122"/>
                <a:ea typeface="微软雅黑" pitchFamily="34" charset="-122"/>
                <a:cs typeface="微软雅黑"/>
              </a:rPr>
              <a:t>群</a:t>
            </a:r>
            <a:r>
              <a:rPr kumimoji="1" lang="zh-CN" altLang="en-US" sz="3200" b="1" dirty="0" smtClean="0">
                <a:solidFill>
                  <a:srgbClr val="FFFFFF"/>
                </a:solidFill>
                <a:latin typeface="微软雅黑" pitchFamily="34" charset="-122"/>
                <a:ea typeface="微软雅黑" pitchFamily="34" charset="-122"/>
                <a:cs typeface="微软雅黑"/>
              </a:rPr>
              <a:t>： </a:t>
            </a:r>
            <a:r>
              <a:rPr kumimoji="1" lang="en-US" altLang="zh-CN" sz="3200" b="1" dirty="0">
                <a:solidFill>
                  <a:srgbClr val="FFFFFF"/>
                </a:solidFill>
                <a:latin typeface="微软雅黑" pitchFamily="34" charset="-122"/>
                <a:ea typeface="微软雅黑" pitchFamily="34" charset="-122"/>
                <a:cs typeface="微软雅黑"/>
              </a:rPr>
              <a:t>255621573</a:t>
            </a:r>
            <a:endParaRPr kumimoji="1" lang="zh-CN" altLang="en-US" sz="3200" b="1" dirty="0">
              <a:solidFill>
                <a:srgbClr val="FFFFFF"/>
              </a:solidFill>
              <a:latin typeface="微软雅黑" pitchFamily="34" charset="-122"/>
              <a:ea typeface="微软雅黑" pitchFamily="34" charset="-122"/>
              <a:cs typeface="微软雅黑"/>
            </a:endParaRPr>
          </a:p>
        </p:txBody>
      </p:sp>
    </p:spTree>
    <p:extLst>
      <p:ext uri="{BB962C8B-B14F-4D97-AF65-F5344CB8AC3E}">
        <p14:creationId xmlns:p14="http://schemas.microsoft.com/office/powerpoint/2010/main" xmlns="" val="277536125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smtClean="0"/>
              <a:t>特别声明</a:t>
            </a:r>
            <a:endParaRPr kumimoji="1" lang="zh-CN" altLang="en-US" dirty="0"/>
          </a:p>
        </p:txBody>
      </p:sp>
      <p:sp>
        <p:nvSpPr>
          <p:cNvPr id="5" name="Text Box 4"/>
          <p:cNvSpPr txBox="1">
            <a:spLocks noChangeArrowheads="1"/>
          </p:cNvSpPr>
          <p:nvPr/>
        </p:nvSpPr>
        <p:spPr bwMode="auto">
          <a:xfrm>
            <a:off x="203200" y="737357"/>
            <a:ext cx="8617272" cy="36009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50" tIns="45675" rIns="91350" bIns="45675">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endParaRPr lang="zh-CN" altLang="en-US"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err="1">
                <a:solidFill>
                  <a:schemeClr val="tx1">
                    <a:lumMod val="65000"/>
                    <a:lumOff val="35000"/>
                  </a:schemeClr>
                </a:solidFill>
                <a:latin typeface="微软雅黑" pitchFamily="34" charset="-122"/>
                <a:ea typeface="微软雅黑" pitchFamily="34" charset="-122"/>
              </a:rPr>
              <a:t>SQLServer</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ParallelSysplex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IntelligentMiner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err="1">
                <a:solidFill>
                  <a:schemeClr val="tx1">
                    <a:lumMod val="65000"/>
                    <a:lumOff val="35000"/>
                  </a:schemeClr>
                </a:solidFill>
                <a:latin typeface="微软雅黑" pitchFamily="34" charset="-122"/>
                <a:ea typeface="微软雅黑" pitchFamily="34" charset="-122"/>
              </a:rPr>
              <a:t>ServerTM</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公司的注册商标。</a:t>
            </a:r>
          </a:p>
          <a:p>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UNIXINTERNATIONALCO.,LIMTED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err="1">
                <a:solidFill>
                  <a:schemeClr val="tx1">
                    <a:lumMod val="65000"/>
                    <a:lumOff val="35000"/>
                  </a:schemeClr>
                </a:solidFill>
                <a:latin typeface="微软雅黑" pitchFamily="34" charset="-122"/>
                <a:ea typeface="微软雅黑" pitchFamily="34" charset="-122"/>
              </a:rPr>
              <a:t>OpenGroup</a:t>
            </a:r>
            <a:r>
              <a:rPr lang="zh-CN" altLang="en-US" sz="1200" dirty="0">
                <a:solidFill>
                  <a:schemeClr val="tx1">
                    <a:lumMod val="65000"/>
                    <a:lumOff val="35000"/>
                  </a:schemeClr>
                </a:solidFill>
                <a:latin typeface="微软雅黑" pitchFamily="34" charset="-122"/>
                <a:ea typeface="微软雅黑" pitchFamily="34" charset="-122"/>
              </a:rPr>
              <a:t>的注册商标。</a:t>
            </a:r>
          </a:p>
          <a:p>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ProgramNeighborhood</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MetaFrame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WinFrame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VideoFrame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err="1">
                <a:solidFill>
                  <a:schemeClr val="tx1">
                    <a:lumMod val="65000"/>
                    <a:lumOff val="35000"/>
                  </a:schemeClr>
                </a:solidFill>
                <a:latin typeface="微软雅黑" pitchFamily="34" charset="-122"/>
                <a:ea typeface="微软雅黑" pitchFamily="34" charset="-122"/>
              </a:rPr>
              <a:t>CitrixSystems</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HATEMOGLUTEKSTILGIYIMSANAYIVETICARETA.S.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WorldWideWeb</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r>
              <a:rPr lang="en-US" altLang="zh-CN" sz="1200" dirty="0">
                <a:solidFill>
                  <a:schemeClr val="tx1">
                    <a:lumMod val="65000"/>
                    <a:lumOff val="35000"/>
                  </a:schemeClr>
                </a:solidFill>
                <a:latin typeface="微软雅黑" pitchFamily="34" charset="-122"/>
                <a:ea typeface="微软雅黑" pitchFamily="34" charset="-122"/>
              </a:rPr>
              <a:t>JAVA®</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a:t>
            </a:r>
            <a:r>
              <a:rPr lang="zh-CN" altLang="en-US" sz="1200" dirty="0">
                <a:solidFill>
                  <a:schemeClr val="tx1">
                    <a:lumMod val="65000"/>
                    <a:lumOff val="35000"/>
                  </a:schemeClr>
                </a:solidFill>
                <a:latin typeface="微软雅黑" pitchFamily="34" charset="-122"/>
                <a:ea typeface="微软雅黑" pitchFamily="34" charset="-122"/>
              </a:rPr>
              <a:t>许可使用。</a:t>
            </a:r>
          </a:p>
          <a:p>
            <a:r>
              <a:rPr lang="en-US" altLang="zh-CN" sz="1200" dirty="0" err="1">
                <a:solidFill>
                  <a:schemeClr val="tx1">
                    <a:lumMod val="65000"/>
                    <a:lumOff val="35000"/>
                  </a:schemeClr>
                </a:solidFill>
                <a:latin typeface="微软雅黑" pitchFamily="34" charset="-122"/>
                <a:ea typeface="微软雅黑" pitchFamily="34" charset="-122"/>
              </a:rPr>
              <a:t>Apusic</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a:t>
            </a:r>
            <a:r>
              <a:rPr lang="zh-CN" altLang="en-US" sz="1200" dirty="0">
                <a:solidFill>
                  <a:schemeClr val="tx1">
                    <a:lumMod val="65000"/>
                    <a:lumOff val="35000"/>
                  </a:schemeClr>
                </a:solidFill>
                <a:latin typeface="微软雅黑" pitchFamily="34" charset="-122"/>
                <a:ea typeface="微软雅黑" pitchFamily="34" charset="-122"/>
              </a:rPr>
              <a:t>、友商网</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p14="http://schemas.microsoft.com/office/powerpoint/2010/main" xmlns="" val="189355922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123728" y="2411045"/>
            <a:ext cx="3096344" cy="16728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3" name="标题 2"/>
          <p:cNvSpPr>
            <a:spLocks noGrp="1"/>
          </p:cNvSpPr>
          <p:nvPr>
            <p:ph type="title"/>
          </p:nvPr>
        </p:nvSpPr>
        <p:spPr/>
        <p:txBody>
          <a:bodyPr>
            <a:noAutofit/>
          </a:bodyPr>
          <a:lstStyle/>
          <a:p>
            <a:pPr defTabSz="457200" eaLnBrk="0" fontAlgn="base" hangingPunct="0">
              <a:spcAft>
                <a:spcPct val="0"/>
              </a:spcAft>
            </a:pPr>
            <a:r>
              <a:rPr lang="en-US" altLang="zh-CN" sz="2600" dirty="0" smtClean="0">
                <a:cs typeface="+mj-cs"/>
              </a:rPr>
              <a:t>BOS</a:t>
            </a:r>
            <a:r>
              <a:rPr lang="zh-CN" altLang="en-US" dirty="0" smtClean="0">
                <a:cs typeface="+mj-cs"/>
              </a:rPr>
              <a:t>开发工具</a:t>
            </a:r>
            <a:r>
              <a:rPr lang="zh-CN" altLang="en-US" dirty="0">
                <a:cs typeface="+mj-cs"/>
              </a:rPr>
              <a:t>构成</a:t>
            </a:r>
            <a:endParaRPr lang="zh-CN" altLang="en-US" sz="2600" dirty="0">
              <a:cs typeface="+mj-cs"/>
            </a:endParaRPr>
          </a:p>
        </p:txBody>
      </p:sp>
      <p:sp>
        <p:nvSpPr>
          <p:cNvPr id="64" name="TextBox 80"/>
          <p:cNvSpPr txBox="1"/>
          <p:nvPr/>
        </p:nvSpPr>
        <p:spPr>
          <a:xfrm>
            <a:off x="351948" y="699542"/>
            <a:ext cx="4940132" cy="280178"/>
          </a:xfrm>
          <a:prstGeom prst="rect">
            <a:avLst/>
          </a:prstGeom>
          <a:solidFill>
            <a:srgbClr val="00B0F0"/>
          </a:solidFill>
          <a:ln w="9525" cap="flat" cmpd="sng" algn="ctr">
            <a:noFill/>
            <a:prstDash val="solid"/>
          </a:ln>
          <a:effectLst/>
        </p:spPr>
        <p:txBody>
          <a:bodyPr lIns="72000" tIns="0" rIns="0" bIns="0" anchor="ctr"/>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80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en-US" altLang="zh-CN" sz="1600" dirty="0" smtClean="0">
                <a:solidFill>
                  <a:schemeClr val="tx1"/>
                </a:solidFill>
              </a:rPr>
              <a:t>GUI</a:t>
            </a:r>
            <a:r>
              <a:rPr lang="zh-CN" altLang="en-US" sz="1600" dirty="0" smtClean="0">
                <a:solidFill>
                  <a:schemeClr val="tx1"/>
                </a:solidFill>
              </a:rPr>
              <a:t>开发及实施工具</a:t>
            </a:r>
            <a:endParaRPr lang="zh-CN" altLang="zh-CN" sz="1600" dirty="0">
              <a:solidFill>
                <a:schemeClr val="tx1"/>
              </a:solidFill>
            </a:endParaRPr>
          </a:p>
        </p:txBody>
      </p:sp>
      <p:sp>
        <p:nvSpPr>
          <p:cNvPr id="65" name="TextBox 80"/>
          <p:cNvSpPr txBox="1"/>
          <p:nvPr/>
        </p:nvSpPr>
        <p:spPr>
          <a:xfrm>
            <a:off x="5652120" y="699542"/>
            <a:ext cx="2664296" cy="280178"/>
          </a:xfrm>
          <a:prstGeom prst="rect">
            <a:avLst/>
          </a:prstGeom>
          <a:solidFill>
            <a:srgbClr val="00B0F0"/>
          </a:solidFill>
          <a:ln w="9525" cap="flat" cmpd="sng" algn="ctr">
            <a:noFill/>
            <a:prstDash val="solid"/>
          </a:ln>
          <a:effectLst/>
        </p:spPr>
        <p:txBody>
          <a:bodyPr lIns="72000" tIns="0" rIns="0" bIns="0" anchor="ctr"/>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80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en-US" altLang="zh-CN" sz="1600" dirty="0" smtClean="0">
                <a:solidFill>
                  <a:schemeClr val="tx1"/>
                </a:solidFill>
              </a:rPr>
              <a:t>WEB</a:t>
            </a:r>
            <a:r>
              <a:rPr lang="zh-CN" altLang="en-US" sz="1600" dirty="0" smtClean="0">
                <a:solidFill>
                  <a:schemeClr val="tx1"/>
                </a:solidFill>
              </a:rPr>
              <a:t>开发工具</a:t>
            </a:r>
            <a:endParaRPr lang="zh-CN" altLang="zh-CN" sz="1600" dirty="0">
              <a:solidFill>
                <a:schemeClr val="tx1"/>
              </a:solidFill>
            </a:endParaRPr>
          </a:p>
        </p:txBody>
      </p:sp>
      <p:sp>
        <p:nvSpPr>
          <p:cNvPr id="66" name="TextBox 80"/>
          <p:cNvSpPr txBox="1"/>
          <p:nvPr/>
        </p:nvSpPr>
        <p:spPr>
          <a:xfrm>
            <a:off x="377505" y="1153339"/>
            <a:ext cx="1674215" cy="1138586"/>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a:solidFill>
                  <a:schemeClr val="tx1"/>
                </a:solidFill>
              </a:rPr>
              <a:t>企业建模平台</a:t>
            </a:r>
            <a:endParaRPr lang="en-US" altLang="zh-CN" dirty="0">
              <a:solidFill>
                <a:schemeClr val="tx1"/>
              </a:solidFill>
            </a:endParaRPr>
          </a:p>
        </p:txBody>
      </p:sp>
      <p:sp>
        <p:nvSpPr>
          <p:cNvPr id="67" name="TextBox 80"/>
          <p:cNvSpPr txBox="1">
            <a:spLocks noChangeArrowheads="1"/>
          </p:cNvSpPr>
          <p:nvPr/>
        </p:nvSpPr>
        <p:spPr bwMode="auto">
          <a:xfrm>
            <a:off x="479443" y="1456688"/>
            <a:ext cx="662623" cy="337896"/>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组织建模</a:t>
            </a:r>
            <a:endParaRPr kumimoji="0" lang="en-US" altLang="zh-CN" sz="8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68" name="TextBox 80"/>
          <p:cNvSpPr txBox="1">
            <a:spLocks noChangeArrowheads="1"/>
          </p:cNvSpPr>
          <p:nvPr/>
        </p:nvSpPr>
        <p:spPr bwMode="auto">
          <a:xfrm>
            <a:off x="1210121" y="1877155"/>
            <a:ext cx="719664" cy="337896"/>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业务流程管理</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69" name="TextBox 80"/>
          <p:cNvSpPr txBox="1">
            <a:spLocks noChangeArrowheads="1"/>
          </p:cNvSpPr>
          <p:nvPr/>
        </p:nvSpPr>
        <p:spPr bwMode="auto">
          <a:xfrm>
            <a:off x="479440" y="1877155"/>
            <a:ext cx="662626" cy="337896"/>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业务规则</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70" name="TextBox 80"/>
          <p:cNvSpPr txBox="1">
            <a:spLocks noChangeArrowheads="1"/>
          </p:cNvSpPr>
          <p:nvPr/>
        </p:nvSpPr>
        <p:spPr bwMode="auto">
          <a:xfrm>
            <a:off x="1192980" y="1456688"/>
            <a:ext cx="730076" cy="337896"/>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人员建模</a:t>
            </a:r>
            <a:endParaRPr kumimoji="0" lang="en-US" altLang="zh-CN" sz="8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71" name="TextBox 80"/>
          <p:cNvSpPr txBox="1"/>
          <p:nvPr/>
        </p:nvSpPr>
        <p:spPr>
          <a:xfrm>
            <a:off x="2123728" y="1153339"/>
            <a:ext cx="1512168" cy="1138586"/>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a:solidFill>
                  <a:schemeClr val="tx1"/>
                </a:solidFill>
              </a:rPr>
              <a:t>扩展平台</a:t>
            </a:r>
            <a:endParaRPr lang="en-US" altLang="zh-CN" dirty="0">
              <a:solidFill>
                <a:schemeClr val="tx1"/>
              </a:solidFill>
            </a:endParaRPr>
          </a:p>
        </p:txBody>
      </p:sp>
      <p:sp>
        <p:nvSpPr>
          <p:cNvPr id="72" name="TextBox 80"/>
          <p:cNvSpPr txBox="1">
            <a:spLocks noChangeArrowheads="1"/>
          </p:cNvSpPr>
          <p:nvPr/>
        </p:nvSpPr>
        <p:spPr bwMode="auto">
          <a:xfrm>
            <a:off x="2339752" y="1703455"/>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动态扩展平台（</a:t>
            </a:r>
            <a:r>
              <a:rPr kumimoji="0" lang="en-US" altLang="zh-CN"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DEP</a:t>
            </a:r>
            <a:r>
              <a:rPr kumimoji="0" lang="zh-CN" altLang="en-US"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a:t>
            </a:r>
            <a:endParaRPr kumimoji="0" lang="en-US" altLang="zh-CN" sz="8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74" name="TextBox 80"/>
          <p:cNvSpPr txBox="1"/>
          <p:nvPr/>
        </p:nvSpPr>
        <p:spPr>
          <a:xfrm>
            <a:off x="3707904" y="1153339"/>
            <a:ext cx="1512168" cy="1138586"/>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en-US" altLang="zh-CN" dirty="0" smtClean="0">
                <a:solidFill>
                  <a:schemeClr val="tx1"/>
                </a:solidFill>
              </a:rPr>
              <a:t>BIM/BOS Studio</a:t>
            </a:r>
            <a:endParaRPr lang="en-US" altLang="zh-CN" dirty="0">
              <a:solidFill>
                <a:schemeClr val="tx1"/>
              </a:solidFill>
            </a:endParaRPr>
          </a:p>
        </p:txBody>
      </p:sp>
      <p:sp>
        <p:nvSpPr>
          <p:cNvPr id="75" name="TextBox 80"/>
          <p:cNvSpPr txBox="1">
            <a:spLocks noChangeArrowheads="1"/>
          </p:cNvSpPr>
          <p:nvPr/>
        </p:nvSpPr>
        <p:spPr bwMode="auto">
          <a:xfrm>
            <a:off x="3913598" y="1911878"/>
            <a:ext cx="1090448" cy="287140"/>
          </a:xfrm>
          <a:prstGeom prst="rect">
            <a:avLst/>
          </a:prstGeom>
          <a:solidFill>
            <a:srgbClr val="FF990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smtClean="0">
                <a:solidFill>
                  <a:schemeClr val="tx1"/>
                </a:solidFill>
                <a:ea typeface="微软雅黑" panose="020B0503020204020204" pitchFamily="34" charset="-122"/>
              </a:rPr>
              <a:t>BOS</a:t>
            </a:r>
            <a:r>
              <a:rPr lang="zh-CN" altLang="en-US" sz="800" kern="0" dirty="0" smtClean="0">
                <a:solidFill>
                  <a:schemeClr val="tx1"/>
                </a:solidFill>
                <a:ea typeface="微软雅黑" panose="020B0503020204020204" pitchFamily="34" charset="-122"/>
              </a:rPr>
              <a:t>建模工具</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76" name="TextBox 80"/>
          <p:cNvSpPr txBox="1">
            <a:spLocks noChangeArrowheads="1"/>
          </p:cNvSpPr>
          <p:nvPr/>
        </p:nvSpPr>
        <p:spPr bwMode="auto">
          <a:xfrm>
            <a:off x="3913598" y="1513379"/>
            <a:ext cx="1090450"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noProof="0" dirty="0">
                <a:solidFill>
                  <a:schemeClr val="tx1"/>
                </a:solidFill>
                <a:ea typeface="微软雅黑" panose="020B0503020204020204" pitchFamily="34" charset="-122"/>
              </a:rPr>
              <a:t>工作</a:t>
            </a:r>
            <a:r>
              <a:rPr lang="zh-CN" altLang="en-US" sz="800" kern="0" noProof="0" dirty="0" smtClean="0">
                <a:solidFill>
                  <a:schemeClr val="tx1"/>
                </a:solidFill>
                <a:ea typeface="微软雅黑" panose="020B0503020204020204" pitchFamily="34" charset="-122"/>
              </a:rPr>
              <a:t>流设计工具</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83" name="TextBox 80"/>
          <p:cNvSpPr txBox="1"/>
          <p:nvPr/>
        </p:nvSpPr>
        <p:spPr>
          <a:xfrm>
            <a:off x="3851920" y="2607041"/>
            <a:ext cx="1234466" cy="1210594"/>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smtClean="0">
                <a:solidFill>
                  <a:schemeClr val="tx1"/>
                </a:solidFill>
              </a:rPr>
              <a:t>建模元数据</a:t>
            </a:r>
            <a:endParaRPr lang="en-US" altLang="zh-CN" dirty="0">
              <a:solidFill>
                <a:schemeClr val="tx1"/>
              </a:solidFill>
            </a:endParaRPr>
          </a:p>
        </p:txBody>
      </p:sp>
      <p:sp>
        <p:nvSpPr>
          <p:cNvPr id="84" name="TextBox 80"/>
          <p:cNvSpPr txBox="1">
            <a:spLocks noChangeArrowheads="1"/>
          </p:cNvSpPr>
          <p:nvPr/>
        </p:nvSpPr>
        <p:spPr bwMode="auto">
          <a:xfrm>
            <a:off x="3913602" y="2809523"/>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noProof="0" dirty="0" smtClean="0">
                <a:solidFill>
                  <a:schemeClr val="tx1"/>
                </a:solidFill>
                <a:ea typeface="微软雅黑" panose="020B0503020204020204" pitchFamily="34" charset="-122"/>
              </a:rPr>
              <a:t>实体、查询维护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85" name="TextBox 80"/>
          <p:cNvSpPr txBox="1">
            <a:spLocks noChangeArrowheads="1"/>
          </p:cNvSpPr>
          <p:nvPr/>
        </p:nvSpPr>
        <p:spPr bwMode="auto">
          <a:xfrm>
            <a:off x="3913602" y="3117857"/>
            <a:ext cx="1090448" cy="287140"/>
          </a:xfrm>
          <a:prstGeom prst="rect">
            <a:avLst/>
          </a:prstGeom>
          <a:solidFill>
            <a:srgbClr val="00B05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smtClean="0">
                <a:solidFill>
                  <a:schemeClr val="tx1"/>
                </a:solidFill>
                <a:ea typeface="微软雅黑" panose="020B0503020204020204" pitchFamily="34" charset="-122"/>
              </a:rPr>
              <a:t>GUI</a:t>
            </a:r>
            <a:r>
              <a:rPr lang="zh-CN" altLang="en-US" sz="800" kern="0" dirty="0" smtClean="0">
                <a:solidFill>
                  <a:schemeClr val="tx1"/>
                </a:solidFill>
                <a:ea typeface="微软雅黑" panose="020B0503020204020204" pitchFamily="34" charset="-122"/>
              </a:rPr>
              <a:t>页面</a:t>
            </a:r>
            <a:r>
              <a:rPr lang="zh-CN" altLang="en-US" sz="800" kern="0" noProof="0" dirty="0" smtClean="0">
                <a:solidFill>
                  <a:schemeClr val="tx1"/>
                </a:solidFill>
                <a:ea typeface="微软雅黑" panose="020B0503020204020204" pitchFamily="34" charset="-122"/>
              </a:rPr>
              <a:t>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86" name="TextBox 80"/>
          <p:cNvSpPr txBox="1">
            <a:spLocks noChangeArrowheads="1"/>
          </p:cNvSpPr>
          <p:nvPr/>
        </p:nvSpPr>
        <p:spPr bwMode="auto">
          <a:xfrm>
            <a:off x="3913602" y="3428362"/>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其它元数据维护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87" name="TextBox 80"/>
          <p:cNvSpPr txBox="1"/>
          <p:nvPr/>
        </p:nvSpPr>
        <p:spPr>
          <a:xfrm>
            <a:off x="2267744" y="2607041"/>
            <a:ext cx="1224136" cy="1210594"/>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a:solidFill>
                  <a:schemeClr val="tx1"/>
                </a:solidFill>
              </a:rPr>
              <a:t>扩展</a:t>
            </a:r>
            <a:r>
              <a:rPr lang="zh-CN" altLang="en-US" dirty="0" smtClean="0">
                <a:solidFill>
                  <a:schemeClr val="tx1"/>
                </a:solidFill>
              </a:rPr>
              <a:t>元数据</a:t>
            </a:r>
            <a:endParaRPr lang="en-US" altLang="zh-CN" dirty="0">
              <a:solidFill>
                <a:schemeClr val="tx1"/>
              </a:solidFill>
            </a:endParaRPr>
          </a:p>
        </p:txBody>
      </p:sp>
      <p:sp>
        <p:nvSpPr>
          <p:cNvPr id="88" name="TextBox 80"/>
          <p:cNvSpPr txBox="1">
            <a:spLocks noChangeArrowheads="1"/>
          </p:cNvSpPr>
          <p:nvPr/>
        </p:nvSpPr>
        <p:spPr bwMode="auto">
          <a:xfrm>
            <a:off x="2319096" y="2809523"/>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noProof="0" dirty="0" smtClean="0">
                <a:solidFill>
                  <a:schemeClr val="tx1"/>
                </a:solidFill>
                <a:ea typeface="微软雅黑" panose="020B0503020204020204" pitchFamily="34" charset="-122"/>
              </a:rPr>
              <a:t>实体、查询扩展维护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43" name="TextBox 80"/>
          <p:cNvSpPr txBox="1">
            <a:spLocks noChangeArrowheads="1"/>
          </p:cNvSpPr>
          <p:nvPr/>
        </p:nvSpPr>
        <p:spPr bwMode="auto">
          <a:xfrm>
            <a:off x="2319096" y="3117857"/>
            <a:ext cx="1090448" cy="287140"/>
          </a:xfrm>
          <a:prstGeom prst="rect">
            <a:avLst/>
          </a:prstGeom>
          <a:solidFill>
            <a:srgbClr val="00B05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smtClean="0">
                <a:solidFill>
                  <a:schemeClr val="tx1"/>
                </a:solidFill>
                <a:ea typeface="微软雅黑" panose="020B0503020204020204" pitchFamily="34" charset="-122"/>
              </a:rPr>
              <a:t>GUI</a:t>
            </a:r>
            <a:r>
              <a:rPr lang="zh-CN" altLang="en-US" sz="800" kern="0" dirty="0" smtClean="0">
                <a:solidFill>
                  <a:schemeClr val="tx1"/>
                </a:solidFill>
                <a:ea typeface="微软雅黑" panose="020B0503020204020204" pitchFamily="34" charset="-122"/>
              </a:rPr>
              <a:t>页面扩展</a:t>
            </a:r>
            <a:r>
              <a:rPr lang="zh-CN" altLang="en-US" sz="800" kern="0" noProof="0" dirty="0" smtClean="0">
                <a:solidFill>
                  <a:schemeClr val="tx1"/>
                </a:solidFill>
                <a:ea typeface="微软雅黑" panose="020B0503020204020204" pitchFamily="34" charset="-122"/>
              </a:rPr>
              <a:t>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44" name="TextBox 80"/>
          <p:cNvSpPr txBox="1">
            <a:spLocks noChangeArrowheads="1"/>
          </p:cNvSpPr>
          <p:nvPr/>
        </p:nvSpPr>
        <p:spPr bwMode="auto">
          <a:xfrm>
            <a:off x="2319096" y="3428362"/>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其它元数据扩展维护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cxnSp>
        <p:nvCxnSpPr>
          <p:cNvPr id="9" name="直接箭头连接符 8"/>
          <p:cNvCxnSpPr>
            <a:stCxn id="75" idx="2"/>
            <a:endCxn id="83" idx="0"/>
          </p:cNvCxnSpPr>
          <p:nvPr/>
        </p:nvCxnSpPr>
        <p:spPr>
          <a:xfrm>
            <a:off x="4458822" y="2199018"/>
            <a:ext cx="10331" cy="4080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直接箭头连接符 21"/>
          <p:cNvCxnSpPr>
            <a:endCxn id="87" idx="0"/>
          </p:cNvCxnSpPr>
          <p:nvPr/>
        </p:nvCxnSpPr>
        <p:spPr>
          <a:xfrm>
            <a:off x="2864320" y="1990595"/>
            <a:ext cx="15492" cy="6164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5" name="TextBox 80"/>
          <p:cNvSpPr txBox="1"/>
          <p:nvPr/>
        </p:nvSpPr>
        <p:spPr>
          <a:xfrm>
            <a:off x="7020272" y="1153339"/>
            <a:ext cx="1234466" cy="641245"/>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a:solidFill>
                  <a:schemeClr val="tx1"/>
                </a:solidFill>
              </a:rPr>
              <a:t>页面</a:t>
            </a:r>
            <a:r>
              <a:rPr lang="zh-CN" altLang="en-US" dirty="0" smtClean="0">
                <a:solidFill>
                  <a:schemeClr val="tx1"/>
                </a:solidFill>
              </a:rPr>
              <a:t>元数据</a:t>
            </a:r>
            <a:endParaRPr lang="en-US" altLang="zh-CN" dirty="0">
              <a:solidFill>
                <a:schemeClr val="tx1"/>
              </a:solidFill>
            </a:endParaRPr>
          </a:p>
        </p:txBody>
      </p:sp>
      <p:sp>
        <p:nvSpPr>
          <p:cNvPr id="147" name="TextBox 80"/>
          <p:cNvSpPr txBox="1">
            <a:spLocks noChangeArrowheads="1"/>
          </p:cNvSpPr>
          <p:nvPr/>
        </p:nvSpPr>
        <p:spPr bwMode="auto">
          <a:xfrm>
            <a:off x="7081954" y="1441371"/>
            <a:ext cx="1090448" cy="287140"/>
          </a:xfrm>
          <a:prstGeom prst="rect">
            <a:avLst/>
          </a:prstGeom>
          <a:solidFill>
            <a:srgbClr val="00B05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smtClean="0">
                <a:solidFill>
                  <a:schemeClr val="tx1"/>
                </a:solidFill>
                <a:ea typeface="微软雅黑" panose="020B0503020204020204" pitchFamily="34" charset="-122"/>
              </a:rPr>
              <a:t>WEB</a:t>
            </a:r>
            <a:r>
              <a:rPr lang="zh-CN" altLang="en-US" sz="800" kern="0" dirty="0" smtClean="0">
                <a:solidFill>
                  <a:schemeClr val="tx1"/>
                </a:solidFill>
                <a:ea typeface="微软雅黑" panose="020B0503020204020204" pitchFamily="34" charset="-122"/>
              </a:rPr>
              <a:t>页面</a:t>
            </a:r>
            <a:r>
              <a:rPr lang="zh-CN" altLang="en-US" sz="800" kern="0" noProof="0" dirty="0" smtClean="0">
                <a:solidFill>
                  <a:schemeClr val="tx1"/>
                </a:solidFill>
                <a:ea typeface="微软雅黑" panose="020B0503020204020204" pitchFamily="34" charset="-122"/>
              </a:rPr>
              <a:t>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49" name="TextBox 80"/>
          <p:cNvSpPr txBox="1"/>
          <p:nvPr/>
        </p:nvSpPr>
        <p:spPr>
          <a:xfrm>
            <a:off x="5724128" y="1153339"/>
            <a:ext cx="1224136" cy="647180"/>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smtClean="0">
                <a:solidFill>
                  <a:schemeClr val="tx1"/>
                </a:solidFill>
              </a:rPr>
              <a:t>扩展页面元数据</a:t>
            </a:r>
            <a:endParaRPr lang="en-US" altLang="zh-CN" dirty="0">
              <a:solidFill>
                <a:schemeClr val="tx1"/>
              </a:solidFill>
            </a:endParaRPr>
          </a:p>
        </p:txBody>
      </p:sp>
      <p:sp>
        <p:nvSpPr>
          <p:cNvPr id="151" name="TextBox 80"/>
          <p:cNvSpPr txBox="1">
            <a:spLocks noChangeArrowheads="1"/>
          </p:cNvSpPr>
          <p:nvPr/>
        </p:nvSpPr>
        <p:spPr bwMode="auto">
          <a:xfrm>
            <a:off x="5775480" y="1442263"/>
            <a:ext cx="1090448" cy="287140"/>
          </a:xfrm>
          <a:prstGeom prst="rect">
            <a:avLst/>
          </a:prstGeom>
          <a:solidFill>
            <a:srgbClr val="00B05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a:solidFill>
                  <a:schemeClr val="tx1"/>
                </a:solidFill>
                <a:ea typeface="微软雅黑" panose="020B0503020204020204" pitchFamily="34" charset="-122"/>
              </a:rPr>
              <a:t>WEB</a:t>
            </a:r>
            <a:r>
              <a:rPr lang="zh-CN" altLang="en-US" sz="800" kern="0" dirty="0" smtClean="0">
                <a:solidFill>
                  <a:schemeClr val="tx1"/>
                </a:solidFill>
                <a:ea typeface="微软雅黑" panose="020B0503020204020204" pitchFamily="34" charset="-122"/>
              </a:rPr>
              <a:t>页面扩展</a:t>
            </a:r>
            <a:r>
              <a:rPr lang="zh-CN" altLang="en-US" sz="800" kern="0" noProof="0" dirty="0" smtClean="0">
                <a:solidFill>
                  <a:schemeClr val="tx1"/>
                </a:solidFill>
                <a:ea typeface="微软雅黑" panose="020B0503020204020204" pitchFamily="34" charset="-122"/>
              </a:rPr>
              <a:t>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53" name="TextBox 80"/>
          <p:cNvSpPr txBox="1">
            <a:spLocks noChangeArrowheads="1"/>
          </p:cNvSpPr>
          <p:nvPr/>
        </p:nvSpPr>
        <p:spPr bwMode="auto">
          <a:xfrm>
            <a:off x="4716871" y="4566895"/>
            <a:ext cx="360040" cy="287140"/>
          </a:xfrm>
          <a:prstGeom prst="rect">
            <a:avLst/>
          </a:prstGeom>
          <a:solidFill>
            <a:srgbClr val="FF990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8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25" name="TextBox 24"/>
          <p:cNvSpPr txBox="1"/>
          <p:nvPr/>
        </p:nvSpPr>
        <p:spPr>
          <a:xfrm>
            <a:off x="3544087" y="4587974"/>
            <a:ext cx="1172784" cy="246221"/>
          </a:xfrm>
          <a:prstGeom prst="rect">
            <a:avLst/>
          </a:prstGeom>
          <a:noFill/>
        </p:spPr>
        <p:txBody>
          <a:bodyPr wrap="square" rtlCol="0">
            <a:spAutoFit/>
          </a:bodyPr>
          <a:lstStyle/>
          <a:p>
            <a:pPr lvl="0"/>
            <a:r>
              <a:rPr lang="zh-CN" altLang="en-US" sz="1000" kern="0" dirty="0">
                <a:ea typeface="微软雅黑" panose="020B0503020204020204" pitchFamily="34" charset="-122"/>
              </a:rPr>
              <a:t>不</a:t>
            </a:r>
            <a:r>
              <a:rPr lang="zh-CN" altLang="en-US" sz="1000" kern="0" dirty="0" smtClean="0">
                <a:ea typeface="微软雅黑" panose="020B0503020204020204" pitchFamily="34" charset="-122"/>
              </a:rPr>
              <a:t>依赖</a:t>
            </a:r>
            <a:r>
              <a:rPr lang="en-US" altLang="zh-CN" sz="1000" kern="0" dirty="0" smtClean="0">
                <a:ea typeface="微软雅黑" panose="020B0503020204020204" pitchFamily="34" charset="-122"/>
              </a:rPr>
              <a:t>EAS</a:t>
            </a:r>
            <a:r>
              <a:rPr lang="zh-CN" altLang="en-US" sz="1000" kern="0" dirty="0" smtClean="0">
                <a:ea typeface="微软雅黑" panose="020B0503020204020204" pitchFamily="34" charset="-122"/>
              </a:rPr>
              <a:t>服务器：</a:t>
            </a:r>
            <a:endParaRPr lang="en-US" altLang="zh-CN" sz="1000" kern="0" dirty="0">
              <a:latin typeface="微软雅黑" panose="020B0503020204020204" pitchFamily="34" charset="-122"/>
              <a:ea typeface="微软雅黑" panose="020B0503020204020204" pitchFamily="34" charset="-122"/>
              <a:cs typeface="Arial" pitchFamily="34" charset="0"/>
            </a:endParaRPr>
          </a:p>
        </p:txBody>
      </p:sp>
      <p:sp>
        <p:nvSpPr>
          <p:cNvPr id="154" name="TextBox 80"/>
          <p:cNvSpPr txBox="1"/>
          <p:nvPr/>
        </p:nvSpPr>
        <p:spPr>
          <a:xfrm>
            <a:off x="198686" y="2607040"/>
            <a:ext cx="1224136" cy="1332861"/>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endParaRPr lang="en-US" altLang="zh-CN" dirty="0">
              <a:solidFill>
                <a:schemeClr val="tx1"/>
              </a:solidFill>
            </a:endParaRPr>
          </a:p>
        </p:txBody>
      </p:sp>
      <p:sp>
        <p:nvSpPr>
          <p:cNvPr id="155" name="TextBox 80"/>
          <p:cNvSpPr txBox="1">
            <a:spLocks noChangeArrowheads="1"/>
          </p:cNvSpPr>
          <p:nvPr/>
        </p:nvSpPr>
        <p:spPr bwMode="auto">
          <a:xfrm>
            <a:off x="265530" y="2665953"/>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编码规则</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56" name="TextBox 80"/>
          <p:cNvSpPr txBox="1">
            <a:spLocks noChangeArrowheads="1"/>
          </p:cNvSpPr>
          <p:nvPr/>
        </p:nvSpPr>
        <p:spPr bwMode="auto">
          <a:xfrm>
            <a:off x="265530" y="2982452"/>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sz="800" kern="0">
                <a:solidFill>
                  <a:schemeClr val="bg1"/>
                </a:solidFill>
                <a:latin typeface="微软雅黑" panose="020B0503020204020204" pitchFamily="34" charset="-122"/>
                <a:ea typeface="微软雅黑" panose="020B0503020204020204" pitchFamily="34" charset="-122"/>
                <a:cs typeface="Arial" pitchFamily="34" charset="0"/>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zh-CN" altLang="en-US" dirty="0">
                <a:solidFill>
                  <a:schemeClr val="tx1"/>
                </a:solidFill>
              </a:rPr>
              <a:t>单据转换规则</a:t>
            </a:r>
            <a:endParaRPr lang="en-US" altLang="zh-CN" dirty="0">
              <a:solidFill>
                <a:schemeClr val="tx1"/>
              </a:solidFill>
            </a:endParaRPr>
          </a:p>
        </p:txBody>
      </p:sp>
      <p:sp>
        <p:nvSpPr>
          <p:cNvPr id="157" name="TextBox 80"/>
          <p:cNvSpPr txBox="1">
            <a:spLocks noChangeArrowheads="1"/>
          </p:cNvSpPr>
          <p:nvPr/>
        </p:nvSpPr>
        <p:spPr bwMode="auto">
          <a:xfrm>
            <a:off x="265530" y="3298951"/>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noProof="0" dirty="0" smtClean="0">
                <a:solidFill>
                  <a:schemeClr val="tx1"/>
                </a:solidFill>
                <a:ea typeface="微软雅黑" panose="020B0503020204020204" pitchFamily="34" charset="-122"/>
              </a:rPr>
              <a:t>引入引出规则</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58" name="TextBox 80"/>
          <p:cNvSpPr txBox="1">
            <a:spLocks noChangeArrowheads="1"/>
          </p:cNvSpPr>
          <p:nvPr/>
        </p:nvSpPr>
        <p:spPr bwMode="auto">
          <a:xfrm>
            <a:off x="265530" y="3615451"/>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a:solidFill>
                  <a:schemeClr val="tx1"/>
                </a:solidFill>
                <a:ea typeface="微软雅黑" panose="020B0503020204020204" pitchFamily="34" charset="-122"/>
              </a:rPr>
              <a:t>套</a:t>
            </a:r>
            <a:r>
              <a:rPr lang="zh-CN" altLang="en-US" sz="800" kern="0" dirty="0" smtClean="0">
                <a:solidFill>
                  <a:schemeClr val="tx1"/>
                </a:solidFill>
                <a:ea typeface="微软雅黑" panose="020B0503020204020204" pitchFamily="34" charset="-122"/>
              </a:rPr>
              <a:t>打模板</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cxnSp>
        <p:nvCxnSpPr>
          <p:cNvPr id="27" name="直接箭头连接符 26"/>
          <p:cNvCxnSpPr>
            <a:stCxn id="69" idx="2"/>
            <a:endCxn id="154" idx="0"/>
          </p:cNvCxnSpPr>
          <p:nvPr/>
        </p:nvCxnSpPr>
        <p:spPr>
          <a:xfrm>
            <a:off x="810753" y="2215051"/>
            <a:ext cx="1" cy="39198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51909353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5"/>
                                        </p:tgtEl>
                                        <p:attrNameLst>
                                          <p:attrName>style.visibility</p:attrName>
                                        </p:attrNameLst>
                                      </p:cBhvr>
                                      <p:to>
                                        <p:strVal val="visible"/>
                                      </p:to>
                                    </p:set>
                                    <p:animEffect transition="in" filter="fade">
                                      <p:cBhvr>
                                        <p:cTn id="17" dur="1000"/>
                                        <p:tgtEl>
                                          <p:spTgt spid="145"/>
                                        </p:tgtEl>
                                      </p:cBhvr>
                                    </p:animEffect>
                                    <p:anim calcmode="lin" valueType="num">
                                      <p:cBhvr>
                                        <p:cTn id="18" dur="1000" fill="hold"/>
                                        <p:tgtEl>
                                          <p:spTgt spid="145"/>
                                        </p:tgtEl>
                                        <p:attrNameLst>
                                          <p:attrName>ppt_x</p:attrName>
                                        </p:attrNameLst>
                                      </p:cBhvr>
                                      <p:tavLst>
                                        <p:tav tm="0">
                                          <p:val>
                                            <p:strVal val="#ppt_x"/>
                                          </p:val>
                                        </p:tav>
                                        <p:tav tm="100000">
                                          <p:val>
                                            <p:strVal val="#ppt_x"/>
                                          </p:val>
                                        </p:tav>
                                      </p:tavLst>
                                    </p:anim>
                                    <p:anim calcmode="lin" valueType="num">
                                      <p:cBhvr>
                                        <p:cTn id="19" dur="1000" fill="hold"/>
                                        <p:tgtEl>
                                          <p:spTgt spid="14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7"/>
                                        </p:tgtEl>
                                        <p:attrNameLst>
                                          <p:attrName>style.visibility</p:attrName>
                                        </p:attrNameLst>
                                      </p:cBhvr>
                                      <p:to>
                                        <p:strVal val="visible"/>
                                      </p:to>
                                    </p:set>
                                    <p:animEffect transition="in" filter="fade">
                                      <p:cBhvr>
                                        <p:cTn id="22" dur="1000"/>
                                        <p:tgtEl>
                                          <p:spTgt spid="147"/>
                                        </p:tgtEl>
                                      </p:cBhvr>
                                    </p:animEffect>
                                    <p:anim calcmode="lin" valueType="num">
                                      <p:cBhvr>
                                        <p:cTn id="23" dur="1000" fill="hold"/>
                                        <p:tgtEl>
                                          <p:spTgt spid="147"/>
                                        </p:tgtEl>
                                        <p:attrNameLst>
                                          <p:attrName>ppt_x</p:attrName>
                                        </p:attrNameLst>
                                      </p:cBhvr>
                                      <p:tavLst>
                                        <p:tav tm="0">
                                          <p:val>
                                            <p:strVal val="#ppt_x"/>
                                          </p:val>
                                        </p:tav>
                                        <p:tav tm="100000">
                                          <p:val>
                                            <p:strVal val="#ppt_x"/>
                                          </p:val>
                                        </p:tav>
                                      </p:tavLst>
                                    </p:anim>
                                    <p:anim calcmode="lin" valueType="num">
                                      <p:cBhvr>
                                        <p:cTn id="24" dur="1000" fill="hold"/>
                                        <p:tgtEl>
                                          <p:spTgt spid="14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Effect transition="in" filter="fade">
                                      <p:cBhvr>
                                        <p:cTn id="27" dur="1000"/>
                                        <p:tgtEl>
                                          <p:spTgt spid="149"/>
                                        </p:tgtEl>
                                      </p:cBhvr>
                                    </p:animEffect>
                                    <p:anim calcmode="lin" valueType="num">
                                      <p:cBhvr>
                                        <p:cTn id="28" dur="1000" fill="hold"/>
                                        <p:tgtEl>
                                          <p:spTgt spid="149"/>
                                        </p:tgtEl>
                                        <p:attrNameLst>
                                          <p:attrName>ppt_x</p:attrName>
                                        </p:attrNameLst>
                                      </p:cBhvr>
                                      <p:tavLst>
                                        <p:tav tm="0">
                                          <p:val>
                                            <p:strVal val="#ppt_x"/>
                                          </p:val>
                                        </p:tav>
                                        <p:tav tm="100000">
                                          <p:val>
                                            <p:strVal val="#ppt_x"/>
                                          </p:val>
                                        </p:tav>
                                      </p:tavLst>
                                    </p:anim>
                                    <p:anim calcmode="lin" valueType="num">
                                      <p:cBhvr>
                                        <p:cTn id="29" dur="1000" fill="hold"/>
                                        <p:tgtEl>
                                          <p:spTgt spid="1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1"/>
                                        </p:tgtEl>
                                        <p:attrNameLst>
                                          <p:attrName>style.visibility</p:attrName>
                                        </p:attrNameLst>
                                      </p:cBhvr>
                                      <p:to>
                                        <p:strVal val="visible"/>
                                      </p:to>
                                    </p:set>
                                    <p:animEffect transition="in" filter="fade">
                                      <p:cBhvr>
                                        <p:cTn id="32" dur="1000"/>
                                        <p:tgtEl>
                                          <p:spTgt spid="151"/>
                                        </p:tgtEl>
                                      </p:cBhvr>
                                    </p:animEffect>
                                    <p:anim calcmode="lin" valueType="num">
                                      <p:cBhvr>
                                        <p:cTn id="33" dur="1000" fill="hold"/>
                                        <p:tgtEl>
                                          <p:spTgt spid="151"/>
                                        </p:tgtEl>
                                        <p:attrNameLst>
                                          <p:attrName>ppt_x</p:attrName>
                                        </p:attrNameLst>
                                      </p:cBhvr>
                                      <p:tavLst>
                                        <p:tav tm="0">
                                          <p:val>
                                            <p:strVal val="#ppt_x"/>
                                          </p:val>
                                        </p:tav>
                                        <p:tav tm="100000">
                                          <p:val>
                                            <p:strVal val="#ppt_x"/>
                                          </p:val>
                                        </p:tav>
                                      </p:tavLst>
                                    </p:anim>
                                    <p:anim calcmode="lin" valueType="num">
                                      <p:cBhvr>
                                        <p:cTn id="34"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5" grpId="0" animBg="1"/>
      <p:bldP spid="145" grpId="0" animBg="1"/>
      <p:bldP spid="147" grpId="0" animBg="1"/>
      <p:bldP spid="149" grpId="0" animBg="1"/>
      <p:bldP spid="151"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23728" y="674861"/>
            <a:ext cx="6990896" cy="37123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1144" name="AutoShape 8"/>
          <p:cNvSpPr>
            <a:spLocks noChangeArrowheads="1"/>
          </p:cNvSpPr>
          <p:nvPr/>
        </p:nvSpPr>
        <p:spPr bwMode="auto">
          <a:xfrm>
            <a:off x="357158" y="988143"/>
            <a:ext cx="1619250" cy="701278"/>
          </a:xfrm>
          <a:prstGeom prst="downArrowCallout">
            <a:avLst>
              <a:gd name="adj1" fmla="val 43294"/>
              <a:gd name="adj2" fmla="val 43294"/>
              <a:gd name="adj3" fmla="val 16667"/>
              <a:gd name="adj4" fmla="val 6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a:lnSpc>
                <a:spcPct val="120000"/>
              </a:lnSpc>
              <a:spcBef>
                <a:spcPct val="20000"/>
              </a:spcBef>
              <a:buClr>
                <a:srgbClr val="E1B40C"/>
              </a:buClr>
              <a:buSzPct val="80000"/>
              <a:buFont typeface="Wingdings" pitchFamily="2" charset="2"/>
              <a:buNone/>
              <a:defRPr/>
            </a:pPr>
            <a:r>
              <a:rPr lang="zh-CN" altLang="en-US" sz="1800" b="1" dirty="0" smtClean="0"/>
              <a:t>建模工具</a:t>
            </a:r>
            <a:endParaRPr lang="zh-CN" altLang="en-US" sz="1800" b="1" dirty="0">
              <a:solidFill>
                <a:schemeClr val="tx1"/>
              </a:solidFill>
            </a:endParaRPr>
          </a:p>
        </p:txBody>
      </p:sp>
      <p:sp>
        <p:nvSpPr>
          <p:cNvPr id="91145" name="AutoShape 9"/>
          <p:cNvSpPr>
            <a:spLocks noChangeArrowheads="1"/>
          </p:cNvSpPr>
          <p:nvPr/>
        </p:nvSpPr>
        <p:spPr bwMode="auto">
          <a:xfrm>
            <a:off x="357158" y="1784671"/>
            <a:ext cx="1619250" cy="701279"/>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800" b="1" dirty="0" smtClean="0"/>
              <a:t>业务规则配置</a:t>
            </a:r>
            <a:endParaRPr lang="zh-CN" altLang="en-US" sz="1800" b="1" dirty="0">
              <a:solidFill>
                <a:schemeClr val="tx1"/>
              </a:solidFill>
            </a:endParaRPr>
          </a:p>
        </p:txBody>
      </p:sp>
      <p:sp>
        <p:nvSpPr>
          <p:cNvPr id="91146" name="AutoShape 10"/>
          <p:cNvSpPr>
            <a:spLocks noChangeArrowheads="1"/>
          </p:cNvSpPr>
          <p:nvPr/>
        </p:nvSpPr>
        <p:spPr bwMode="auto">
          <a:xfrm>
            <a:off x="357158" y="2581199"/>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en-US" altLang="zh-CN" sz="1800" b="1" dirty="0" smtClean="0"/>
              <a:t>WEB</a:t>
            </a:r>
            <a:r>
              <a:rPr lang="zh-CN" altLang="en-US" sz="1800" b="1" dirty="0" smtClean="0"/>
              <a:t>页面维护</a:t>
            </a:r>
            <a:endParaRPr lang="zh-CN" altLang="en-US" sz="1800" b="1" dirty="0">
              <a:solidFill>
                <a:schemeClr val="tx1"/>
              </a:solidFill>
            </a:endParaRPr>
          </a:p>
        </p:txBody>
      </p:sp>
      <p:sp>
        <p:nvSpPr>
          <p:cNvPr id="91148" name="AutoShape 12"/>
          <p:cNvSpPr>
            <a:spLocks noChangeArrowheads="1"/>
          </p:cNvSpPr>
          <p:nvPr/>
        </p:nvSpPr>
        <p:spPr bwMode="auto">
          <a:xfrm>
            <a:off x="357158" y="3382640"/>
            <a:ext cx="1619250" cy="701278"/>
          </a:xfrm>
          <a:prstGeom prst="downArrowCallout">
            <a:avLst>
              <a:gd name="adj1" fmla="val 0"/>
              <a:gd name="adj2" fmla="val 43294"/>
              <a:gd name="adj3" fmla="val 0"/>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600" b="1" dirty="0"/>
              <a:t>工作流设计工具</a:t>
            </a:r>
            <a:endParaRPr lang="zh-CN" altLang="en-US" sz="1600" b="1" dirty="0">
              <a:solidFill>
                <a:schemeClr val="tx1"/>
              </a:solidFill>
            </a:endParaRPr>
          </a:p>
        </p:txBody>
      </p:sp>
      <p:sp>
        <p:nvSpPr>
          <p:cNvPr id="10" name="标题 1"/>
          <p:cNvSpPr txBox="1">
            <a:spLocks/>
          </p:cNvSpPr>
          <p:nvPr/>
        </p:nvSpPr>
        <p:spPr>
          <a:xfrm>
            <a:off x="179512" y="17983"/>
            <a:ext cx="7081838" cy="465535"/>
          </a:xfrm>
          <a:prstGeom prst="rect">
            <a:avLst/>
          </a:prstGeom>
        </p:spPr>
        <p:txBody>
          <a:bodyPr vert="horz" lIns="91440" tIns="45720" rIns="91440" bIns="45720" rtlCol="0" anchor="ctr">
            <a:normAutofit lnSpcReduction="10000"/>
          </a:bodyPr>
          <a:lstStyle>
            <a:lvl1pPr defTabSz="457200" eaLnBrk="1" latinLnBrk="0" hangingPunct="1">
              <a:buNone/>
              <a:defRPr kumimoji="1" lang="zh-CN" altLang="en-US" sz="2600" b="0" i="0">
                <a:latin typeface="微软雅黑"/>
                <a:ea typeface="微软雅黑"/>
                <a:cs typeface="微软雅黑"/>
              </a:defRPr>
            </a:lvl1pPr>
          </a:lstStyle>
          <a:p>
            <a:r>
              <a:rPr lang="en-US" altLang="zh-CN" dirty="0"/>
              <a:t>BOS</a:t>
            </a:r>
            <a:r>
              <a:rPr lang="zh-CN" altLang="en-US" dirty="0"/>
              <a:t>开发工具</a:t>
            </a:r>
            <a:r>
              <a:rPr lang="zh-CN" altLang="en-US" dirty="0" smtClean="0"/>
              <a:t>使用流程</a:t>
            </a:r>
            <a:endParaRPr lang="zh-CN" altLang="en-US" dirty="0"/>
          </a:p>
        </p:txBody>
      </p:sp>
      <p:pic>
        <p:nvPicPr>
          <p:cNvPr id="14354" name="Picture 1" descr="D:\我的资料库\Documents\Tencent Files\58554100\Image\C2C\)S3L1O%~L]4LEGO{UQ8_)57.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195514" y="674862"/>
            <a:ext cx="6840537" cy="37123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8016739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54"/>
                                        </p:tgtEl>
                                        <p:attrNameLst>
                                          <p:attrName>style.visibility</p:attrName>
                                        </p:attrNameLst>
                                      </p:cBhvr>
                                      <p:to>
                                        <p:strVal val="visible"/>
                                      </p:to>
                                    </p:set>
                                    <p:anim calcmode="lin" valueType="num">
                                      <p:cBhvr additive="base">
                                        <p:cTn id="7" dur="500" fill="hold"/>
                                        <p:tgtEl>
                                          <p:spTgt spid="14354"/>
                                        </p:tgtEl>
                                        <p:attrNameLst>
                                          <p:attrName>ppt_x</p:attrName>
                                        </p:attrNameLst>
                                      </p:cBhvr>
                                      <p:tavLst>
                                        <p:tav tm="0">
                                          <p:val>
                                            <p:strVal val="#ppt_x"/>
                                          </p:val>
                                        </p:tav>
                                        <p:tav tm="100000">
                                          <p:val>
                                            <p:strVal val="#ppt_x"/>
                                          </p:val>
                                        </p:tav>
                                      </p:tavLst>
                                    </p:anim>
                                    <p:anim calcmode="lin" valueType="num">
                                      <p:cBhvr additive="base">
                                        <p:cTn id="8" dur="500" fill="hold"/>
                                        <p:tgtEl>
                                          <p:spTgt spid="143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44" name="AutoShape 8"/>
          <p:cNvSpPr>
            <a:spLocks noChangeArrowheads="1"/>
          </p:cNvSpPr>
          <p:nvPr/>
        </p:nvSpPr>
        <p:spPr bwMode="auto">
          <a:xfrm>
            <a:off x="357158" y="988143"/>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gn="ctr">
              <a:lnSpc>
                <a:spcPct val="120000"/>
              </a:lnSpc>
              <a:spcBef>
                <a:spcPct val="20000"/>
              </a:spcBef>
              <a:buClr>
                <a:srgbClr val="E1B40C"/>
              </a:buClr>
              <a:buSzPct val="80000"/>
              <a:buFont typeface="Wingdings" pitchFamily="2" charset="2"/>
              <a:buNone/>
              <a:defRPr/>
            </a:pPr>
            <a:r>
              <a:rPr lang="zh-CN" altLang="en-US" sz="1800" b="1" dirty="0" smtClean="0"/>
              <a:t>建模工具</a:t>
            </a:r>
            <a:endParaRPr lang="zh-CN" altLang="en-US" sz="1800" b="1" dirty="0">
              <a:solidFill>
                <a:schemeClr val="tx1"/>
              </a:solidFill>
            </a:endParaRPr>
          </a:p>
        </p:txBody>
      </p:sp>
      <p:sp>
        <p:nvSpPr>
          <p:cNvPr id="91145" name="AutoShape 9"/>
          <p:cNvSpPr>
            <a:spLocks noChangeArrowheads="1"/>
          </p:cNvSpPr>
          <p:nvPr/>
        </p:nvSpPr>
        <p:spPr bwMode="auto">
          <a:xfrm>
            <a:off x="357158" y="1784671"/>
            <a:ext cx="1619250" cy="701279"/>
          </a:xfrm>
          <a:prstGeom prst="downArrowCallout">
            <a:avLst>
              <a:gd name="adj1" fmla="val 43294"/>
              <a:gd name="adj2" fmla="val 43294"/>
              <a:gd name="adj3" fmla="val 16667"/>
              <a:gd name="adj4" fmla="val 6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800" b="1" dirty="0" smtClean="0"/>
              <a:t>业务规则</a:t>
            </a:r>
            <a:r>
              <a:rPr lang="zh-CN" altLang="en-US" sz="1800" b="1" dirty="0"/>
              <a:t>配置</a:t>
            </a:r>
          </a:p>
        </p:txBody>
      </p:sp>
      <p:sp>
        <p:nvSpPr>
          <p:cNvPr id="91146" name="AutoShape 10"/>
          <p:cNvSpPr>
            <a:spLocks noChangeArrowheads="1"/>
          </p:cNvSpPr>
          <p:nvPr/>
        </p:nvSpPr>
        <p:spPr bwMode="auto">
          <a:xfrm>
            <a:off x="357158" y="2581199"/>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en-US" altLang="zh-CN" sz="1800" b="1" dirty="0" smtClean="0"/>
              <a:t>WEB</a:t>
            </a:r>
            <a:r>
              <a:rPr lang="zh-CN" altLang="en-US" sz="1800" b="1" dirty="0" smtClean="0"/>
              <a:t>页面维护</a:t>
            </a:r>
            <a:endParaRPr lang="zh-CN" altLang="en-US" sz="1800" b="1" dirty="0">
              <a:solidFill>
                <a:schemeClr val="tx1"/>
              </a:solidFill>
            </a:endParaRPr>
          </a:p>
        </p:txBody>
      </p:sp>
      <p:sp>
        <p:nvSpPr>
          <p:cNvPr id="91148" name="AutoShape 12"/>
          <p:cNvSpPr>
            <a:spLocks noChangeArrowheads="1"/>
          </p:cNvSpPr>
          <p:nvPr/>
        </p:nvSpPr>
        <p:spPr bwMode="auto">
          <a:xfrm>
            <a:off x="357158" y="3382640"/>
            <a:ext cx="1619250" cy="701278"/>
          </a:xfrm>
          <a:prstGeom prst="downArrowCallout">
            <a:avLst>
              <a:gd name="adj1" fmla="val 0"/>
              <a:gd name="adj2" fmla="val 43294"/>
              <a:gd name="adj3" fmla="val 0"/>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600" b="1" dirty="0"/>
              <a:t>工作流设计工具</a:t>
            </a:r>
            <a:endParaRPr lang="zh-CN" altLang="en-US" sz="1600" b="1" dirty="0">
              <a:solidFill>
                <a:schemeClr val="tx1"/>
              </a:solidFill>
            </a:endParaRPr>
          </a:p>
        </p:txBody>
      </p:sp>
      <p:sp>
        <p:nvSpPr>
          <p:cNvPr id="10" name="标题 1"/>
          <p:cNvSpPr txBox="1">
            <a:spLocks/>
          </p:cNvSpPr>
          <p:nvPr/>
        </p:nvSpPr>
        <p:spPr>
          <a:xfrm>
            <a:off x="179512" y="17983"/>
            <a:ext cx="7081838" cy="465535"/>
          </a:xfrm>
          <a:prstGeom prst="rect">
            <a:avLst/>
          </a:prstGeom>
        </p:spPr>
        <p:txBody>
          <a:bodyPr vert="horz" lIns="91440" tIns="45720" rIns="91440" bIns="45720" rtlCol="0" anchor="ctr">
            <a:normAutofit lnSpcReduction="10000"/>
          </a:bodyPr>
          <a:lstStyle>
            <a:lvl1pPr defTabSz="457200" eaLnBrk="1" latinLnBrk="0" hangingPunct="1">
              <a:buNone/>
              <a:defRPr kumimoji="1" lang="zh-CN" altLang="en-US" sz="2600" b="0" i="0">
                <a:latin typeface="微软雅黑"/>
                <a:ea typeface="微软雅黑"/>
                <a:cs typeface="微软雅黑"/>
              </a:defRPr>
            </a:lvl1pPr>
          </a:lstStyle>
          <a:p>
            <a:r>
              <a:rPr lang="en-US" altLang="zh-CN" dirty="0"/>
              <a:t>BOS</a:t>
            </a:r>
            <a:r>
              <a:rPr lang="zh-CN" altLang="en-US" dirty="0"/>
              <a:t>开发工具</a:t>
            </a:r>
            <a:r>
              <a:rPr lang="zh-CN" altLang="en-US" dirty="0" smtClean="0"/>
              <a:t>使用流程</a:t>
            </a:r>
            <a:endParaRPr lang="zh-CN" altLang="en-US" dirty="0"/>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95736" y="699542"/>
            <a:ext cx="6551612" cy="36492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12" descr="botp_prop_map"/>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268539" y="709390"/>
            <a:ext cx="6643687" cy="35361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59750939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44" name="AutoShape 8"/>
          <p:cNvSpPr>
            <a:spLocks noChangeArrowheads="1"/>
          </p:cNvSpPr>
          <p:nvPr/>
        </p:nvSpPr>
        <p:spPr bwMode="auto">
          <a:xfrm>
            <a:off x="357158" y="988143"/>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gn="ctr">
              <a:lnSpc>
                <a:spcPct val="120000"/>
              </a:lnSpc>
              <a:spcBef>
                <a:spcPct val="20000"/>
              </a:spcBef>
              <a:buClr>
                <a:srgbClr val="E1B40C"/>
              </a:buClr>
              <a:buSzPct val="80000"/>
              <a:buFont typeface="Wingdings" pitchFamily="2" charset="2"/>
              <a:buNone/>
              <a:defRPr/>
            </a:pPr>
            <a:r>
              <a:rPr lang="zh-CN" altLang="en-US" sz="1800" b="1" dirty="0" smtClean="0"/>
              <a:t>建模工具</a:t>
            </a:r>
            <a:endParaRPr lang="zh-CN" altLang="en-US" sz="1800" b="1" dirty="0">
              <a:solidFill>
                <a:schemeClr val="tx1"/>
              </a:solidFill>
            </a:endParaRPr>
          </a:p>
        </p:txBody>
      </p:sp>
      <p:sp>
        <p:nvSpPr>
          <p:cNvPr id="91145" name="AutoShape 9"/>
          <p:cNvSpPr>
            <a:spLocks noChangeArrowheads="1"/>
          </p:cNvSpPr>
          <p:nvPr/>
        </p:nvSpPr>
        <p:spPr bwMode="auto">
          <a:xfrm>
            <a:off x="357158" y="1784671"/>
            <a:ext cx="1619250" cy="701279"/>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800" b="1" dirty="0" smtClean="0"/>
              <a:t>业务规则</a:t>
            </a:r>
            <a:r>
              <a:rPr lang="zh-CN" altLang="en-US" sz="1800" b="1" dirty="0"/>
              <a:t>配置</a:t>
            </a:r>
          </a:p>
        </p:txBody>
      </p:sp>
      <p:sp>
        <p:nvSpPr>
          <p:cNvPr id="91146" name="AutoShape 10"/>
          <p:cNvSpPr>
            <a:spLocks noChangeArrowheads="1"/>
          </p:cNvSpPr>
          <p:nvPr/>
        </p:nvSpPr>
        <p:spPr bwMode="auto">
          <a:xfrm>
            <a:off x="357158" y="2581199"/>
            <a:ext cx="1619250" cy="701278"/>
          </a:xfrm>
          <a:prstGeom prst="downArrowCallout">
            <a:avLst>
              <a:gd name="adj1" fmla="val 43294"/>
              <a:gd name="adj2" fmla="val 43294"/>
              <a:gd name="adj3" fmla="val 16667"/>
              <a:gd name="adj4" fmla="val 6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en-US" altLang="zh-CN" sz="1800" b="1" dirty="0" smtClean="0"/>
              <a:t>WEB</a:t>
            </a:r>
            <a:r>
              <a:rPr lang="zh-CN" altLang="en-US" sz="1800" b="1" dirty="0" smtClean="0"/>
              <a:t>页面维护</a:t>
            </a:r>
            <a:endParaRPr lang="zh-CN" altLang="en-US" sz="1800" b="1" dirty="0">
              <a:solidFill>
                <a:schemeClr val="tx1"/>
              </a:solidFill>
            </a:endParaRPr>
          </a:p>
        </p:txBody>
      </p:sp>
      <p:sp>
        <p:nvSpPr>
          <p:cNvPr id="91148" name="AutoShape 12"/>
          <p:cNvSpPr>
            <a:spLocks noChangeArrowheads="1"/>
          </p:cNvSpPr>
          <p:nvPr/>
        </p:nvSpPr>
        <p:spPr bwMode="auto">
          <a:xfrm>
            <a:off x="357158" y="3382640"/>
            <a:ext cx="1619250" cy="701278"/>
          </a:xfrm>
          <a:prstGeom prst="downArrowCallout">
            <a:avLst>
              <a:gd name="adj1" fmla="val 0"/>
              <a:gd name="adj2" fmla="val 43294"/>
              <a:gd name="adj3" fmla="val 0"/>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600" b="1" dirty="0"/>
              <a:t>工作流设计工具</a:t>
            </a:r>
            <a:endParaRPr lang="zh-CN" altLang="en-US" sz="1600" b="1" dirty="0">
              <a:solidFill>
                <a:schemeClr val="tx1"/>
              </a:solidFill>
            </a:endParaRPr>
          </a:p>
        </p:txBody>
      </p:sp>
      <p:sp>
        <p:nvSpPr>
          <p:cNvPr id="10" name="标题 1"/>
          <p:cNvSpPr txBox="1">
            <a:spLocks/>
          </p:cNvSpPr>
          <p:nvPr/>
        </p:nvSpPr>
        <p:spPr>
          <a:xfrm>
            <a:off x="179512" y="17983"/>
            <a:ext cx="7081838" cy="465535"/>
          </a:xfrm>
          <a:prstGeom prst="rect">
            <a:avLst/>
          </a:prstGeom>
        </p:spPr>
        <p:txBody>
          <a:bodyPr vert="horz" lIns="91440" tIns="45720" rIns="91440" bIns="45720" rtlCol="0" anchor="ctr">
            <a:normAutofit lnSpcReduction="10000"/>
          </a:bodyPr>
          <a:lstStyle>
            <a:lvl1pPr defTabSz="457200" eaLnBrk="1" latinLnBrk="0" hangingPunct="1">
              <a:buNone/>
              <a:defRPr kumimoji="1" lang="zh-CN" altLang="en-US" sz="2600" b="0" i="0">
                <a:latin typeface="微软雅黑"/>
                <a:ea typeface="微软雅黑"/>
                <a:cs typeface="微软雅黑"/>
              </a:defRPr>
            </a:lvl1pPr>
          </a:lstStyle>
          <a:p>
            <a:r>
              <a:rPr lang="en-US" altLang="zh-CN" dirty="0"/>
              <a:t>BOS</a:t>
            </a:r>
            <a:r>
              <a:rPr lang="zh-CN" altLang="en-US" dirty="0"/>
              <a:t>开发工具</a:t>
            </a:r>
            <a:r>
              <a:rPr lang="zh-CN" altLang="en-US" dirty="0" smtClean="0"/>
              <a:t>使用流程</a:t>
            </a:r>
            <a:endParaRPr lang="zh-CN" alt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67744" y="605444"/>
            <a:ext cx="5774780" cy="40545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9525423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44" name="AutoShape 8"/>
          <p:cNvSpPr>
            <a:spLocks noChangeArrowheads="1"/>
          </p:cNvSpPr>
          <p:nvPr/>
        </p:nvSpPr>
        <p:spPr bwMode="auto">
          <a:xfrm>
            <a:off x="357158" y="988143"/>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gn="ctr">
              <a:lnSpc>
                <a:spcPct val="120000"/>
              </a:lnSpc>
              <a:spcBef>
                <a:spcPct val="20000"/>
              </a:spcBef>
              <a:buClr>
                <a:srgbClr val="E1B40C"/>
              </a:buClr>
              <a:buSzPct val="80000"/>
              <a:buFont typeface="Wingdings" pitchFamily="2" charset="2"/>
              <a:buNone/>
              <a:defRPr/>
            </a:pPr>
            <a:r>
              <a:rPr lang="zh-CN" altLang="en-US" sz="1800" b="1" dirty="0" smtClean="0"/>
              <a:t>建模工具</a:t>
            </a:r>
            <a:endParaRPr lang="zh-CN" altLang="en-US" sz="1800" b="1" dirty="0">
              <a:solidFill>
                <a:schemeClr val="tx1"/>
              </a:solidFill>
            </a:endParaRPr>
          </a:p>
        </p:txBody>
      </p:sp>
      <p:sp>
        <p:nvSpPr>
          <p:cNvPr id="91145" name="AutoShape 9"/>
          <p:cNvSpPr>
            <a:spLocks noChangeArrowheads="1"/>
          </p:cNvSpPr>
          <p:nvPr/>
        </p:nvSpPr>
        <p:spPr bwMode="auto">
          <a:xfrm>
            <a:off x="357158" y="1784671"/>
            <a:ext cx="1619250" cy="701279"/>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800" b="1" dirty="0" smtClean="0"/>
              <a:t>业务规则</a:t>
            </a:r>
            <a:r>
              <a:rPr lang="zh-CN" altLang="en-US" sz="1800" b="1" dirty="0"/>
              <a:t>配置</a:t>
            </a:r>
          </a:p>
        </p:txBody>
      </p:sp>
      <p:sp>
        <p:nvSpPr>
          <p:cNvPr id="91146" name="AutoShape 10"/>
          <p:cNvSpPr>
            <a:spLocks noChangeArrowheads="1"/>
          </p:cNvSpPr>
          <p:nvPr/>
        </p:nvSpPr>
        <p:spPr bwMode="auto">
          <a:xfrm>
            <a:off x="357158" y="2581199"/>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en-US" altLang="zh-CN" sz="1800" b="1" dirty="0" smtClean="0"/>
              <a:t>WEB</a:t>
            </a:r>
            <a:r>
              <a:rPr lang="zh-CN" altLang="en-US" sz="1800" b="1" dirty="0" smtClean="0"/>
              <a:t>页面维护</a:t>
            </a:r>
            <a:endParaRPr lang="zh-CN" altLang="en-US" sz="1800" b="1" dirty="0">
              <a:solidFill>
                <a:schemeClr val="tx1"/>
              </a:solidFill>
            </a:endParaRPr>
          </a:p>
        </p:txBody>
      </p:sp>
      <p:sp>
        <p:nvSpPr>
          <p:cNvPr id="91148" name="AutoShape 12"/>
          <p:cNvSpPr>
            <a:spLocks noChangeArrowheads="1"/>
          </p:cNvSpPr>
          <p:nvPr/>
        </p:nvSpPr>
        <p:spPr bwMode="auto">
          <a:xfrm>
            <a:off x="357158" y="3382640"/>
            <a:ext cx="1619250" cy="701278"/>
          </a:xfrm>
          <a:prstGeom prst="downArrowCallout">
            <a:avLst>
              <a:gd name="adj1" fmla="val 0"/>
              <a:gd name="adj2" fmla="val 43294"/>
              <a:gd name="adj3" fmla="val 0"/>
              <a:gd name="adj4" fmla="val 6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600" b="1" dirty="0"/>
              <a:t>工作流设计工具</a:t>
            </a:r>
            <a:endParaRPr lang="zh-CN" altLang="en-US" sz="1600" b="1" dirty="0">
              <a:solidFill>
                <a:schemeClr val="tx1"/>
              </a:solidFill>
            </a:endParaRPr>
          </a:p>
        </p:txBody>
      </p:sp>
      <p:sp>
        <p:nvSpPr>
          <p:cNvPr id="10" name="标题 1"/>
          <p:cNvSpPr txBox="1">
            <a:spLocks/>
          </p:cNvSpPr>
          <p:nvPr/>
        </p:nvSpPr>
        <p:spPr>
          <a:xfrm>
            <a:off x="179512" y="17983"/>
            <a:ext cx="7081838" cy="465535"/>
          </a:xfrm>
          <a:prstGeom prst="rect">
            <a:avLst/>
          </a:prstGeom>
        </p:spPr>
        <p:txBody>
          <a:bodyPr vert="horz" lIns="91440" tIns="45720" rIns="91440" bIns="45720" rtlCol="0" anchor="ctr">
            <a:normAutofit lnSpcReduction="10000"/>
          </a:bodyPr>
          <a:lstStyle>
            <a:lvl1pPr defTabSz="457200" eaLnBrk="1" latinLnBrk="0" hangingPunct="1">
              <a:buNone/>
              <a:defRPr kumimoji="1" lang="zh-CN" altLang="en-US" sz="2600" b="0" i="0">
                <a:latin typeface="微软雅黑"/>
                <a:ea typeface="微软雅黑"/>
                <a:cs typeface="微软雅黑"/>
              </a:defRPr>
            </a:lvl1pPr>
          </a:lstStyle>
          <a:p>
            <a:r>
              <a:rPr lang="en-US" altLang="zh-CN" dirty="0"/>
              <a:t>BOS</a:t>
            </a:r>
            <a:r>
              <a:rPr lang="zh-CN" altLang="en-US" dirty="0"/>
              <a:t>开发工具</a:t>
            </a:r>
            <a:r>
              <a:rPr lang="zh-CN" altLang="en-US" dirty="0" smtClean="0"/>
              <a:t>使用流程</a:t>
            </a:r>
            <a:endParaRPr lang="zh-CN" altLang="en-US" dirty="0"/>
          </a:p>
        </p:txBody>
      </p:sp>
      <p:pic>
        <p:nvPicPr>
          <p:cNvPr id="9" name="Picture 2" descr="D:\MyDoc\5售前支持\常用资料\工作流建模.bmp"/>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62188" y="708199"/>
            <a:ext cx="6413500" cy="37504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9525423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741975"/>
            <a:ext cx="8424936" cy="778500"/>
          </a:xfrm>
        </p:spPr>
        <p:txBody>
          <a:bodyPr>
            <a:normAutofit/>
          </a:bodyPr>
          <a:lstStyle/>
          <a:p>
            <a:pPr>
              <a:spcBef>
                <a:spcPts val="800"/>
              </a:spcBef>
            </a:pP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平台</a:t>
            </a:r>
            <a:r>
              <a:rPr lang="zh-CN" altLang="en-US" b="1" dirty="0" smtClean="0">
                <a:latin typeface="华文楷体" pitchFamily="2" charset="-122"/>
                <a:ea typeface="华文楷体" pitchFamily="2" charset="-122"/>
              </a:rPr>
              <a:t>与</a:t>
            </a:r>
            <a:r>
              <a:rPr lang="en-US" altLang="zh-CN" b="1" dirty="0" smtClean="0">
                <a:latin typeface="华文楷体" pitchFamily="2" charset="-122"/>
                <a:ea typeface="华文楷体" pitchFamily="2" charset="-122"/>
              </a:rPr>
              <a:t>GUI</a:t>
            </a:r>
            <a:r>
              <a:rPr lang="zh-CN" altLang="en-US" b="1" dirty="0" smtClean="0">
                <a:latin typeface="华文楷体" pitchFamily="2" charset="-122"/>
                <a:ea typeface="华文楷体" pitchFamily="2" charset="-122"/>
              </a:rPr>
              <a:t>应用框架共用</a:t>
            </a:r>
            <a:r>
              <a:rPr lang="en-US" altLang="zh-CN" b="1" dirty="0" smtClean="0">
                <a:latin typeface="华文楷体" pitchFamily="2" charset="-122"/>
                <a:ea typeface="华文楷体" pitchFamily="2" charset="-122"/>
              </a:rPr>
              <a:t>EAS BOS </a:t>
            </a:r>
            <a:r>
              <a:rPr lang="zh-CN" altLang="en-US" b="1" dirty="0" smtClean="0">
                <a:latin typeface="华文楷体" pitchFamily="2" charset="-122"/>
                <a:ea typeface="华文楷体" pitchFamily="2" charset="-122"/>
              </a:rPr>
              <a:t>服务端组件</a:t>
            </a:r>
            <a:r>
              <a:rPr lang="zh-CN" altLang="en-US" dirty="0" smtClean="0">
                <a:latin typeface="华文楷体" pitchFamily="2" charset="-122"/>
                <a:ea typeface="华文楷体" pitchFamily="2" charset="-122"/>
              </a:rPr>
              <a:t>，</a:t>
            </a:r>
            <a:r>
              <a:rPr lang="zh-CN" altLang="en-US" b="1" dirty="0" smtClean="0">
                <a:latin typeface="华文楷体" pitchFamily="2" charset="-122"/>
                <a:ea typeface="华文楷体" pitchFamily="2" charset="-122"/>
              </a:rPr>
              <a:t>与</a:t>
            </a:r>
            <a:r>
              <a:rPr lang="en-US" altLang="zh-CN" b="1" dirty="0" smtClean="0">
                <a:latin typeface="华文楷体" pitchFamily="2" charset="-122"/>
                <a:ea typeface="华文楷体" pitchFamily="2" charset="-122"/>
              </a:rPr>
              <a:t>GUI</a:t>
            </a:r>
            <a:r>
              <a:rPr lang="zh-CN" altLang="en-US" b="1" dirty="0" smtClean="0">
                <a:latin typeface="华文楷体" pitchFamily="2" charset="-122"/>
                <a:ea typeface="华文楷体" pitchFamily="2" charset="-122"/>
              </a:rPr>
              <a:t>框架、移动应用框架共同支撑</a:t>
            </a:r>
            <a:r>
              <a:rPr lang="zh-CN" altLang="en-US" dirty="0" smtClean="0">
                <a:latin typeface="华文楷体" pitchFamily="2" charset="-122"/>
                <a:ea typeface="华文楷体" pitchFamily="2" charset="-122"/>
              </a:rPr>
              <a:t>起成熟而又时尚、</a:t>
            </a:r>
            <a:r>
              <a:rPr lang="zh-CN" altLang="en-US" dirty="0">
                <a:latin typeface="华文楷体" pitchFamily="2" charset="-122"/>
                <a:ea typeface="华文楷体" pitchFamily="2" charset="-122"/>
              </a:rPr>
              <a:t>快捷的企业</a:t>
            </a:r>
            <a:r>
              <a:rPr lang="zh-CN" altLang="en-US" dirty="0" smtClean="0">
                <a:latin typeface="华文楷体" pitchFamily="2" charset="-122"/>
                <a:ea typeface="华文楷体" pitchFamily="2" charset="-122"/>
              </a:rPr>
              <a:t>应用。</a:t>
            </a:r>
            <a:endParaRPr lang="en-US" altLang="zh-CN" dirty="0" smtClean="0">
              <a:latin typeface="华文楷体" pitchFamily="2" charset="-122"/>
              <a:ea typeface="华文楷体" pitchFamily="2" charset="-122"/>
            </a:endParaRPr>
          </a:p>
        </p:txBody>
      </p:sp>
      <p:sp>
        <p:nvSpPr>
          <p:cNvPr id="3" name="标题 2"/>
          <p:cNvSpPr>
            <a:spLocks noGrp="1"/>
          </p:cNvSpPr>
          <p:nvPr>
            <p:ph type="title"/>
          </p:nvPr>
        </p:nvSpPr>
        <p:spPr/>
        <p:txBody>
          <a:bodyPr/>
          <a:lstStyle/>
          <a:p>
            <a:r>
              <a:rPr lang="en-US" altLang="zh-CN" sz="2800" dirty="0" smtClean="0"/>
              <a:t>WEB</a:t>
            </a:r>
            <a:r>
              <a:rPr lang="zh-CN" altLang="en-US" sz="2800" dirty="0" smtClean="0"/>
              <a:t>平台介绍</a:t>
            </a:r>
            <a:endParaRPr lang="zh-CN" altLang="en-US" dirty="0"/>
          </a:p>
        </p:txBody>
      </p:sp>
      <p:grpSp>
        <p:nvGrpSpPr>
          <p:cNvPr id="28" name="组合 27"/>
          <p:cNvGrpSpPr/>
          <p:nvPr/>
        </p:nvGrpSpPr>
        <p:grpSpPr>
          <a:xfrm>
            <a:off x="1860297" y="1443839"/>
            <a:ext cx="4680520" cy="2308884"/>
            <a:chOff x="3779912" y="2783146"/>
            <a:chExt cx="4680520" cy="2308884"/>
          </a:xfrm>
        </p:grpSpPr>
        <p:sp>
          <p:nvSpPr>
            <p:cNvPr id="4" name="矩形 3"/>
            <p:cNvSpPr/>
            <p:nvPr/>
          </p:nvSpPr>
          <p:spPr>
            <a:xfrm>
              <a:off x="6588224" y="3219822"/>
              <a:ext cx="1872208" cy="1008112"/>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altLang="zh-CN" dirty="0" smtClean="0"/>
                <a:t>EAS</a:t>
              </a:r>
              <a:r>
                <a:rPr lang="zh-CN" altLang="en-US" dirty="0" smtClean="0"/>
                <a:t>后台服务</a:t>
              </a:r>
              <a:endParaRPr lang="zh-CN" altLang="en-US" dirty="0"/>
            </a:p>
          </p:txBody>
        </p:sp>
        <p:cxnSp>
          <p:nvCxnSpPr>
            <p:cNvPr id="7" name="曲线连接符 6"/>
            <p:cNvCxnSpPr>
              <a:stCxn id="5" idx="3"/>
              <a:endCxn id="4" idx="1"/>
            </p:cNvCxnSpPr>
            <p:nvPr/>
          </p:nvCxnSpPr>
          <p:spPr bwMode="auto">
            <a:xfrm flipV="1">
              <a:off x="5660019" y="3723878"/>
              <a:ext cx="928205" cy="100579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0" name="曲线连接符 9"/>
            <p:cNvCxnSpPr>
              <a:stCxn id="6" idx="3"/>
              <a:endCxn id="4" idx="1"/>
            </p:cNvCxnSpPr>
            <p:nvPr/>
          </p:nvCxnSpPr>
          <p:spPr bwMode="auto">
            <a:xfrm flipV="1">
              <a:off x="5652120" y="3723878"/>
              <a:ext cx="936104" cy="21371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grpSp>
          <p:nvGrpSpPr>
            <p:cNvPr id="17" name="组合 16"/>
            <p:cNvGrpSpPr/>
            <p:nvPr/>
          </p:nvGrpSpPr>
          <p:grpSpPr>
            <a:xfrm>
              <a:off x="3787811" y="4367322"/>
              <a:ext cx="1872208" cy="724708"/>
              <a:chOff x="3779912" y="2999170"/>
              <a:chExt cx="1872208" cy="724708"/>
            </a:xfrm>
          </p:grpSpPr>
          <p:sp>
            <p:nvSpPr>
              <p:cNvPr id="5" name="矩形 4"/>
              <p:cNvSpPr/>
              <p:nvPr/>
            </p:nvSpPr>
            <p:spPr>
              <a:xfrm>
                <a:off x="3779912" y="2999170"/>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GUI</a:t>
                </a:r>
              </a:p>
            </p:txBody>
          </p:sp>
          <p:pic>
            <p:nvPicPr>
              <p:cNvPr id="15" name="Picture 3"/>
              <p:cNvPicPr>
                <a:picLocks noChangeAspect="1" noChangeArrowheads="1"/>
              </p:cNvPicPr>
              <p:nvPr/>
            </p:nvPicPr>
            <p:blipFill>
              <a:blip r:embed="rId3" cstate="print"/>
              <a:srcRect/>
              <a:stretch>
                <a:fillRect/>
              </a:stretch>
            </p:blipFill>
            <p:spPr bwMode="auto">
              <a:xfrm>
                <a:off x="4427984" y="3040055"/>
                <a:ext cx="1152128" cy="642937"/>
              </a:xfrm>
              <a:prstGeom prst="rect">
                <a:avLst/>
              </a:prstGeom>
              <a:noFill/>
              <a:ln w="9525">
                <a:noFill/>
                <a:miter lim="800000"/>
                <a:headEnd/>
                <a:tailEnd/>
              </a:ln>
            </p:spPr>
          </p:pic>
        </p:grpSp>
        <p:grpSp>
          <p:nvGrpSpPr>
            <p:cNvPr id="18" name="组合 17"/>
            <p:cNvGrpSpPr/>
            <p:nvPr/>
          </p:nvGrpSpPr>
          <p:grpSpPr>
            <a:xfrm>
              <a:off x="3779912" y="3575234"/>
              <a:ext cx="1872208" cy="724708"/>
              <a:chOff x="3779912" y="3863266"/>
              <a:chExt cx="1872208" cy="724708"/>
            </a:xfrm>
          </p:grpSpPr>
          <p:sp>
            <p:nvSpPr>
              <p:cNvPr id="6" name="矩形 5"/>
              <p:cNvSpPr/>
              <p:nvPr/>
            </p:nvSpPr>
            <p:spPr>
              <a:xfrm>
                <a:off x="3779912" y="3863266"/>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Web</a:t>
                </a:r>
              </a:p>
            </p:txBody>
          </p:sp>
          <p:pic>
            <p:nvPicPr>
              <p:cNvPr id="1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435883" y="3911758"/>
                <a:ext cx="1144228" cy="6323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cxnSp>
          <p:nvCxnSpPr>
            <p:cNvPr id="19" name="曲线连接符 18"/>
            <p:cNvCxnSpPr>
              <a:stCxn id="21" idx="3"/>
              <a:endCxn id="4" idx="1"/>
            </p:cNvCxnSpPr>
            <p:nvPr/>
          </p:nvCxnSpPr>
          <p:spPr bwMode="auto">
            <a:xfrm>
              <a:off x="5652120" y="3145500"/>
              <a:ext cx="936104" cy="57837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grpSp>
          <p:nvGrpSpPr>
            <p:cNvPr id="27" name="组合 26"/>
            <p:cNvGrpSpPr/>
            <p:nvPr/>
          </p:nvGrpSpPr>
          <p:grpSpPr>
            <a:xfrm>
              <a:off x="3779912" y="2783146"/>
              <a:ext cx="1872208" cy="724708"/>
              <a:chOff x="3779912" y="2783146"/>
              <a:chExt cx="1872208" cy="724708"/>
            </a:xfrm>
          </p:grpSpPr>
          <p:sp>
            <p:nvSpPr>
              <p:cNvPr id="21" name="矩形 20"/>
              <p:cNvSpPr/>
              <p:nvPr/>
            </p:nvSpPr>
            <p:spPr>
              <a:xfrm>
                <a:off x="3779912" y="2783146"/>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Mobil</a:t>
                </a:r>
              </a:p>
            </p:txBody>
          </p:sp>
          <p:pic>
            <p:nvPicPr>
              <p:cNvPr id="2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834382" y="2859782"/>
                <a:ext cx="457698" cy="59422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grpSp>
      <p:sp>
        <p:nvSpPr>
          <p:cNvPr id="20" name="内容占位符 1"/>
          <p:cNvSpPr txBox="1">
            <a:spLocks/>
          </p:cNvSpPr>
          <p:nvPr/>
        </p:nvSpPr>
        <p:spPr>
          <a:xfrm>
            <a:off x="251520" y="3795886"/>
            <a:ext cx="8424936" cy="1090517"/>
          </a:xfrm>
          <a:prstGeom prst="rect">
            <a:avLst/>
          </a:prstGeom>
        </p:spPr>
        <p:txBody>
          <a:bodyPr vert="horz" lIns="91350" tIns="45675" rIns="91350" bIns="45675" rtlCol="0">
            <a:normAutofit fontScale="92500"/>
          </a:bodyPr>
          <a:lstStyle>
            <a:lvl1pPr marL="342497" indent="-342497" algn="l" defTabSz="456662" rtl="0" eaLnBrk="1" fontAlgn="base" latinLnBrk="0" hangingPunct="1">
              <a:spcBef>
                <a:spcPct val="20000"/>
              </a:spcBef>
              <a:spcAft>
                <a:spcPct val="0"/>
              </a:spcAft>
              <a:buSzPct val="100000"/>
              <a:buFontTx/>
              <a:buBlip>
                <a:blip r:embed="rId6"/>
              </a:buBlip>
              <a:defRPr kumimoji="1" lang="zh-CN" altLang="en-US" sz="2000" b="0" i="0" kern="1200">
                <a:solidFill>
                  <a:schemeClr val="tx1">
                    <a:lumMod val="85000"/>
                    <a:lumOff val="15000"/>
                  </a:schemeClr>
                </a:solidFill>
                <a:latin typeface="微软雅黑"/>
                <a:ea typeface="微软雅黑"/>
                <a:cs typeface="微软雅黑"/>
              </a:defRPr>
            </a:lvl1pPr>
            <a:lvl2pPr marL="742139" indent="-285435" algn="l" defTabSz="456662"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1718" indent="-228330" algn="l" defTabSz="456662"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598400"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5104"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800"/>
              </a:spcBef>
            </a:pP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平台提供统一的业务开发模型，简化纯</a:t>
            </a: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应用开发逻辑，形成一致的</a:t>
            </a:r>
            <a:r>
              <a:rPr lang="zh-CN" altLang="en-US" b="1" dirty="0" smtClean="0">
                <a:latin typeface="华文楷体" pitchFamily="2" charset="-122"/>
                <a:ea typeface="华文楷体" pitchFamily="2" charset="-122"/>
              </a:rPr>
              <a:t>互联网风格</a:t>
            </a:r>
            <a:r>
              <a:rPr lang="zh-CN" altLang="en-US" dirty="0" smtClean="0">
                <a:latin typeface="华文楷体" pitchFamily="2" charset="-122"/>
                <a:ea typeface="华文楷体" pitchFamily="2" charset="-122"/>
              </a:rPr>
              <a:t>的应用模式，最大限度实现各种组件的</a:t>
            </a:r>
            <a:r>
              <a:rPr lang="zh-CN" altLang="en-US" b="1" dirty="0" smtClean="0">
                <a:latin typeface="华文楷体" pitchFamily="2" charset="-122"/>
                <a:ea typeface="华文楷体" pitchFamily="2" charset="-122"/>
              </a:rPr>
              <a:t>重用</a:t>
            </a:r>
            <a:r>
              <a:rPr lang="zh-CN" altLang="en-US" dirty="0" smtClean="0">
                <a:latin typeface="华文楷体" pitchFamily="2" charset="-122"/>
                <a:ea typeface="华文楷体" pitchFamily="2" charset="-122"/>
              </a:rPr>
              <a:t>机制，同时采用</a:t>
            </a:r>
            <a:r>
              <a:rPr lang="zh-CN" altLang="en-US" b="1" dirty="0" smtClean="0">
                <a:latin typeface="华文楷体" pitchFamily="2" charset="-122"/>
                <a:ea typeface="华文楷体" pitchFamily="2" charset="-122"/>
              </a:rPr>
              <a:t>开放</a:t>
            </a:r>
            <a:r>
              <a:rPr lang="zh-CN" altLang="en-US" dirty="0" smtClean="0">
                <a:latin typeface="华文楷体" pitchFamily="2" charset="-122"/>
                <a:ea typeface="华文楷体" pitchFamily="2" charset="-122"/>
              </a:rPr>
              <a:t>的技术框架，形成了强大而灵活的</a:t>
            </a: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应用系统开发及管理平台。</a:t>
            </a:r>
          </a:p>
        </p:txBody>
      </p:sp>
    </p:spTree>
    <p:extLst>
      <p:ext uri="{BB962C8B-B14F-4D97-AF65-F5344CB8AC3E}">
        <p14:creationId xmlns:p14="http://schemas.microsoft.com/office/powerpoint/2010/main" xmlns="" val="19455191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4f18369dcc6e943a8b2f50bd5454a9cce52e48"/>
</p:tagLst>
</file>

<file path=ppt/theme/theme1.xml><?xml version="1.0" encoding="utf-8"?>
<a:theme xmlns:a="http://schemas.openxmlformats.org/drawingml/2006/main" name="①绝密（16：9_密级模版）">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①绝密（16：9_密级模版）.potm</Template>
  <TotalTime>18309</TotalTime>
  <Words>1929</Words>
  <Application>Microsoft Office PowerPoint</Application>
  <PresentationFormat>全屏显示(16:9)</PresentationFormat>
  <Paragraphs>312</Paragraphs>
  <Slides>35</Slides>
  <Notes>31</Notes>
  <HiddenSlides>1</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①绝密（16：9_密级模版）</vt:lpstr>
      <vt:lpstr>认识EAS8.0 WEB平台               </vt:lpstr>
      <vt:lpstr>目录</vt:lpstr>
      <vt:lpstr>认识目标</vt:lpstr>
      <vt:lpstr>BOS开发工具构成</vt:lpstr>
      <vt:lpstr>幻灯片 5</vt:lpstr>
      <vt:lpstr>幻灯片 6</vt:lpstr>
      <vt:lpstr>幻灯片 7</vt:lpstr>
      <vt:lpstr>幻灯片 8</vt:lpstr>
      <vt:lpstr>WEB平台介绍</vt:lpstr>
      <vt:lpstr>WEB平台介绍--浏览器支持</vt:lpstr>
      <vt:lpstr>WEB平台介绍--特性</vt:lpstr>
      <vt:lpstr>WEB平台介绍--特性</vt:lpstr>
      <vt:lpstr>WEB平台介绍--特性</vt:lpstr>
      <vt:lpstr>WEB平台介绍--功能构成</vt:lpstr>
      <vt:lpstr>WEB平台二次开发</vt:lpstr>
      <vt:lpstr>WEB平台二次开发--新功能开发流程</vt:lpstr>
      <vt:lpstr>WEB平台二次开发--管理页面介绍</vt:lpstr>
      <vt:lpstr>WEB平台二次开发--创建业务单元</vt:lpstr>
      <vt:lpstr>WEB平台二次开发--列表页面配置</vt:lpstr>
      <vt:lpstr>WEB平台二次开发--编辑页面配置</vt:lpstr>
      <vt:lpstr>WEB平台二次开发—扩展开发</vt:lpstr>
      <vt:lpstr>WEB平台二次开发--导入业务单元</vt:lpstr>
      <vt:lpstr>WEB平台二次开发--管理页面介绍</vt:lpstr>
      <vt:lpstr>WEB平台二次开发--列表页面配置</vt:lpstr>
      <vt:lpstr>WEB平台二次开发--编辑页面配置</vt:lpstr>
      <vt:lpstr>WEB平台二次开发—扩展开发启用验证</vt:lpstr>
      <vt:lpstr>WEB平台扩展性-- EventBus</vt:lpstr>
      <vt:lpstr>WEB平台扩展性</vt:lpstr>
      <vt:lpstr>如何学习WEB平台开发</vt:lpstr>
      <vt:lpstr>与我们的沟通方式--RMP提单</vt:lpstr>
      <vt:lpstr>与我们的沟通方式--邮件</vt:lpstr>
      <vt:lpstr>与我们的沟通方式--论坛</vt:lpstr>
      <vt:lpstr>与我们的沟通方式—QQ群</vt:lpstr>
      <vt:lpstr>幻灯片 34</vt:lpstr>
      <vt:lpstr>特别声明</vt:lpstr>
    </vt:vector>
  </TitlesOfParts>
  <Company>kingdee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此处增加标题 注：云图标可根据标题长度移动</dc:title>
  <dc:creator>kingdee</dc:creator>
  <cp:lastModifiedBy>RD_laihua_fan</cp:lastModifiedBy>
  <cp:revision>748</cp:revision>
  <dcterms:created xsi:type="dcterms:W3CDTF">2012-04-19T08:27:40Z</dcterms:created>
  <dcterms:modified xsi:type="dcterms:W3CDTF">2016-06-22T06:13:01Z</dcterms:modified>
</cp:coreProperties>
</file>