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4056" r:id="rId2"/>
  </p:sldMasterIdLst>
  <p:notesMasterIdLst>
    <p:notesMasterId r:id="rId21"/>
  </p:notesMasterIdLst>
  <p:handoutMasterIdLst>
    <p:handoutMasterId r:id="rId22"/>
  </p:handoutMasterIdLst>
  <p:sldIdLst>
    <p:sldId id="432" r:id="rId3"/>
    <p:sldId id="605" r:id="rId4"/>
    <p:sldId id="699" r:id="rId5"/>
    <p:sldId id="731" r:id="rId6"/>
    <p:sldId id="722" r:id="rId7"/>
    <p:sldId id="723" r:id="rId8"/>
    <p:sldId id="716" r:id="rId9"/>
    <p:sldId id="724" r:id="rId10"/>
    <p:sldId id="725" r:id="rId11"/>
    <p:sldId id="705" r:id="rId12"/>
    <p:sldId id="726" r:id="rId13"/>
    <p:sldId id="727" r:id="rId14"/>
    <p:sldId id="728" r:id="rId15"/>
    <p:sldId id="729" r:id="rId16"/>
    <p:sldId id="730" r:id="rId17"/>
    <p:sldId id="732" r:id="rId18"/>
    <p:sldId id="402" r:id="rId19"/>
    <p:sldId id="403" r:id="rId20"/>
  </p:sldIdLst>
  <p:sldSz cx="9144000" cy="5143500" type="screen16x9"/>
  <p:notesSz cx="6858000" cy="9144000"/>
  <p:custDataLst>
    <p:tags r:id="rId23"/>
  </p:custDataLst>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loop="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9900"/>
    <a:srgbClr val="EA8A1C"/>
    <a:srgbClr val="DF6421"/>
    <a:srgbClr val="00CC00"/>
    <a:srgbClr val="9E6B26"/>
    <a:srgbClr val="00478A"/>
    <a:srgbClr val="279F5B"/>
    <a:srgbClr val="005193"/>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2" autoAdjust="0"/>
    <p:restoredTop sz="98758" autoAdjust="0"/>
  </p:normalViewPr>
  <p:slideViewPr>
    <p:cSldViewPr>
      <p:cViewPr varScale="1">
        <p:scale>
          <a:sx n="95" d="100"/>
          <a:sy n="95" d="100"/>
        </p:scale>
        <p:origin x="-102" y="-84"/>
      </p:cViewPr>
      <p:guideLst>
        <p:guide orient="horz" pos="1620"/>
        <p:guide pos="6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50" d="100"/>
          <a:sy n="50" d="100"/>
        </p:scale>
        <p:origin x="-2386" y="-7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宋体" pitchFamily="2" charset="-122"/>
                <a:cs typeface="+mn-cs"/>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charset="0"/>
                <a:ea typeface="宋体" charset="-122"/>
              </a:defRPr>
            </a:lvl1pPr>
          </a:lstStyle>
          <a:p>
            <a:pPr>
              <a:defRPr/>
            </a:pPr>
            <a:fld id="{495F6F2C-2FCB-467C-9A86-8B8AFD572D5C}" type="datetimeFigureOut">
              <a:rPr lang="zh-CN" altLang="en-US"/>
              <a:pPr>
                <a:defRPr/>
              </a:pPr>
              <a:t>2016/6/13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宋体" pitchFamily="2" charset="-122"/>
                <a:cs typeface="+mn-cs"/>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charset="0"/>
                <a:ea typeface="宋体" charset="-122"/>
              </a:defRPr>
            </a:lvl1pPr>
          </a:lstStyle>
          <a:p>
            <a:pPr>
              <a:defRPr/>
            </a:pPr>
            <a:fld id="{40AFEBC1-49A3-489E-B083-281ADC26BE28}" type="slidenum">
              <a:rPr lang="zh-CN" altLang="en-US"/>
              <a:pPr>
                <a:defRPr/>
              </a:pPr>
              <a:t>‹#›</a:t>
            </a:fld>
            <a:endParaRPr lang="zh-CN" altLang="en-US"/>
          </a:p>
        </p:txBody>
      </p:sp>
    </p:spTree>
    <p:extLst>
      <p:ext uri="{BB962C8B-B14F-4D97-AF65-F5344CB8AC3E}">
        <p14:creationId xmlns:p14="http://schemas.microsoft.com/office/powerpoint/2010/main" xmlns="" val="11598533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宋体" charset="-122"/>
                <a:ea typeface="宋体" charset="-122"/>
              </a:defRPr>
            </a:lvl1pPr>
          </a:lstStyle>
          <a:p>
            <a:pPr>
              <a:defRPr/>
            </a:pPr>
            <a:fld id="{685ABB36-A3D0-4A56-97B3-A73BFECF206E}" type="datetimeFigureOut">
              <a:rPr lang="zh-CN" altLang="en-US"/>
              <a:pPr>
                <a:defRPr/>
              </a:pPr>
              <a:t>2016/6/13</a:t>
            </a:fld>
            <a:endParaRPr lang="en-US" altLang="zh-CN"/>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宋体" charset="-122"/>
                <a:ea typeface="宋体" charset="-122"/>
              </a:defRPr>
            </a:lvl1pPr>
          </a:lstStyle>
          <a:p>
            <a:pPr>
              <a:defRPr/>
            </a:pPr>
            <a:fld id="{821E5C30-E190-4329-9E29-83E1D3048E69}" type="slidenum">
              <a:rPr lang="zh-CN" altLang="en-US"/>
              <a:pPr>
                <a:defRPr/>
              </a:pPr>
              <a:t>‹#›</a:t>
            </a:fld>
            <a:endParaRPr lang="en-US" altLang="zh-CN"/>
          </a:p>
        </p:txBody>
      </p:sp>
    </p:spTree>
    <p:extLst>
      <p:ext uri="{BB962C8B-B14F-4D97-AF65-F5344CB8AC3E}">
        <p14:creationId xmlns:p14="http://schemas.microsoft.com/office/powerpoint/2010/main" xmlns="" val="15546268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宋体" pitchFamily="2" charset="-122"/>
        <a:ea typeface="+mn-ea"/>
        <a:cs typeface="宋体" charset="0"/>
      </a:defRPr>
    </a:lvl1pPr>
    <a:lvl2pPr marL="457200" algn="l" rtl="0" eaLnBrk="0" fontAlgn="base" hangingPunct="0">
      <a:spcBef>
        <a:spcPct val="30000"/>
      </a:spcBef>
      <a:spcAft>
        <a:spcPct val="0"/>
      </a:spcAft>
      <a:defRPr kumimoji="1" sz="1200" kern="1200">
        <a:solidFill>
          <a:schemeClr val="tx1"/>
        </a:solidFill>
        <a:latin typeface="宋体" pitchFamily="2" charset="-122"/>
        <a:ea typeface="+mn-ea"/>
        <a:cs typeface="+mn-cs"/>
      </a:defRPr>
    </a:lvl2pPr>
    <a:lvl3pPr marL="914400" algn="l" rtl="0" eaLnBrk="0" fontAlgn="base" hangingPunct="0">
      <a:spcBef>
        <a:spcPct val="30000"/>
      </a:spcBef>
      <a:spcAft>
        <a:spcPct val="0"/>
      </a:spcAft>
      <a:defRPr kumimoji="1" sz="1200" kern="1200">
        <a:solidFill>
          <a:schemeClr val="tx1"/>
        </a:solidFill>
        <a:latin typeface="宋体" pitchFamily="2" charset="-122"/>
        <a:ea typeface="+mn-ea"/>
        <a:cs typeface="+mn-cs"/>
      </a:defRPr>
    </a:lvl3pPr>
    <a:lvl4pPr marL="1371600" algn="l" rtl="0" eaLnBrk="0" fontAlgn="base" hangingPunct="0">
      <a:spcBef>
        <a:spcPct val="30000"/>
      </a:spcBef>
      <a:spcAft>
        <a:spcPct val="0"/>
      </a:spcAft>
      <a:defRPr kumimoji="1" sz="1200" kern="1200">
        <a:solidFill>
          <a:schemeClr val="tx1"/>
        </a:solidFill>
        <a:latin typeface="宋体" pitchFamily="2" charset="-122"/>
        <a:ea typeface="+mn-ea"/>
        <a:cs typeface="+mn-cs"/>
      </a:defRPr>
    </a:lvl4pPr>
    <a:lvl5pPr marL="1828800" algn="l" rtl="0" eaLnBrk="0" fontAlgn="base" hangingPunct="0">
      <a:spcBef>
        <a:spcPct val="30000"/>
      </a:spcBef>
      <a:spcAft>
        <a:spcPct val="0"/>
      </a:spcAft>
      <a:defRPr kumimoji="1" sz="1200" kern="1200">
        <a:solidFill>
          <a:schemeClr val="tx1"/>
        </a:solidFill>
        <a:latin typeface="宋体" pitchFamily="2"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a:lstStyle/>
          <a:p>
            <a:endParaRPr lang="zh-CN" altLang="en-US" dirty="0" smtClean="0"/>
          </a:p>
        </p:txBody>
      </p:sp>
      <p:sp>
        <p:nvSpPr>
          <p:cNvPr id="47108" name="灯片编号占位符 3"/>
          <p:cNvSpPr>
            <a:spLocks noGrp="1"/>
          </p:cNvSpPr>
          <p:nvPr>
            <p:ph type="sldNum" sz="quarter" idx="5"/>
          </p:nvPr>
        </p:nvSpPr>
        <p:spPr bwMode="auto">
          <a:noFill/>
          <a:ln>
            <a:miter lim="800000"/>
            <a:headEnd/>
            <a:tailEnd/>
          </a:ln>
        </p:spPr>
        <p:txBody>
          <a:bodyPr/>
          <a:lstStyle/>
          <a:p>
            <a:fld id="{62B27C12-AF83-4EB3-9EFB-8DB3DA469637}" type="slidenum">
              <a:rPr lang="en-US" altLang="zh-CN" smtClean="0">
                <a:solidFill>
                  <a:srgbClr val="000000"/>
                </a:solidFill>
                <a:latin typeface="宋体" pitchFamily="2" charset="-122"/>
                <a:ea typeface="宋体" pitchFamily="2" charset="-122"/>
              </a:rPr>
              <a:pPr/>
              <a:t>1</a:t>
            </a:fld>
            <a:endParaRPr lang="en-US" altLang="zh-CN" smtClean="0">
              <a:solidFill>
                <a:srgbClr val="000000"/>
              </a:solidFill>
              <a:latin typeface="宋体" pitchFamily="2" charset="-122"/>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pPr>
                <a:defRPr/>
              </a:pPr>
              <a:t>2</a:t>
            </a:fld>
            <a:endParaRPr lang="en-US" altLang="zh-CN"/>
          </a:p>
        </p:txBody>
      </p:sp>
    </p:spTree>
    <p:extLst>
      <p:ext uri="{BB962C8B-B14F-4D97-AF65-F5344CB8AC3E}">
        <p14:creationId xmlns:p14="http://schemas.microsoft.com/office/powerpoint/2010/main" xmlns="" val="2126105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ln/>
        </p:spPr>
      </p:sp>
      <p:sp>
        <p:nvSpPr>
          <p:cNvPr id="29699" name="备注占位符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mtClean="0">
              <a:latin typeface="Arial" pitchFamily="34" charset="0"/>
            </a:endParaRPr>
          </a:p>
        </p:txBody>
      </p:sp>
      <p:sp>
        <p:nvSpPr>
          <p:cNvPr id="29700" name="灯片编号占位符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fld id="{9092D832-8BD9-4AC5-86C9-03F9B75D6234}" type="slidenum">
              <a:rPr lang="en-US" altLang="zh-CN" sz="1200" smtClean="0">
                <a:latin typeface="Arial" pitchFamily="34" charset="0"/>
                <a:ea typeface="宋体" pitchFamily="2" charset="-122"/>
              </a:rPr>
              <a:pPr/>
              <a:t>10</a:t>
            </a:fld>
            <a:endParaRPr lang="en-US" altLang="zh-CN" sz="1200" smtClean="0">
              <a:latin typeface="Arial" pitchFamily="34" charset="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0A42330-DA58-4388-955E-83F52B92EB81}" type="datetimeFigureOut">
              <a:rPr lang="zh-CN" altLang="en-US"/>
              <a:pPr>
                <a:defRPr/>
              </a:pPr>
              <a:t>2016/6/13</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7942137-AEE8-4AFD-9284-B010269D0E36}" type="slidenum">
              <a:rPr lang="zh-CN" altLang="en-US"/>
              <a:pPr>
                <a:defRPr/>
              </a:pPr>
              <a:t>‹#›</a:t>
            </a:fld>
            <a:endParaRPr lang="en-US" altLang="zh-CN"/>
          </a:p>
        </p:txBody>
      </p:sp>
    </p:spTree>
  </p:cSld>
  <p:clrMapOvr>
    <a:masterClrMapping/>
  </p:clrMapOvr>
  <p:transition advClick="0" advTm="6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A069ED9-2E1A-472B-8DE3-C13E4DA747AF}" type="datetimeFigureOut">
              <a:rPr lang="zh-CN" altLang="en-US"/>
              <a:pPr>
                <a:defRPr/>
              </a:pPr>
              <a:t>2016/6/13</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55064E6-A31D-4508-A85C-024DDCFA27DD}" type="slidenum">
              <a:rPr lang="zh-CN" altLang="en-US"/>
              <a:pPr>
                <a:defRPr/>
              </a:pPr>
              <a:t>‹#›</a:t>
            </a:fld>
            <a:endParaRPr lang="en-US" altLang="zh-CN"/>
          </a:p>
        </p:txBody>
      </p:sp>
    </p:spTree>
  </p:cSld>
  <p:clrMapOvr>
    <a:masterClrMapping/>
  </p:clrMapOvr>
  <p:transition advClick="0" advTm="6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8C547C6-BB5B-4FA4-9711-D63DADC64BF6}" type="datetimeFigureOut">
              <a:rPr lang="zh-CN" altLang="en-US"/>
              <a:pPr>
                <a:defRPr/>
              </a:pPr>
              <a:t>2016/6/13</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21F48F6-F1E0-4E69-8586-0985E5A51B01}" type="slidenum">
              <a:rPr lang="zh-CN" altLang="en-US"/>
              <a:pPr>
                <a:defRPr/>
              </a:pPr>
              <a:t>‹#›</a:t>
            </a:fld>
            <a:endParaRPr lang="en-US" altLang="zh-CN"/>
          </a:p>
        </p:txBody>
      </p:sp>
    </p:spTree>
  </p:cSld>
  <p:clrMapOvr>
    <a:masterClrMapping/>
  </p:clrMapOvr>
  <p:transition advClick="0" advTm="600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仅标题">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cstate="print"/>
          <a:srcRect/>
          <a:stretch>
            <a:fillRect/>
          </a:stretch>
        </p:blipFill>
        <p:spPr bwMode="auto">
          <a:xfrm>
            <a:off x="0" y="0"/>
            <a:ext cx="9147175" cy="5143500"/>
          </a:xfrm>
          <a:prstGeom prst="rect">
            <a:avLst/>
          </a:prstGeom>
          <a:noFill/>
          <a:ln w="9525">
            <a:noFill/>
            <a:miter lim="800000"/>
            <a:headEnd/>
            <a:tailEnd/>
          </a:ln>
        </p:spPr>
      </p:pic>
      <p:sp>
        <p:nvSpPr>
          <p:cNvPr id="3" name="Rectangle 4"/>
          <p:cNvSpPr>
            <a:spLocks/>
          </p:cNvSpPr>
          <p:nvPr/>
        </p:nvSpPr>
        <p:spPr bwMode="auto">
          <a:xfrm>
            <a:off x="4521200" y="1436688"/>
            <a:ext cx="1811338" cy="738187"/>
          </a:xfrm>
          <a:prstGeom prst="rect">
            <a:avLst/>
          </a:prstGeom>
          <a:noFill/>
          <a:ln w="12700">
            <a:noFill/>
            <a:miter lim="800000"/>
            <a:headEnd/>
            <a:tailEnd/>
          </a:ln>
        </p:spPr>
        <p:txBody>
          <a:bodyPr wrap="none" lIns="0" tIns="0" rIns="0" bIns="0" anchor="ctr">
            <a:spAutoFit/>
          </a:bodyPr>
          <a:lstStyle/>
          <a:p>
            <a:pPr>
              <a:defRPr/>
            </a:pPr>
            <a:r>
              <a:rPr lang="en-US" altLang="zh-CN" sz="4800">
                <a:solidFill>
                  <a:srgbClr val="404040"/>
                </a:solidFill>
                <a:latin typeface="Goudy Old Style" pitchFamily="18" charset="0"/>
                <a:ea typeface="Helvetica Neue UltraLight"/>
                <a:cs typeface="Helvetica Neue UltraLight"/>
                <a:sym typeface="Helvetica Neue UltraLight"/>
              </a:rPr>
              <a:t>Thanks</a:t>
            </a:r>
          </a:p>
        </p:txBody>
      </p:sp>
      <p:sp>
        <p:nvSpPr>
          <p:cNvPr id="4" name="Rectangle 5"/>
          <p:cNvSpPr>
            <a:spLocks/>
          </p:cNvSpPr>
          <p:nvPr/>
        </p:nvSpPr>
        <p:spPr bwMode="auto">
          <a:xfrm>
            <a:off x="4051300" y="2190750"/>
            <a:ext cx="1020763" cy="276225"/>
          </a:xfrm>
          <a:prstGeom prst="rect">
            <a:avLst/>
          </a:prstGeom>
          <a:noFill/>
          <a:ln w="12700">
            <a:noFill/>
            <a:miter lim="800000"/>
            <a:headEnd/>
            <a:tailEnd/>
          </a:ln>
        </p:spPr>
        <p:txBody>
          <a:bodyPr wrap="none" lIns="0" tIns="0" rIns="0" bIns="0" anchor="ctr">
            <a:spAutoFit/>
          </a:bodyPr>
          <a:lstStyle/>
          <a:p>
            <a:pPr>
              <a:defRPr/>
            </a:pPr>
            <a:r>
              <a:rPr lang="en-US" altLang="zh-CN">
                <a:solidFill>
                  <a:srgbClr val="404040"/>
                </a:solidFill>
                <a:latin typeface="Arial Narrow" pitchFamily="34" charset="0"/>
                <a:sym typeface="Arial Narrow" pitchFamily="34" charset="0"/>
              </a:rPr>
              <a:t>terima kasih</a:t>
            </a:r>
          </a:p>
        </p:txBody>
      </p:sp>
      <p:sp>
        <p:nvSpPr>
          <p:cNvPr id="5" name="Rectangle 6"/>
          <p:cNvSpPr>
            <a:spLocks/>
          </p:cNvSpPr>
          <p:nvPr/>
        </p:nvSpPr>
        <p:spPr bwMode="auto">
          <a:xfrm>
            <a:off x="3492500" y="1276350"/>
            <a:ext cx="922338" cy="554038"/>
          </a:xfrm>
          <a:prstGeom prst="rect">
            <a:avLst/>
          </a:prstGeom>
          <a:noFill/>
          <a:ln w="12700">
            <a:noFill/>
            <a:miter lim="800000"/>
            <a:headEnd/>
            <a:tailEnd/>
          </a:ln>
        </p:spPr>
        <p:txBody>
          <a:bodyPr wrap="none" lIns="0" tIns="0" rIns="0" bIns="0" anchor="ctr">
            <a:spAutoFit/>
          </a:bodyPr>
          <a:lstStyle/>
          <a:p>
            <a:pPr>
              <a:defRPr/>
            </a:pPr>
            <a:r>
              <a:rPr lang="zh-CN" altLang="en-US" sz="3600">
                <a:solidFill>
                  <a:srgbClr val="404040"/>
                </a:solidFill>
                <a:sym typeface="Arial" pitchFamily="34" charset="0"/>
              </a:rPr>
              <a:t>感謝</a:t>
            </a:r>
          </a:p>
        </p:txBody>
      </p:sp>
      <p:sp>
        <p:nvSpPr>
          <p:cNvPr id="6" name="Rectangle 7"/>
          <p:cNvSpPr>
            <a:spLocks/>
          </p:cNvSpPr>
          <p:nvPr/>
        </p:nvSpPr>
        <p:spPr bwMode="auto">
          <a:xfrm>
            <a:off x="5199063" y="2097088"/>
            <a:ext cx="1231900" cy="739775"/>
          </a:xfrm>
          <a:prstGeom prst="rect">
            <a:avLst/>
          </a:prstGeom>
          <a:noFill/>
          <a:ln w="12700">
            <a:noFill/>
            <a:miter lim="800000"/>
            <a:headEnd/>
            <a:tailEnd/>
          </a:ln>
        </p:spPr>
        <p:txBody>
          <a:bodyPr wrap="none" lIns="0" tIns="0" rIns="0" bIns="0" anchor="ctr">
            <a:spAutoFit/>
          </a:bodyPr>
          <a:lstStyle/>
          <a:p>
            <a:pPr>
              <a:defRPr/>
            </a:pPr>
            <a:r>
              <a:rPr lang="zh-CN" altLang="en-US" sz="4800">
                <a:solidFill>
                  <a:srgbClr val="404040"/>
                </a:solidFill>
                <a:latin typeface="微软雅黑" pitchFamily="34" charset="-122"/>
                <a:ea typeface="微软雅黑" pitchFamily="34" charset="-122"/>
                <a:cs typeface="Microsoft YaHei Bold"/>
                <a:sym typeface="Microsoft YaHei Bold"/>
              </a:rPr>
              <a:t>谢谢</a:t>
            </a:r>
          </a:p>
        </p:txBody>
      </p:sp>
      <p:sp>
        <p:nvSpPr>
          <p:cNvPr id="7" name="Rectangle 8"/>
          <p:cNvSpPr>
            <a:spLocks/>
          </p:cNvSpPr>
          <p:nvPr/>
        </p:nvSpPr>
        <p:spPr bwMode="auto">
          <a:xfrm>
            <a:off x="5403850" y="1336675"/>
            <a:ext cx="1027113" cy="246063"/>
          </a:xfrm>
          <a:prstGeom prst="rect">
            <a:avLst/>
          </a:prstGeom>
          <a:noFill/>
          <a:ln w="12700">
            <a:noFill/>
            <a:miter lim="800000"/>
            <a:headEnd/>
            <a:tailEnd/>
          </a:ln>
        </p:spPr>
        <p:txBody>
          <a:bodyPr wrap="none" lIns="0" tIns="0" rIns="0" bIns="0" anchor="ctr">
            <a:spAutoFit/>
          </a:bodyPr>
          <a:lstStyle/>
          <a:p>
            <a:pPr>
              <a:defRPr/>
            </a:pPr>
            <a:r>
              <a:rPr lang="zh-CN" altLang="en-US" sz="1600">
                <a:solidFill>
                  <a:srgbClr val="404040"/>
                </a:solidFill>
                <a:sym typeface="Arial" pitchFamily="34" charset="0"/>
              </a:rPr>
              <a:t>ありがとう</a:t>
            </a:r>
          </a:p>
        </p:txBody>
      </p:sp>
      <p:sp>
        <p:nvSpPr>
          <p:cNvPr id="8" name="Rectangle 9"/>
          <p:cNvSpPr>
            <a:spLocks/>
          </p:cNvSpPr>
          <p:nvPr/>
        </p:nvSpPr>
        <p:spPr bwMode="auto">
          <a:xfrm>
            <a:off x="3492500" y="1874838"/>
            <a:ext cx="850900" cy="307975"/>
          </a:xfrm>
          <a:prstGeom prst="rect">
            <a:avLst/>
          </a:prstGeom>
          <a:noFill/>
          <a:ln w="12700">
            <a:noFill/>
            <a:miter lim="800000"/>
            <a:headEnd/>
            <a:tailEnd/>
          </a:ln>
        </p:spPr>
        <p:txBody>
          <a:bodyPr wrap="none" lIns="0" tIns="0" rIns="0" bIns="0" anchor="ctr">
            <a:spAutoFit/>
          </a:bodyPr>
          <a:lstStyle/>
          <a:p>
            <a:pPr>
              <a:defRPr/>
            </a:pPr>
            <a:r>
              <a:rPr lang="en-US" altLang="zh-CN" sz="2000">
                <a:solidFill>
                  <a:srgbClr val="404040"/>
                </a:solidFill>
                <a:ea typeface="Thonburi"/>
                <a:cs typeface="Thonburi"/>
                <a:sym typeface="Arial" pitchFamily="34" charset="0"/>
              </a:rPr>
              <a:t>ขอบคุณ</a:t>
            </a:r>
          </a:p>
        </p:txBody>
      </p:sp>
      <p:sp>
        <p:nvSpPr>
          <p:cNvPr id="9" name="Rectangle 37"/>
          <p:cNvSpPr>
            <a:spLocks/>
          </p:cNvSpPr>
          <p:nvPr userDrawn="1"/>
        </p:nvSpPr>
        <p:spPr bwMode="auto">
          <a:xfrm>
            <a:off x="257175" y="4767263"/>
            <a:ext cx="2874963" cy="304800"/>
          </a:xfrm>
          <a:prstGeom prst="rect">
            <a:avLst/>
          </a:prstGeom>
          <a:noFill/>
          <a:ln w="12700">
            <a:noFill/>
            <a:miter lim="800000"/>
            <a:headEnd/>
            <a:tailEnd/>
          </a:ln>
        </p:spPr>
        <p:txBody>
          <a:bodyPr lIns="0" tIns="0" rIns="0" bIns="0" anchor="ctr"/>
          <a:lstStyle/>
          <a:p>
            <a:pPr>
              <a:defRPr/>
            </a:pPr>
            <a:r>
              <a:rPr lang="zh-CN" altLang="en-US" sz="900">
                <a:solidFill>
                  <a:srgbClr val="4D4D4D"/>
                </a:solidFill>
                <a:latin typeface="微软雅黑" pitchFamily="34" charset="-122"/>
                <a:ea typeface="微软雅黑" pitchFamily="34" charset="-122"/>
                <a:sym typeface="Microsoft YaHei Bold"/>
              </a:rPr>
              <a:t>版权所有</a:t>
            </a:r>
            <a:r>
              <a:rPr lang="en-US" altLang="zh-CN" sz="900">
                <a:solidFill>
                  <a:srgbClr val="4D4D4D"/>
                </a:solidFill>
                <a:latin typeface="微软雅黑" pitchFamily="34" charset="-122"/>
                <a:ea typeface="微软雅黑" pitchFamily="34" charset="-122"/>
                <a:sym typeface="Helvetica Neue"/>
              </a:rPr>
              <a:t>©1993-2012</a:t>
            </a:r>
            <a:r>
              <a:rPr lang="zh-CN" altLang="en-US" sz="900">
                <a:solidFill>
                  <a:srgbClr val="4D4D4D"/>
                </a:solidFill>
                <a:latin typeface="微软雅黑" pitchFamily="34" charset="-122"/>
                <a:ea typeface="微软雅黑" pitchFamily="34" charset="-122"/>
                <a:sym typeface="Microsoft YaHei Bold"/>
              </a:rPr>
              <a:t>金蝶软件（中国）有限公司</a:t>
            </a:r>
          </a:p>
        </p:txBody>
      </p:sp>
      <p:pic>
        <p:nvPicPr>
          <p:cNvPr id="10" name="图片 14" descr="20120325大品牌Logo.png"/>
          <p:cNvPicPr>
            <a:picLocks noChangeAspect="1"/>
          </p:cNvPicPr>
          <p:nvPr userDrawn="1"/>
        </p:nvPicPr>
        <p:blipFill>
          <a:blip r:embed="rId3" cstate="print"/>
          <a:srcRect/>
          <a:stretch>
            <a:fillRect/>
          </a:stretch>
        </p:blipFill>
        <p:spPr bwMode="auto">
          <a:xfrm>
            <a:off x="6723063" y="442913"/>
            <a:ext cx="2025650" cy="503237"/>
          </a:xfrm>
          <a:prstGeom prst="rect">
            <a:avLst/>
          </a:prstGeom>
          <a:noFill/>
          <a:ln w="9525">
            <a:noFill/>
            <a:miter lim="800000"/>
            <a:headEnd/>
            <a:tailEnd/>
          </a:ln>
        </p:spPr>
      </p:pic>
      <p:sp>
        <p:nvSpPr>
          <p:cNvPr id="11" name="Text Box 2"/>
          <p:cNvSpPr txBox="1">
            <a:spLocks noChangeArrowheads="1"/>
          </p:cNvSpPr>
          <p:nvPr userDrawn="1"/>
        </p:nvSpPr>
        <p:spPr bwMode="auto">
          <a:xfrm>
            <a:off x="7558088" y="4843463"/>
            <a:ext cx="1622425" cy="249237"/>
          </a:xfrm>
          <a:prstGeom prst="rect">
            <a:avLst/>
          </a:prstGeom>
          <a:noFill/>
          <a:ln w="9525">
            <a:noFill/>
            <a:miter lim="800000"/>
            <a:headEnd/>
            <a:tailEnd/>
          </a:ln>
        </p:spPr>
        <p:txBody>
          <a:bodyPr lIns="74295" tIns="8890" rIns="74295" bIns="8890"/>
          <a:lstStyle/>
          <a:p>
            <a:pPr algn="just">
              <a:lnSpc>
                <a:spcPts val="1400"/>
              </a:lnSpc>
              <a:defRPr/>
            </a:pPr>
            <a:r>
              <a:rPr lang="zh-CN" altLang="en-US" sz="900">
                <a:solidFill>
                  <a:srgbClr val="4D4D4D"/>
                </a:solidFill>
                <a:latin typeface="微软雅黑" pitchFamily="34" charset="-122"/>
                <a:ea typeface="微软雅黑" pitchFamily="34" charset="-122"/>
              </a:rPr>
              <a:t>④ 内部公开 请勿外传</a:t>
            </a:r>
            <a:endParaRPr lang="zh-CN" altLang="zh-CN" sz="900">
              <a:solidFill>
                <a:srgbClr val="4D4D4D"/>
              </a:solidFill>
              <a:latin typeface="微软雅黑" pitchFamily="34" charset="-122"/>
              <a:ea typeface="微软雅黑" pitchFamily="34" charset="-122"/>
            </a:endParaRPr>
          </a:p>
        </p:txBody>
      </p:sp>
      <p:grpSp>
        <p:nvGrpSpPr>
          <p:cNvPr id="12" name="组合 16"/>
          <p:cNvGrpSpPr>
            <a:grpSpLocks/>
          </p:cNvGrpSpPr>
          <p:nvPr userDrawn="1"/>
        </p:nvGrpSpPr>
        <p:grpSpPr bwMode="auto">
          <a:xfrm>
            <a:off x="144463" y="2320925"/>
            <a:ext cx="6372225" cy="3059113"/>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print"/>
            <a:srcRect/>
            <a:stretch>
              <a:fillRect/>
            </a:stretch>
          </p:blipFill>
          <p:spPr bwMode="auto">
            <a:xfrm>
              <a:off x="395536" y="2897458"/>
              <a:ext cx="2122564" cy="2122564"/>
            </a:xfrm>
            <a:prstGeom prst="rect">
              <a:avLst/>
            </a:prstGeom>
            <a:noFill/>
            <a:ln w="9525">
              <a:noFill/>
              <a:miter lim="800000"/>
              <a:headEnd/>
              <a:tailEnd/>
            </a:ln>
          </p:spPr>
        </p:pic>
        <p:pic>
          <p:nvPicPr>
            <p:cNvPr id="14" name="Picture 7" descr="K:\201203盛世确认可用输出\PPT\素材\玻璃砖素材\PPT C Lego.png"/>
            <p:cNvPicPr>
              <a:picLocks noChangeAspect="1" noChangeArrowheads="1"/>
            </p:cNvPicPr>
            <p:nvPr userDrawn="1"/>
          </p:nvPicPr>
          <p:blipFill>
            <a:blip r:embed="rId5" cstate="print"/>
            <a:srcRect/>
            <a:stretch>
              <a:fillRect/>
            </a:stretch>
          </p:blipFill>
          <p:spPr bwMode="auto">
            <a:xfrm>
              <a:off x="1966894" y="2930672"/>
              <a:ext cx="2978525" cy="2151234"/>
            </a:xfrm>
            <a:prstGeom prst="rect">
              <a:avLst/>
            </a:prstGeom>
            <a:noFill/>
            <a:ln w="9525">
              <a:noFill/>
              <a:miter lim="800000"/>
              <a:headEnd/>
              <a:tailEnd/>
            </a:ln>
          </p:spPr>
        </p:pic>
      </p:gr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14"/>
          <p:cNvPicPr>
            <a:picLocks noChangeAspect="1"/>
          </p:cNvPicPr>
          <p:nvPr userDrawn="1"/>
        </p:nvPicPr>
        <p:blipFill>
          <a:blip r:embed="rId2" cstate="print"/>
          <a:srcRect/>
          <a:stretch>
            <a:fillRect/>
          </a:stretch>
        </p:blipFill>
        <p:spPr bwMode="auto">
          <a:xfrm>
            <a:off x="0" y="0"/>
            <a:ext cx="9147175" cy="5143500"/>
          </a:xfrm>
          <a:prstGeom prst="rect">
            <a:avLst/>
          </a:prstGeom>
          <a:noFill/>
          <a:ln w="9525">
            <a:noFill/>
            <a:miter lim="800000"/>
            <a:headEnd/>
            <a:tailEnd/>
          </a:ln>
        </p:spPr>
      </p:pic>
      <p:sp>
        <p:nvSpPr>
          <p:cNvPr id="5" name="Rectangle 37"/>
          <p:cNvSpPr>
            <a:spLocks/>
          </p:cNvSpPr>
          <p:nvPr userDrawn="1"/>
        </p:nvSpPr>
        <p:spPr bwMode="auto">
          <a:xfrm>
            <a:off x="257175" y="4767263"/>
            <a:ext cx="2874963" cy="304800"/>
          </a:xfrm>
          <a:prstGeom prst="rect">
            <a:avLst/>
          </a:prstGeom>
          <a:noFill/>
          <a:ln w="12700">
            <a:noFill/>
            <a:miter lim="800000"/>
            <a:headEnd/>
            <a:tailEnd/>
          </a:ln>
        </p:spPr>
        <p:txBody>
          <a:bodyPr lIns="0" tIns="0" rIns="0" bIns="0" anchor="ctr"/>
          <a:lstStyle/>
          <a:p>
            <a:pPr>
              <a:defRPr/>
            </a:pPr>
            <a:r>
              <a:rPr lang="zh-CN" altLang="en-US" sz="900">
                <a:solidFill>
                  <a:srgbClr val="4D4D4D"/>
                </a:solidFill>
                <a:latin typeface="微软雅黑" pitchFamily="34" charset="-122"/>
                <a:ea typeface="微软雅黑" pitchFamily="34" charset="-122"/>
                <a:sym typeface="Microsoft YaHei Bold"/>
              </a:rPr>
              <a:t>版权所有</a:t>
            </a:r>
            <a:r>
              <a:rPr lang="en-US" altLang="zh-CN" sz="900">
                <a:solidFill>
                  <a:srgbClr val="4D4D4D"/>
                </a:solidFill>
                <a:latin typeface="微软雅黑" pitchFamily="34" charset="-122"/>
                <a:ea typeface="微软雅黑" pitchFamily="34" charset="-122"/>
                <a:sym typeface="Helvetica Neue"/>
              </a:rPr>
              <a:t>©1993-2012</a:t>
            </a:r>
            <a:r>
              <a:rPr lang="zh-CN" altLang="en-US" sz="900">
                <a:solidFill>
                  <a:srgbClr val="4D4D4D"/>
                </a:solidFill>
                <a:latin typeface="微软雅黑" pitchFamily="34" charset="-122"/>
                <a:ea typeface="微软雅黑" pitchFamily="34" charset="-122"/>
                <a:sym typeface="Microsoft YaHei Bold"/>
              </a:rPr>
              <a:t>金蝶软件（中国）有限公司</a:t>
            </a:r>
          </a:p>
        </p:txBody>
      </p:sp>
      <p:sp>
        <p:nvSpPr>
          <p:cNvPr id="6" name="Text Box 2"/>
          <p:cNvSpPr txBox="1">
            <a:spLocks noChangeArrowheads="1"/>
          </p:cNvSpPr>
          <p:nvPr userDrawn="1"/>
        </p:nvSpPr>
        <p:spPr bwMode="auto">
          <a:xfrm>
            <a:off x="7558088" y="4843463"/>
            <a:ext cx="1622425" cy="249237"/>
          </a:xfrm>
          <a:prstGeom prst="rect">
            <a:avLst/>
          </a:prstGeom>
          <a:noFill/>
          <a:ln w="9525">
            <a:noFill/>
            <a:miter lim="800000"/>
            <a:headEnd/>
            <a:tailEnd/>
          </a:ln>
        </p:spPr>
        <p:txBody>
          <a:bodyPr lIns="74295" tIns="8890" rIns="74295" bIns="8890"/>
          <a:lstStyle/>
          <a:p>
            <a:pPr algn="just">
              <a:lnSpc>
                <a:spcPts val="1400"/>
              </a:lnSpc>
              <a:defRPr/>
            </a:pPr>
            <a:r>
              <a:rPr lang="zh-CN" altLang="en-US" sz="900">
                <a:solidFill>
                  <a:srgbClr val="4D4D4D"/>
                </a:solidFill>
                <a:latin typeface="微软雅黑" pitchFamily="34" charset="-122"/>
                <a:ea typeface="微软雅黑" pitchFamily="34" charset="-122"/>
              </a:rPr>
              <a:t>④ 内部公开 请勿外传</a:t>
            </a:r>
            <a:endParaRPr lang="zh-CN" altLang="zh-CN" sz="900">
              <a:solidFill>
                <a:srgbClr val="4D4D4D"/>
              </a:solidFill>
              <a:latin typeface="微软雅黑" pitchFamily="34" charset="-122"/>
              <a:ea typeface="微软雅黑" pitchFamily="34" charset="-122"/>
            </a:endParaRPr>
          </a:p>
        </p:txBody>
      </p:sp>
      <p:pic>
        <p:nvPicPr>
          <p:cNvPr id="7" name="图片 21" descr="20120325大品牌Logo.png"/>
          <p:cNvPicPr>
            <a:picLocks noChangeAspect="1"/>
          </p:cNvPicPr>
          <p:nvPr userDrawn="1"/>
        </p:nvPicPr>
        <p:blipFill>
          <a:blip r:embed="rId3" cstate="print"/>
          <a:srcRect/>
          <a:stretch>
            <a:fillRect/>
          </a:stretch>
        </p:blipFill>
        <p:spPr bwMode="auto">
          <a:xfrm>
            <a:off x="6723063" y="442913"/>
            <a:ext cx="2025650" cy="503237"/>
          </a:xfrm>
          <a:prstGeom prst="rect">
            <a:avLst/>
          </a:prstGeom>
          <a:noFill/>
          <a:ln w="9525">
            <a:noFill/>
            <a:miter lim="800000"/>
            <a:headEnd/>
            <a:tailEnd/>
          </a:ln>
        </p:spPr>
      </p:pic>
      <p:grpSp>
        <p:nvGrpSpPr>
          <p:cNvPr id="8" name="组合 22"/>
          <p:cNvGrpSpPr>
            <a:grpSpLocks/>
          </p:cNvGrpSpPr>
          <p:nvPr userDrawn="1"/>
        </p:nvGrpSpPr>
        <p:grpSpPr bwMode="auto">
          <a:xfrm>
            <a:off x="144463" y="2320925"/>
            <a:ext cx="6372225" cy="3059113"/>
            <a:chOff x="395536" y="2897458"/>
            <a:chExt cx="4549883" cy="2184448"/>
          </a:xfrm>
        </p:grpSpPr>
        <p:pic>
          <p:nvPicPr>
            <p:cNvPr id="9" name="Picture 2" descr="C:\Users\yibo_wang\Desktop\素材\閲戣澏PPT姣嶇増瑙嗚鍏冪礌\灏忔柟鐮栦晶瑙嗗浘\PPT C-orange.png"/>
            <p:cNvPicPr>
              <a:picLocks noChangeAspect="1" noChangeArrowheads="1"/>
            </p:cNvPicPr>
            <p:nvPr userDrawn="1"/>
          </p:nvPicPr>
          <p:blipFill>
            <a:blip r:embed="rId4" cstate="print"/>
            <a:srcRect/>
            <a:stretch>
              <a:fillRect/>
            </a:stretch>
          </p:blipFill>
          <p:spPr bwMode="auto">
            <a:xfrm>
              <a:off x="395536" y="2897458"/>
              <a:ext cx="2122564" cy="2122564"/>
            </a:xfrm>
            <a:prstGeom prst="rect">
              <a:avLst/>
            </a:prstGeom>
            <a:noFill/>
            <a:ln w="9525">
              <a:noFill/>
              <a:miter lim="800000"/>
              <a:headEnd/>
              <a:tailEnd/>
            </a:ln>
          </p:spPr>
        </p:pic>
        <p:pic>
          <p:nvPicPr>
            <p:cNvPr id="10" name="Picture 7" descr="K:\201203盛世确认可用输出\PPT\素材\玻璃砖素材\PPT C Lego.png"/>
            <p:cNvPicPr>
              <a:picLocks noChangeAspect="1" noChangeArrowheads="1"/>
            </p:cNvPicPr>
            <p:nvPr userDrawn="1"/>
          </p:nvPicPr>
          <p:blipFill>
            <a:blip r:embed="rId5" cstate="print"/>
            <a:srcRect/>
            <a:stretch>
              <a:fillRect/>
            </a:stretch>
          </p:blipFill>
          <p:spPr bwMode="auto">
            <a:xfrm>
              <a:off x="1966894" y="2930672"/>
              <a:ext cx="2978525" cy="2151234"/>
            </a:xfrm>
            <a:prstGeom prst="rect">
              <a:avLst/>
            </a:prstGeom>
            <a:noFill/>
            <a:ln w="9525">
              <a:noFill/>
              <a:miter lim="800000"/>
              <a:headEnd/>
              <a:tailEnd/>
            </a:ln>
          </p:spPr>
        </p:pic>
      </p:grpSp>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4945421" y="2312522"/>
            <a:ext cx="3587021" cy="1022626"/>
          </a:xfrm>
        </p:spPr>
        <p:txBody>
          <a:bodyPr>
            <a:normAutofit/>
          </a:bodyPr>
          <a:lstStyle>
            <a:lvl1pPr marL="342900" indent="-342900"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900" indent="-342900">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2" name="标题 1"/>
          <p:cNvSpPr>
            <a:spLocks noGrp="1"/>
          </p:cNvSpPr>
          <p:nvPr>
            <p:ph type="title"/>
          </p:nvPr>
        </p:nvSpPr>
        <p:spPr>
          <a:xfrm>
            <a:off x="323529" y="2"/>
            <a:ext cx="7128197" cy="520095"/>
          </a:xfrm>
        </p:spPr>
        <p:txBody>
          <a:bodyPr>
            <a:normAutofit/>
          </a:bodyPr>
          <a:lstStyle>
            <a:lvl1pPr algn="l">
              <a:defRPr sz="2600" b="0" i="0">
                <a:latin typeface="微软雅黑"/>
                <a:ea typeface="微软雅黑"/>
                <a:cs typeface="微软雅黑"/>
              </a:defRPr>
            </a:lvl1pPr>
          </a:lstStyle>
          <a:p>
            <a:r>
              <a:rPr lang="zh-CN" altLang="en-US" dirty="0" smtClean="0"/>
              <a:t>单击此处编辑母版标题样式</a:t>
            </a:r>
            <a:endParaRPr lang="zh-CN" altLang="en-US" dirty="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2" name="图片 14"/>
          <p:cNvPicPr>
            <a:picLocks noChangeAspect="1"/>
          </p:cNvPicPr>
          <p:nvPr userDrawn="1"/>
        </p:nvPicPr>
        <p:blipFill>
          <a:blip r:embed="rId2" cstate="print"/>
          <a:srcRect/>
          <a:stretch>
            <a:fillRect/>
          </a:stretch>
        </p:blipFill>
        <p:spPr bwMode="auto">
          <a:xfrm>
            <a:off x="0" y="0"/>
            <a:ext cx="9147175" cy="5143500"/>
          </a:xfrm>
          <a:prstGeom prst="rect">
            <a:avLst/>
          </a:prstGeom>
          <a:noFill/>
          <a:ln w="9525">
            <a:noFill/>
            <a:miter lim="800000"/>
            <a:headEnd/>
            <a:tailEnd/>
          </a:ln>
        </p:spPr>
      </p:pic>
      <p:sp>
        <p:nvSpPr>
          <p:cNvPr id="3" name="Rectangle 4"/>
          <p:cNvSpPr>
            <a:spLocks/>
          </p:cNvSpPr>
          <p:nvPr/>
        </p:nvSpPr>
        <p:spPr bwMode="auto">
          <a:xfrm>
            <a:off x="4521200" y="1436688"/>
            <a:ext cx="1811338" cy="738187"/>
          </a:xfrm>
          <a:prstGeom prst="rect">
            <a:avLst/>
          </a:prstGeom>
          <a:noFill/>
          <a:ln w="12700">
            <a:noFill/>
            <a:miter lim="800000"/>
            <a:headEnd/>
            <a:tailEnd/>
          </a:ln>
        </p:spPr>
        <p:txBody>
          <a:bodyPr wrap="none" lIns="0" tIns="0" rIns="0" bIns="0" anchor="ctr">
            <a:spAutoFit/>
          </a:bodyPr>
          <a:lstStyle/>
          <a:p>
            <a:pPr>
              <a:defRPr/>
            </a:pPr>
            <a:r>
              <a:rPr lang="en-US" altLang="zh-CN" sz="4800">
                <a:solidFill>
                  <a:srgbClr val="404040"/>
                </a:solidFill>
                <a:latin typeface="Goudy Old Style" pitchFamily="18" charset="0"/>
                <a:ea typeface="Helvetica Neue UltraLight"/>
                <a:cs typeface="Helvetica Neue UltraLight"/>
                <a:sym typeface="Helvetica Neue UltraLight"/>
              </a:rPr>
              <a:t>Thanks</a:t>
            </a:r>
          </a:p>
        </p:txBody>
      </p:sp>
      <p:sp>
        <p:nvSpPr>
          <p:cNvPr id="4" name="Rectangle 5"/>
          <p:cNvSpPr>
            <a:spLocks/>
          </p:cNvSpPr>
          <p:nvPr/>
        </p:nvSpPr>
        <p:spPr bwMode="auto">
          <a:xfrm>
            <a:off x="4051300" y="2190750"/>
            <a:ext cx="1020763" cy="276225"/>
          </a:xfrm>
          <a:prstGeom prst="rect">
            <a:avLst/>
          </a:prstGeom>
          <a:noFill/>
          <a:ln w="12700">
            <a:noFill/>
            <a:miter lim="800000"/>
            <a:headEnd/>
            <a:tailEnd/>
          </a:ln>
        </p:spPr>
        <p:txBody>
          <a:bodyPr wrap="none" lIns="0" tIns="0" rIns="0" bIns="0" anchor="ctr">
            <a:spAutoFit/>
          </a:bodyPr>
          <a:lstStyle/>
          <a:p>
            <a:pPr>
              <a:defRPr/>
            </a:pPr>
            <a:r>
              <a:rPr lang="en-US" altLang="zh-CN">
                <a:solidFill>
                  <a:srgbClr val="404040"/>
                </a:solidFill>
                <a:latin typeface="Arial Narrow" pitchFamily="34" charset="0"/>
                <a:sym typeface="Arial Narrow" pitchFamily="34" charset="0"/>
              </a:rPr>
              <a:t>terima kasih</a:t>
            </a:r>
          </a:p>
        </p:txBody>
      </p:sp>
      <p:sp>
        <p:nvSpPr>
          <p:cNvPr id="5" name="Rectangle 6"/>
          <p:cNvSpPr>
            <a:spLocks/>
          </p:cNvSpPr>
          <p:nvPr/>
        </p:nvSpPr>
        <p:spPr bwMode="auto">
          <a:xfrm>
            <a:off x="3492500" y="1276350"/>
            <a:ext cx="922338" cy="554038"/>
          </a:xfrm>
          <a:prstGeom prst="rect">
            <a:avLst/>
          </a:prstGeom>
          <a:noFill/>
          <a:ln w="12700">
            <a:noFill/>
            <a:miter lim="800000"/>
            <a:headEnd/>
            <a:tailEnd/>
          </a:ln>
        </p:spPr>
        <p:txBody>
          <a:bodyPr wrap="none" lIns="0" tIns="0" rIns="0" bIns="0" anchor="ctr">
            <a:spAutoFit/>
          </a:bodyPr>
          <a:lstStyle/>
          <a:p>
            <a:pPr>
              <a:defRPr/>
            </a:pPr>
            <a:r>
              <a:rPr lang="zh-CN" altLang="en-US" sz="3600">
                <a:solidFill>
                  <a:srgbClr val="404040"/>
                </a:solidFill>
                <a:sym typeface="Arial" pitchFamily="34" charset="0"/>
              </a:rPr>
              <a:t>感謝</a:t>
            </a:r>
          </a:p>
        </p:txBody>
      </p:sp>
      <p:sp>
        <p:nvSpPr>
          <p:cNvPr id="6" name="Rectangle 7"/>
          <p:cNvSpPr>
            <a:spLocks/>
          </p:cNvSpPr>
          <p:nvPr/>
        </p:nvSpPr>
        <p:spPr bwMode="auto">
          <a:xfrm>
            <a:off x="5199063" y="2097088"/>
            <a:ext cx="1231900" cy="739775"/>
          </a:xfrm>
          <a:prstGeom prst="rect">
            <a:avLst/>
          </a:prstGeom>
          <a:noFill/>
          <a:ln w="12700">
            <a:noFill/>
            <a:miter lim="800000"/>
            <a:headEnd/>
            <a:tailEnd/>
          </a:ln>
        </p:spPr>
        <p:txBody>
          <a:bodyPr wrap="none" lIns="0" tIns="0" rIns="0" bIns="0" anchor="ctr">
            <a:spAutoFit/>
          </a:bodyPr>
          <a:lstStyle/>
          <a:p>
            <a:pPr>
              <a:defRPr/>
            </a:pPr>
            <a:r>
              <a:rPr lang="zh-CN" altLang="en-US" sz="4800">
                <a:solidFill>
                  <a:srgbClr val="404040"/>
                </a:solidFill>
                <a:latin typeface="微软雅黑" pitchFamily="34" charset="-122"/>
                <a:ea typeface="微软雅黑" pitchFamily="34" charset="-122"/>
                <a:cs typeface="Microsoft YaHei Bold"/>
                <a:sym typeface="Microsoft YaHei Bold"/>
              </a:rPr>
              <a:t>谢谢</a:t>
            </a:r>
          </a:p>
        </p:txBody>
      </p:sp>
      <p:sp>
        <p:nvSpPr>
          <p:cNvPr id="7" name="Rectangle 8"/>
          <p:cNvSpPr>
            <a:spLocks/>
          </p:cNvSpPr>
          <p:nvPr/>
        </p:nvSpPr>
        <p:spPr bwMode="auto">
          <a:xfrm>
            <a:off x="5403850" y="1336675"/>
            <a:ext cx="1027113" cy="246063"/>
          </a:xfrm>
          <a:prstGeom prst="rect">
            <a:avLst/>
          </a:prstGeom>
          <a:noFill/>
          <a:ln w="12700">
            <a:noFill/>
            <a:miter lim="800000"/>
            <a:headEnd/>
            <a:tailEnd/>
          </a:ln>
        </p:spPr>
        <p:txBody>
          <a:bodyPr wrap="none" lIns="0" tIns="0" rIns="0" bIns="0" anchor="ctr">
            <a:spAutoFit/>
          </a:bodyPr>
          <a:lstStyle/>
          <a:p>
            <a:pPr>
              <a:defRPr/>
            </a:pPr>
            <a:r>
              <a:rPr lang="zh-CN" altLang="en-US" sz="1600">
                <a:solidFill>
                  <a:srgbClr val="404040"/>
                </a:solidFill>
                <a:sym typeface="Arial" pitchFamily="34" charset="0"/>
              </a:rPr>
              <a:t>ありがとう</a:t>
            </a:r>
          </a:p>
        </p:txBody>
      </p:sp>
      <p:sp>
        <p:nvSpPr>
          <p:cNvPr id="8" name="Rectangle 9"/>
          <p:cNvSpPr>
            <a:spLocks/>
          </p:cNvSpPr>
          <p:nvPr/>
        </p:nvSpPr>
        <p:spPr bwMode="auto">
          <a:xfrm>
            <a:off x="3492500" y="1874838"/>
            <a:ext cx="850900" cy="307975"/>
          </a:xfrm>
          <a:prstGeom prst="rect">
            <a:avLst/>
          </a:prstGeom>
          <a:noFill/>
          <a:ln w="12700">
            <a:noFill/>
            <a:miter lim="800000"/>
            <a:headEnd/>
            <a:tailEnd/>
          </a:ln>
        </p:spPr>
        <p:txBody>
          <a:bodyPr wrap="none" lIns="0" tIns="0" rIns="0" bIns="0" anchor="ctr">
            <a:spAutoFit/>
          </a:bodyPr>
          <a:lstStyle/>
          <a:p>
            <a:pPr>
              <a:defRPr/>
            </a:pPr>
            <a:r>
              <a:rPr lang="en-US" altLang="zh-CN" sz="2000">
                <a:solidFill>
                  <a:srgbClr val="404040"/>
                </a:solidFill>
                <a:ea typeface="Thonburi"/>
                <a:cs typeface="Thonburi"/>
                <a:sym typeface="Arial" pitchFamily="34" charset="0"/>
              </a:rPr>
              <a:t>ขอบคุณ</a:t>
            </a:r>
          </a:p>
        </p:txBody>
      </p:sp>
      <p:sp>
        <p:nvSpPr>
          <p:cNvPr id="9" name="Rectangle 37"/>
          <p:cNvSpPr>
            <a:spLocks/>
          </p:cNvSpPr>
          <p:nvPr userDrawn="1"/>
        </p:nvSpPr>
        <p:spPr bwMode="auto">
          <a:xfrm>
            <a:off x="257175" y="4767263"/>
            <a:ext cx="2874963" cy="304800"/>
          </a:xfrm>
          <a:prstGeom prst="rect">
            <a:avLst/>
          </a:prstGeom>
          <a:noFill/>
          <a:ln w="12700">
            <a:noFill/>
            <a:miter lim="800000"/>
            <a:headEnd/>
            <a:tailEnd/>
          </a:ln>
        </p:spPr>
        <p:txBody>
          <a:bodyPr lIns="0" tIns="0" rIns="0" bIns="0" anchor="ctr"/>
          <a:lstStyle/>
          <a:p>
            <a:pPr>
              <a:defRPr/>
            </a:pPr>
            <a:r>
              <a:rPr lang="zh-CN" altLang="en-US" sz="900">
                <a:solidFill>
                  <a:srgbClr val="4D4D4D"/>
                </a:solidFill>
                <a:latin typeface="微软雅黑" pitchFamily="34" charset="-122"/>
                <a:ea typeface="微软雅黑" pitchFamily="34" charset="-122"/>
                <a:sym typeface="Microsoft YaHei Bold"/>
              </a:rPr>
              <a:t>版权所有</a:t>
            </a:r>
            <a:r>
              <a:rPr lang="en-US" altLang="zh-CN" sz="900">
                <a:solidFill>
                  <a:srgbClr val="4D4D4D"/>
                </a:solidFill>
                <a:latin typeface="微软雅黑" pitchFamily="34" charset="-122"/>
                <a:ea typeface="微软雅黑" pitchFamily="34" charset="-122"/>
                <a:sym typeface="Helvetica Neue"/>
              </a:rPr>
              <a:t>©1993-2012</a:t>
            </a:r>
            <a:r>
              <a:rPr lang="zh-CN" altLang="en-US" sz="900">
                <a:solidFill>
                  <a:srgbClr val="4D4D4D"/>
                </a:solidFill>
                <a:latin typeface="微软雅黑" pitchFamily="34" charset="-122"/>
                <a:ea typeface="微软雅黑" pitchFamily="34" charset="-122"/>
                <a:sym typeface="Microsoft YaHei Bold"/>
              </a:rPr>
              <a:t>金蝶软件（中国）有限公司</a:t>
            </a:r>
          </a:p>
        </p:txBody>
      </p:sp>
      <p:pic>
        <p:nvPicPr>
          <p:cNvPr id="10" name="图片 26" descr="20120325大品牌Logo.png"/>
          <p:cNvPicPr>
            <a:picLocks noChangeAspect="1"/>
          </p:cNvPicPr>
          <p:nvPr userDrawn="1"/>
        </p:nvPicPr>
        <p:blipFill>
          <a:blip r:embed="rId3" cstate="print"/>
          <a:srcRect/>
          <a:stretch>
            <a:fillRect/>
          </a:stretch>
        </p:blipFill>
        <p:spPr bwMode="auto">
          <a:xfrm>
            <a:off x="6723063" y="442913"/>
            <a:ext cx="2025650" cy="503237"/>
          </a:xfrm>
          <a:prstGeom prst="rect">
            <a:avLst/>
          </a:prstGeom>
          <a:noFill/>
          <a:ln w="9525">
            <a:noFill/>
            <a:miter lim="800000"/>
            <a:headEnd/>
            <a:tailEnd/>
          </a:ln>
        </p:spPr>
      </p:pic>
      <p:sp>
        <p:nvSpPr>
          <p:cNvPr id="11" name="Text Box 2"/>
          <p:cNvSpPr txBox="1">
            <a:spLocks noChangeArrowheads="1"/>
          </p:cNvSpPr>
          <p:nvPr userDrawn="1"/>
        </p:nvSpPr>
        <p:spPr bwMode="auto">
          <a:xfrm>
            <a:off x="7558088" y="4843463"/>
            <a:ext cx="1622425" cy="249237"/>
          </a:xfrm>
          <a:prstGeom prst="rect">
            <a:avLst/>
          </a:prstGeom>
          <a:noFill/>
          <a:ln w="9525">
            <a:noFill/>
            <a:miter lim="800000"/>
            <a:headEnd/>
            <a:tailEnd/>
          </a:ln>
        </p:spPr>
        <p:txBody>
          <a:bodyPr lIns="74295" tIns="8890" rIns="74295" bIns="8890"/>
          <a:lstStyle/>
          <a:p>
            <a:pPr algn="just">
              <a:lnSpc>
                <a:spcPts val="1400"/>
              </a:lnSpc>
              <a:defRPr/>
            </a:pPr>
            <a:r>
              <a:rPr lang="zh-CN" altLang="en-US" sz="900">
                <a:solidFill>
                  <a:srgbClr val="4D4D4D"/>
                </a:solidFill>
                <a:latin typeface="微软雅黑" pitchFamily="34" charset="-122"/>
                <a:ea typeface="微软雅黑" pitchFamily="34" charset="-122"/>
              </a:rPr>
              <a:t>④ 内部公开 请勿外传</a:t>
            </a:r>
            <a:endParaRPr lang="zh-CN" altLang="zh-CN" sz="900">
              <a:solidFill>
                <a:srgbClr val="4D4D4D"/>
              </a:solidFill>
              <a:latin typeface="微软雅黑" pitchFamily="34" charset="-122"/>
              <a:ea typeface="微软雅黑" pitchFamily="34" charset="-122"/>
            </a:endParaRPr>
          </a:p>
        </p:txBody>
      </p:sp>
      <p:grpSp>
        <p:nvGrpSpPr>
          <p:cNvPr id="12" name="组合 28"/>
          <p:cNvGrpSpPr>
            <a:grpSpLocks/>
          </p:cNvGrpSpPr>
          <p:nvPr userDrawn="1"/>
        </p:nvGrpSpPr>
        <p:grpSpPr bwMode="auto">
          <a:xfrm>
            <a:off x="144463" y="2320925"/>
            <a:ext cx="6372225" cy="3059113"/>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print"/>
            <a:srcRect/>
            <a:stretch>
              <a:fillRect/>
            </a:stretch>
          </p:blipFill>
          <p:spPr bwMode="auto">
            <a:xfrm>
              <a:off x="395536" y="2897458"/>
              <a:ext cx="2122564" cy="2122564"/>
            </a:xfrm>
            <a:prstGeom prst="rect">
              <a:avLst/>
            </a:prstGeom>
            <a:noFill/>
            <a:ln w="9525">
              <a:noFill/>
              <a:miter lim="800000"/>
              <a:headEnd/>
              <a:tailEnd/>
            </a:ln>
          </p:spPr>
        </p:pic>
        <p:pic>
          <p:nvPicPr>
            <p:cNvPr id="14" name="Picture 7" descr="K:\201203盛世确认可用输出\PPT\素材\玻璃砖素材\PPT C Lego.png"/>
            <p:cNvPicPr>
              <a:picLocks noChangeAspect="1" noChangeArrowheads="1"/>
            </p:cNvPicPr>
            <p:nvPr userDrawn="1"/>
          </p:nvPicPr>
          <p:blipFill>
            <a:blip r:embed="rId5" cstate="print"/>
            <a:srcRect/>
            <a:stretch>
              <a:fillRect/>
            </a:stretch>
          </p:blipFill>
          <p:spPr bwMode="auto">
            <a:xfrm>
              <a:off x="1966894" y="2930672"/>
              <a:ext cx="2978525" cy="2151234"/>
            </a:xfrm>
            <a:prstGeom prst="rect">
              <a:avLst/>
            </a:prstGeom>
            <a:noFill/>
            <a:ln w="9525">
              <a:noFill/>
              <a:miter lim="800000"/>
              <a:headEnd/>
              <a:tailEnd/>
            </a:ln>
          </p:spPr>
        </p:pic>
      </p:gr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51491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3955367-8DF8-40A8-BF51-8579473EF43A}" type="datetimeFigureOut">
              <a:rPr lang="zh-CN" altLang="en-US"/>
              <a:pPr>
                <a:defRPr/>
              </a:pPr>
              <a:t>2016/6/13</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3EA7FCDC-5D8A-479B-B0FC-AE83BC005CE4}" type="slidenum">
              <a:rPr lang="zh-CN" altLang="en-US"/>
              <a:pPr>
                <a:defRPr/>
              </a:pPr>
              <a:t>‹#›</a:t>
            </a:fld>
            <a:endParaRPr lang="en-US" altLang="zh-CN"/>
          </a:p>
        </p:txBody>
      </p:sp>
    </p:spTree>
  </p:cSld>
  <p:clrMapOvr>
    <a:masterClrMapping/>
  </p:clrMapOvr>
  <p:transition advClick="0" advTm="6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D06BA991-879E-4A06-AD3C-E4D66600E923}" type="datetimeFigureOut">
              <a:rPr lang="zh-CN" altLang="en-US"/>
              <a:pPr>
                <a:defRPr/>
              </a:pPr>
              <a:t>2016/6/13</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1647B959-254E-41CE-9060-E67D2B295A81}" type="slidenum">
              <a:rPr lang="zh-CN" altLang="en-US"/>
              <a:pPr>
                <a:defRPr/>
              </a:pPr>
              <a:t>‹#›</a:t>
            </a:fld>
            <a:endParaRPr lang="en-US" altLang="zh-CN"/>
          </a:p>
        </p:txBody>
      </p:sp>
    </p:spTree>
  </p:cSld>
  <p:clrMapOvr>
    <a:masterClrMapping/>
  </p:clrMapOvr>
  <p:transition advClick="0" advTm="6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A417923-DC97-47C6-96B3-9E9BEF0DA9EA}" type="datetimeFigureOut">
              <a:rPr lang="zh-CN" altLang="en-US"/>
              <a:pPr>
                <a:defRPr/>
              </a:pPr>
              <a:t>2016/6/13</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50CBA805-91A2-463B-9C0A-6D97795BFF67}" type="slidenum">
              <a:rPr lang="zh-CN" altLang="en-US"/>
              <a:pPr>
                <a:defRPr/>
              </a:pPr>
              <a:t>‹#›</a:t>
            </a:fld>
            <a:endParaRPr lang="en-US" altLang="zh-CN"/>
          </a:p>
        </p:txBody>
      </p:sp>
    </p:spTree>
  </p:cSld>
  <p:clrMapOvr>
    <a:masterClrMapping/>
  </p:clrMapOvr>
  <p:transition advClick="0" advTm="6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86AB8ED9-745C-40C8-8EEF-C1F685150F83}" type="datetimeFigureOut">
              <a:rPr lang="zh-CN" altLang="en-US"/>
              <a:pPr>
                <a:defRPr/>
              </a:pPr>
              <a:t>2016/6/13</a:t>
            </a:fld>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8B3002E8-BFE2-43B3-BF20-D685D22BCB8C}" type="slidenum">
              <a:rPr lang="zh-CN" altLang="en-US"/>
              <a:pPr>
                <a:defRPr/>
              </a:pPr>
              <a:t>‹#›</a:t>
            </a:fld>
            <a:endParaRPr lang="en-US" altLang="zh-CN"/>
          </a:p>
        </p:txBody>
      </p:sp>
    </p:spTree>
  </p:cSld>
  <p:clrMapOvr>
    <a:masterClrMapping/>
  </p:clrMapOvr>
  <p:transition advClick="0" advTm="6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46F5330-F021-4DFA-BC59-BEBFA59E1172}" type="datetimeFigureOut">
              <a:rPr lang="zh-CN" altLang="en-US"/>
              <a:pPr>
                <a:defRPr/>
              </a:pPr>
              <a:t>2016/6/13</a:t>
            </a:fld>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84236834-2F52-49A7-966B-D9313A492F68}" type="slidenum">
              <a:rPr lang="zh-CN" altLang="en-US"/>
              <a:pPr>
                <a:defRPr/>
              </a:pPr>
              <a:t>‹#›</a:t>
            </a:fld>
            <a:endParaRPr lang="en-US" altLang="zh-CN"/>
          </a:p>
        </p:txBody>
      </p:sp>
    </p:spTree>
  </p:cSld>
  <p:clrMapOvr>
    <a:masterClrMapping/>
  </p:clrMapOvr>
  <p:transition advClick="0" advTm="6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3"/>
          <p:cNvPicPr>
            <a:picLocks noChangeAspect="1"/>
          </p:cNvPicPr>
          <p:nvPr/>
        </p:nvPicPr>
        <p:blipFill>
          <a:blip r:embed="rId2" cstate="print"/>
          <a:srcRect/>
          <a:stretch>
            <a:fillRect/>
          </a:stretch>
        </p:blipFill>
        <p:spPr bwMode="auto">
          <a:xfrm>
            <a:off x="6964363" y="322263"/>
            <a:ext cx="1844675" cy="458787"/>
          </a:xfrm>
          <a:prstGeom prst="rect">
            <a:avLst/>
          </a:prstGeom>
          <a:noFill/>
          <a:ln w="9525">
            <a:noFill/>
            <a:miter lim="800000"/>
            <a:headEnd/>
            <a:tailEnd/>
          </a:ln>
        </p:spPr>
      </p:pic>
      <p:sp>
        <p:nvSpPr>
          <p:cNvPr id="3" name="日期占位符 1"/>
          <p:cNvSpPr>
            <a:spLocks noGrp="1"/>
          </p:cNvSpPr>
          <p:nvPr>
            <p:ph type="dt" sz="half" idx="10"/>
          </p:nvPr>
        </p:nvSpPr>
        <p:spPr/>
        <p:txBody>
          <a:bodyPr/>
          <a:lstStyle>
            <a:lvl1pPr>
              <a:defRPr/>
            </a:lvl1pPr>
          </a:lstStyle>
          <a:p>
            <a:pPr>
              <a:defRPr/>
            </a:pPr>
            <a:fld id="{5584BBAA-B785-4A56-8167-1F151EF58C38}" type="datetimeFigureOut">
              <a:rPr lang="zh-CN" altLang="en-US"/>
              <a:pPr>
                <a:defRPr/>
              </a:pPr>
              <a:t>2016/6/13</a:t>
            </a:fld>
            <a:endParaRPr lang="en-US" altLang="zh-CN"/>
          </a:p>
        </p:txBody>
      </p:sp>
      <p:sp>
        <p:nvSpPr>
          <p:cNvPr id="4" name="页脚占位符 2"/>
          <p:cNvSpPr>
            <a:spLocks noGrp="1"/>
          </p:cNvSpPr>
          <p:nvPr>
            <p:ph type="ftr" sz="quarter" idx="11"/>
          </p:nvPr>
        </p:nvSpPr>
        <p:spPr/>
        <p:txBody>
          <a:bodyPr/>
          <a:lstStyle>
            <a:lvl1pPr>
              <a:defRPr/>
            </a:lvl1pPr>
          </a:lstStyle>
          <a:p>
            <a:pPr>
              <a:defRPr/>
            </a:pPr>
            <a:endParaRPr lang="en-US" altLang="zh-CN"/>
          </a:p>
        </p:txBody>
      </p:sp>
      <p:sp>
        <p:nvSpPr>
          <p:cNvPr id="5" name="灯片编号占位符 3"/>
          <p:cNvSpPr>
            <a:spLocks noGrp="1"/>
          </p:cNvSpPr>
          <p:nvPr>
            <p:ph type="sldNum" sz="quarter" idx="12"/>
          </p:nvPr>
        </p:nvSpPr>
        <p:spPr/>
        <p:txBody>
          <a:bodyPr/>
          <a:lstStyle>
            <a:lvl1pPr>
              <a:defRPr/>
            </a:lvl1pPr>
          </a:lstStyle>
          <a:p>
            <a:pPr>
              <a:defRPr/>
            </a:pPr>
            <a:fld id="{C35460D6-DFB6-4864-846F-42C2D5E46DFC}" type="slidenum">
              <a:rPr lang="zh-CN" altLang="en-US"/>
              <a:pPr>
                <a:defRPr/>
              </a:pPr>
              <a:t>‹#›</a:t>
            </a:fld>
            <a:endParaRPr lang="en-US" altLang="zh-CN"/>
          </a:p>
        </p:txBody>
      </p:sp>
    </p:spTree>
  </p:cSld>
  <p:clrMapOvr>
    <a:masterClrMapping/>
  </p:clrMapOvr>
  <p:transition advClick="0" advTm="6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DD3B56E-5EC6-4BA1-ABD2-312A21A3F5F3}" type="datetimeFigureOut">
              <a:rPr lang="zh-CN" altLang="en-US"/>
              <a:pPr>
                <a:defRPr/>
              </a:pPr>
              <a:t>2016/6/13</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584FC45D-9F3D-4409-A34F-D05A3962BD75}" type="slidenum">
              <a:rPr lang="zh-CN" altLang="en-US"/>
              <a:pPr>
                <a:defRPr/>
              </a:pPr>
              <a:t>‹#›</a:t>
            </a:fld>
            <a:endParaRPr lang="en-US" altLang="zh-CN"/>
          </a:p>
        </p:txBody>
      </p:sp>
    </p:spTree>
  </p:cSld>
  <p:clrMapOvr>
    <a:masterClrMapping/>
  </p:clrMapOvr>
  <p:transition advClick="0" advTm="6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46C8F44-E871-4D7F-A198-B67CCC9B449A}" type="datetimeFigureOut">
              <a:rPr lang="zh-CN" altLang="en-US"/>
              <a:pPr>
                <a:defRPr/>
              </a:pPr>
              <a:t>2016/6/13</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C3D3DFF0-A766-4DCC-84B0-011AC8A2B2EC}" type="slidenum">
              <a:rPr lang="zh-CN" altLang="en-US"/>
              <a:pPr>
                <a:defRPr/>
              </a:pPr>
              <a:t>‹#›</a:t>
            </a:fld>
            <a:endParaRPr lang="en-US" altLang="zh-CN"/>
          </a:p>
        </p:txBody>
      </p:sp>
    </p:spTree>
  </p:cSld>
  <p:clrMapOvr>
    <a:masterClrMapping/>
  </p:clrMapOvr>
  <p:transition advClick="0" advTm="6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5.xml"/><Relationship Id="rId7" Type="http://schemas.openxmlformats.org/officeDocument/2006/relationships/image" Target="../media/image7.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theme" Target="../theme/theme2.xml"/><Relationship Id="rId10" Type="http://schemas.openxmlformats.org/officeDocument/2006/relationships/image" Target="../media/image10.png"/><Relationship Id="rId4" Type="http://schemas.openxmlformats.org/officeDocument/2006/relationships/slideLayout" Target="../slideLayouts/slideLayout16.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charset="0"/>
                <a:ea typeface="宋体" charset="-122"/>
              </a:defRPr>
            </a:lvl1pPr>
          </a:lstStyle>
          <a:p>
            <a:pPr>
              <a:defRPr/>
            </a:pPr>
            <a:fld id="{23DA0634-C410-4885-8453-30C2079058C4}" type="datetimeFigureOut">
              <a:rPr lang="zh-CN" altLang="en-US"/>
              <a:pPr>
                <a:defRPr/>
              </a:pPr>
              <a:t>2016/6/13</a:t>
            </a:fld>
            <a:endParaRPr lang="en-US" altLang="zh-CN"/>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宋体" pitchFamily="2" charset="-122"/>
                <a:cs typeface="+mn-cs"/>
              </a:defRPr>
            </a:lvl1pPr>
          </a:lstStyle>
          <a:p>
            <a:pPr>
              <a:defRPr/>
            </a:pPr>
            <a:endParaRPr lang="en-US" altLang="zh-CN"/>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charset="0"/>
                <a:ea typeface="宋体" charset="-122"/>
              </a:defRPr>
            </a:lvl1pPr>
          </a:lstStyle>
          <a:p>
            <a:pPr>
              <a:defRPr/>
            </a:pPr>
            <a:fld id="{1D9F6360-C0F2-418B-BE04-FD28D75660DC}"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8" r:id="rId7"/>
    <p:sldLayoutId id="2147484124" r:id="rId8"/>
    <p:sldLayoutId id="2147484125" r:id="rId9"/>
    <p:sldLayoutId id="2147484126" r:id="rId10"/>
    <p:sldLayoutId id="2147484127" r:id="rId11"/>
    <p:sldLayoutId id="2147484129" r:id="rId12"/>
  </p:sldLayoutIdLst>
  <p:transition advClick="0" advTm="6000"/>
  <p:timing>
    <p:tnLst>
      <p:par>
        <p:cTn id="1" dur="indefinite" restart="never" nodeType="tmRoot"/>
      </p:par>
    </p:tnLst>
  </p:timing>
  <p:txStyles>
    <p:titleStyle>
      <a:lvl1pPr algn="ctr" rtl="0" eaLnBrk="0" fontAlgn="base" hangingPunct="0">
        <a:spcBef>
          <a:spcPct val="0"/>
        </a:spcBef>
        <a:spcAft>
          <a:spcPct val="0"/>
        </a:spcAft>
        <a:defRPr kumimoji="1" sz="4400" kern="1200">
          <a:solidFill>
            <a:schemeClr val="tx1"/>
          </a:solidFill>
          <a:latin typeface="+mj-lt"/>
          <a:ea typeface="+mj-ea"/>
          <a:cs typeface="宋体" charset="0"/>
        </a:defRPr>
      </a:lvl1pPr>
      <a:lvl2pPr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defRPr>
      </a:lvl2pPr>
      <a:lvl3pPr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defRPr>
      </a:lvl3pPr>
      <a:lvl4pPr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defRPr>
      </a:lvl4pPr>
      <a:lvl5pPr algn="ctr" rtl="0" eaLnBrk="0" fontAlgn="base" hangingPunct="0">
        <a:spcBef>
          <a:spcPct val="0"/>
        </a:spcBef>
        <a:spcAft>
          <a:spcPct val="0"/>
        </a:spcAft>
        <a:defRPr kumimoji="1" sz="4400">
          <a:solidFill>
            <a:schemeClr val="tx1"/>
          </a:solidFill>
          <a:latin typeface="Calibri" pitchFamily="34" charset="0"/>
          <a:ea typeface="宋体" pitchFamily="2" charset="-122"/>
          <a:cs typeface="宋体" charset="0"/>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宋体" charset="0"/>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文本占位符 2"/>
          <p:cNvSpPr>
            <a:spLocks noGrp="1"/>
          </p:cNvSpPr>
          <p:nvPr>
            <p:ph type="body" idx="1"/>
          </p:nvPr>
        </p:nvSpPr>
        <p:spPr bwMode="auto">
          <a:xfrm>
            <a:off x="323850" y="757238"/>
            <a:ext cx="8407400" cy="383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endParaRPr lang="en-US" altLang="zh-CN" smtClean="0"/>
          </a:p>
          <a:p>
            <a:pPr lvl="3"/>
            <a:r>
              <a:rPr lang="zh-CN" altLang="en-US" smtClean="0"/>
              <a:t>第四级</a:t>
            </a:r>
            <a:endParaRPr lang="en-US" altLang="zh-CN" smtClean="0"/>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kumimoji="1" sz="1200">
                <a:solidFill>
                  <a:srgbClr val="000000">
                    <a:tint val="75000"/>
                  </a:srgbClr>
                </a:solidFill>
                <a:latin typeface="宋体" charset="-122"/>
                <a:ea typeface="宋体" charset="-122"/>
              </a:defRPr>
            </a:lvl1pPr>
          </a:lstStyle>
          <a:p>
            <a:pPr>
              <a:defRPr/>
            </a:pPr>
            <a:fld id="{3C44F656-35CD-4349-8372-B553CD360544}" type="datetimeFigureOut">
              <a:rPr lang="zh-CN" altLang="en-US"/>
              <a:pPr>
                <a:defRPr/>
              </a:pPr>
              <a:t>2016/6/13</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kumimoji="1" sz="1200">
                <a:solidFill>
                  <a:srgbClr val="000000">
                    <a:tint val="75000"/>
                  </a:srgbClr>
                </a:solidFill>
                <a:latin typeface="宋体" charset="-122"/>
                <a:ea typeface="宋体" charset="-122"/>
              </a:defRPr>
            </a:lvl1pPr>
          </a:lstStyle>
          <a:p>
            <a:pPr>
              <a:defRPr/>
            </a:pPr>
            <a:endParaRPr lang="zh-CN" altLang="en-US"/>
          </a:p>
        </p:txBody>
      </p:sp>
      <p:pic>
        <p:nvPicPr>
          <p:cNvPr id="12" name="图片 11" descr="卷页.png"/>
          <p:cNvPicPr>
            <a:picLocks noChangeAspect="1"/>
          </p:cNvPicPr>
          <p:nvPr userDrawn="1"/>
        </p:nvPicPr>
        <p:blipFill>
          <a:blip r:embed="rId6" cstate="print"/>
          <a:stretch>
            <a:fillRect/>
          </a:stretch>
        </p:blipFill>
        <p:spPr>
          <a:xfrm>
            <a:off x="0" y="0"/>
            <a:ext cx="9144000" cy="520700"/>
          </a:xfrm>
          <a:prstGeom prst="rect">
            <a:avLst/>
          </a:prstGeom>
          <a:effectLst>
            <a:outerShdw blurRad="50800" dist="38100" dir="6000000" sx="101000" sy="101000" algn="tl" rotWithShape="0">
              <a:prstClr val="black">
                <a:alpha val="40000"/>
              </a:prstClr>
            </a:outerShdw>
          </a:effectLst>
        </p:spPr>
      </p:pic>
      <p:sp>
        <p:nvSpPr>
          <p:cNvPr id="3078" name="Text Box 2"/>
          <p:cNvSpPr txBox="1">
            <a:spLocks noChangeArrowheads="1"/>
          </p:cNvSpPr>
          <p:nvPr userDrawn="1"/>
        </p:nvSpPr>
        <p:spPr bwMode="auto">
          <a:xfrm>
            <a:off x="6227763" y="4822825"/>
            <a:ext cx="1622425" cy="249238"/>
          </a:xfrm>
          <a:prstGeom prst="rect">
            <a:avLst/>
          </a:prstGeom>
          <a:noFill/>
          <a:ln w="9525">
            <a:noFill/>
            <a:miter lim="800000"/>
            <a:headEnd/>
            <a:tailEnd/>
          </a:ln>
        </p:spPr>
        <p:txBody>
          <a:bodyPr lIns="74295" tIns="8890" rIns="74295" bIns="8890"/>
          <a:lstStyle/>
          <a:p>
            <a:pPr algn="just">
              <a:lnSpc>
                <a:spcPts val="1400"/>
              </a:lnSpc>
              <a:defRPr/>
            </a:pPr>
            <a:r>
              <a:rPr lang="zh-CN" altLang="en-US" sz="900">
                <a:solidFill>
                  <a:srgbClr val="4D4D4D"/>
                </a:solidFill>
                <a:latin typeface="微软雅黑" pitchFamily="34" charset="-122"/>
                <a:ea typeface="微软雅黑" pitchFamily="34" charset="-122"/>
              </a:rPr>
              <a:t>④内部公开 请勿外传</a:t>
            </a:r>
            <a:endParaRPr lang="zh-CN" altLang="zh-CN" sz="900">
              <a:solidFill>
                <a:srgbClr val="4D4D4D"/>
              </a:solidFill>
              <a:latin typeface="微软雅黑" pitchFamily="34" charset="-122"/>
              <a:ea typeface="微软雅黑" pitchFamily="34" charset="-122"/>
            </a:endParaRPr>
          </a:p>
        </p:txBody>
      </p:sp>
      <p:sp>
        <p:nvSpPr>
          <p:cNvPr id="3079" name="标题占位符 1"/>
          <p:cNvSpPr>
            <a:spLocks noGrp="1"/>
          </p:cNvSpPr>
          <p:nvPr>
            <p:ph type="title"/>
          </p:nvPr>
        </p:nvSpPr>
        <p:spPr bwMode="auto">
          <a:xfrm>
            <a:off x="323850" y="0"/>
            <a:ext cx="7107238" cy="520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80" name="TextBox 12"/>
          <p:cNvSpPr txBox="1">
            <a:spLocks noChangeArrowheads="1"/>
          </p:cNvSpPr>
          <p:nvPr userDrawn="1"/>
        </p:nvSpPr>
        <p:spPr bwMode="auto">
          <a:xfrm>
            <a:off x="8532813" y="4800600"/>
            <a:ext cx="512762" cy="230188"/>
          </a:xfrm>
          <a:prstGeom prst="rect">
            <a:avLst/>
          </a:prstGeom>
          <a:noFill/>
          <a:ln w="9525">
            <a:noFill/>
            <a:miter lim="800000"/>
            <a:headEnd/>
            <a:tailEnd/>
          </a:ln>
        </p:spPr>
        <p:txBody>
          <a:bodyPr>
            <a:spAutoFit/>
          </a:bodyPr>
          <a:lstStyle/>
          <a:p>
            <a:pPr>
              <a:defRPr/>
            </a:pPr>
            <a:r>
              <a:rPr lang="en-US" altLang="zh-CN" sz="900" b="1">
                <a:solidFill>
                  <a:srgbClr val="4D4D4D"/>
                </a:solidFill>
                <a:latin typeface="微软雅黑" pitchFamily="34" charset="-122"/>
                <a:ea typeface="微软雅黑" pitchFamily="34" charset="-122"/>
              </a:rPr>
              <a:t>P</a:t>
            </a:r>
            <a:fld id="{EC097EE8-63AE-487C-ABE0-D2C165AC17F9}" type="slidenum">
              <a:rPr lang="en-US" altLang="zh-CN" sz="900" b="1">
                <a:solidFill>
                  <a:srgbClr val="4D4D4D"/>
                </a:solidFill>
                <a:latin typeface="微软雅黑" pitchFamily="34" charset="-122"/>
                <a:ea typeface="微软雅黑" pitchFamily="34" charset="-122"/>
              </a:rPr>
              <a:pPr>
                <a:defRPr/>
              </a:pPr>
              <a:t>‹#›</a:t>
            </a:fld>
            <a:endParaRPr lang="zh-CN" altLang="en-US" sz="900" b="1">
              <a:solidFill>
                <a:srgbClr val="4D4D4D"/>
              </a:solidFill>
              <a:latin typeface="微软雅黑" pitchFamily="34" charset="-122"/>
              <a:ea typeface="微软雅黑" pitchFamily="34" charset="-122"/>
            </a:endParaRPr>
          </a:p>
        </p:txBody>
      </p:sp>
      <p:pic>
        <p:nvPicPr>
          <p:cNvPr id="3081" name="图片 17" descr="0310金蝶品牌下属logo-00.png"/>
          <p:cNvPicPr>
            <a:picLocks noChangeAspect="1"/>
          </p:cNvPicPr>
          <p:nvPr userDrawn="1"/>
        </p:nvPicPr>
        <p:blipFill>
          <a:blip r:embed="rId7" cstate="print"/>
          <a:srcRect/>
          <a:stretch>
            <a:fillRect/>
          </a:stretch>
        </p:blipFill>
        <p:spPr bwMode="auto">
          <a:xfrm>
            <a:off x="7583488" y="115888"/>
            <a:ext cx="1098550" cy="288925"/>
          </a:xfrm>
          <a:prstGeom prst="rect">
            <a:avLst/>
          </a:prstGeom>
          <a:noFill/>
          <a:ln w="9525">
            <a:noFill/>
            <a:miter lim="800000"/>
            <a:headEnd/>
            <a:tailEnd/>
          </a:ln>
        </p:spPr>
      </p:pic>
      <p:grpSp>
        <p:nvGrpSpPr>
          <p:cNvPr id="3082" name="组合 18"/>
          <p:cNvGrpSpPr>
            <a:grpSpLocks/>
          </p:cNvGrpSpPr>
          <p:nvPr userDrawn="1"/>
        </p:nvGrpSpPr>
        <p:grpSpPr bwMode="auto">
          <a:xfrm>
            <a:off x="7451725" y="4587875"/>
            <a:ext cx="1230313" cy="600075"/>
            <a:chOff x="6559883" y="4147099"/>
            <a:chExt cx="2316937" cy="1132002"/>
          </a:xfrm>
        </p:grpSpPr>
        <p:pic>
          <p:nvPicPr>
            <p:cNvPr id="3083" name="图片 19" descr="PPT C Lego.png"/>
            <p:cNvPicPr>
              <a:picLocks noChangeAspect="1"/>
            </p:cNvPicPr>
            <p:nvPr/>
          </p:nvPicPr>
          <p:blipFill>
            <a:blip r:embed="rId8" cstate="print"/>
            <a:srcRect/>
            <a:stretch>
              <a:fillRect/>
            </a:stretch>
          </p:blipFill>
          <p:spPr bwMode="auto">
            <a:xfrm>
              <a:off x="7366006" y="4172857"/>
              <a:ext cx="1510814" cy="1106244"/>
            </a:xfrm>
            <a:prstGeom prst="rect">
              <a:avLst/>
            </a:prstGeom>
            <a:noFill/>
            <a:ln w="9525">
              <a:noFill/>
              <a:miter lim="800000"/>
              <a:headEnd/>
              <a:tailEnd/>
            </a:ln>
          </p:spPr>
        </p:pic>
        <p:pic>
          <p:nvPicPr>
            <p:cNvPr id="3084" name="图片 20" descr="PPT C-orange.png"/>
            <p:cNvPicPr>
              <a:picLocks noChangeAspect="1"/>
            </p:cNvPicPr>
            <p:nvPr/>
          </p:nvPicPr>
          <p:blipFill>
            <a:blip r:embed="rId9" cstate="print"/>
            <a:srcRect/>
            <a:stretch>
              <a:fillRect/>
            </a:stretch>
          </p:blipFill>
          <p:spPr bwMode="auto">
            <a:xfrm>
              <a:off x="6559883" y="4147099"/>
              <a:ext cx="1106244" cy="110624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Lst>
  <p:timing>
    <p:tnLst>
      <p:par>
        <p:cTn id="1" dur="indefinite" restart="never" nodeType="tmRoot"/>
      </p:par>
    </p:tnLst>
  </p:timing>
  <p:txStyles>
    <p:titleStyle>
      <a:lvl1pPr algn="l" defTabSz="457200" rtl="0" eaLnBrk="0" fontAlgn="base" hangingPunct="0">
        <a:spcBef>
          <a:spcPct val="0"/>
        </a:spcBef>
        <a:spcAft>
          <a:spcPct val="0"/>
        </a:spcAft>
        <a:defRPr kumimoji="1" lang="zh-CN" altLang="en-US" sz="2600" kern="1200" dirty="0">
          <a:solidFill>
            <a:schemeClr val="tx1"/>
          </a:solidFill>
          <a:latin typeface="微软雅黑"/>
          <a:ea typeface="微软雅黑"/>
          <a:cs typeface="+mj-cs"/>
        </a:defRPr>
      </a:lvl1pPr>
      <a:lvl2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2pPr>
      <a:lvl3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3pPr>
      <a:lvl4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4pPr>
      <a:lvl5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5pPr>
      <a:lvl6pPr marL="4572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6pPr>
      <a:lvl7pPr marL="9144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7pPr>
      <a:lvl8pPr marL="13716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8pPr>
      <a:lvl9pPr marL="18288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9pPr>
    </p:titleStyle>
    <p:bodyStyle>
      <a:lvl1pPr marL="342900" indent="-342900" algn="l" defTabSz="457200" rtl="0" eaLnBrk="0" fontAlgn="base" hangingPunct="0">
        <a:spcBef>
          <a:spcPct val="20000"/>
        </a:spcBef>
        <a:spcAft>
          <a:spcPct val="0"/>
        </a:spcAft>
        <a:buBlip>
          <a:blip r:embed="rId10"/>
        </a:buBlip>
        <a:defRPr kumimoji="1" lang="zh-CN" altLang="en-US" sz="2400" kern="1200" dirty="0">
          <a:solidFill>
            <a:srgbClr val="262626"/>
          </a:solidFill>
          <a:latin typeface="微软雅黑"/>
          <a:ea typeface="微软雅黑"/>
          <a:cs typeface="+mn-cs"/>
        </a:defRPr>
      </a:lvl1pPr>
      <a:lvl2pPr marL="742950" indent="-285750" algn="l" defTabSz="457200" rtl="0" eaLnBrk="0" fontAlgn="base" hangingPunct="0">
        <a:spcBef>
          <a:spcPct val="20000"/>
        </a:spcBef>
        <a:spcAft>
          <a:spcPct val="0"/>
        </a:spcAft>
        <a:buFont typeface="Arial" pitchFamily="34" charset="0"/>
        <a:buChar char="–"/>
        <a:defRPr kumimoji="1" lang="zh-CN" altLang="en-US" sz="2000" kern="1200" dirty="0">
          <a:solidFill>
            <a:srgbClr val="262626"/>
          </a:solidFill>
          <a:latin typeface="微软雅黑"/>
          <a:ea typeface="微软雅黑"/>
          <a:cs typeface="+mn-cs"/>
        </a:defRPr>
      </a:lvl2pPr>
      <a:lvl3pPr marL="1143000" indent="-228600" algn="l" defTabSz="457200" rtl="0" eaLnBrk="0" fontAlgn="base" hangingPunct="0">
        <a:spcBef>
          <a:spcPct val="20000"/>
        </a:spcBef>
        <a:spcAft>
          <a:spcPct val="0"/>
        </a:spcAft>
        <a:buFont typeface="Arial" pitchFamily="34" charset="0"/>
        <a:buChar char="•"/>
        <a:defRPr kumimoji="1" lang="zh-CN" altLang="en-US" sz="2400" kern="1200" dirty="0">
          <a:solidFill>
            <a:srgbClr val="262626"/>
          </a:solidFill>
          <a:latin typeface="微软雅黑"/>
          <a:ea typeface="微软雅黑"/>
          <a:cs typeface="+mn-cs"/>
        </a:defRPr>
      </a:lvl3pPr>
      <a:lvl4pPr marL="1600200" indent="-228600" algn="l" defTabSz="457200" rtl="0" eaLnBrk="0" fontAlgn="base" hangingPunct="0">
        <a:spcBef>
          <a:spcPct val="20000"/>
        </a:spcBef>
        <a:spcAft>
          <a:spcPct val="0"/>
        </a:spcAft>
        <a:buFont typeface="Arial" pitchFamily="34" charset="0"/>
        <a:buChar char="–"/>
        <a:defRPr kumimoji="1" lang="zh-CN" altLang="en-US" sz="2000" kern="1200" dirty="0">
          <a:solidFill>
            <a:srgbClr val="262626"/>
          </a:solidFill>
          <a:latin typeface="微软雅黑"/>
          <a:ea typeface="微软雅黑"/>
          <a:cs typeface="+mn-cs"/>
        </a:defRPr>
      </a:lvl4pPr>
      <a:lvl5pPr marL="2057400" indent="-228600" algn="l" defTabSz="457200" rtl="0" eaLnBrk="0" fontAlgn="base" hangingPunct="0">
        <a:spcBef>
          <a:spcPct val="20000"/>
        </a:spcBef>
        <a:spcAft>
          <a:spcPct val="0"/>
        </a:spcAft>
        <a:buFont typeface="Arial" pitchFamily="34" charset="0"/>
        <a:buChar char="»"/>
        <a:defRPr kumimoji="1" lang="zh-CN" altLang="en-US" sz="2000" kern="1200" dirty="0">
          <a:solidFill>
            <a:srgbClr val="262626"/>
          </a:solidFill>
          <a:latin typeface="微软雅黑"/>
          <a:ea typeface="微软雅黑"/>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3.png"/><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1.png"/><Relationship Id="rId1" Type="http://schemas.openxmlformats.org/officeDocument/2006/relationships/slideLayout" Target="../slideLayouts/slideLayout14.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1.png"/><Relationship Id="rId1" Type="http://schemas.openxmlformats.org/officeDocument/2006/relationships/slideLayout" Target="../slideLayouts/slideLayout14.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5"/>
          <p:cNvSpPr>
            <a:spLocks noChangeArrowheads="1"/>
          </p:cNvSpPr>
          <p:nvPr/>
        </p:nvSpPr>
        <p:spPr bwMode="auto">
          <a:xfrm>
            <a:off x="6372200" y="2643758"/>
            <a:ext cx="2232248" cy="936104"/>
          </a:xfrm>
          <a:prstGeom prst="rect">
            <a:avLst/>
          </a:prstGeom>
          <a:noFill/>
          <a:ln w="9525">
            <a:noFill/>
            <a:miter lim="800000"/>
            <a:headEnd/>
            <a:tailEnd/>
          </a:ln>
        </p:spPr>
        <p:txBody>
          <a:bodyPr/>
          <a:lstStyle/>
          <a:p>
            <a:pPr>
              <a:spcBef>
                <a:spcPct val="20000"/>
              </a:spcBef>
              <a:buClr>
                <a:srgbClr val="003399"/>
              </a:buClr>
              <a:buSzPct val="80000"/>
              <a:buFont typeface="Wingdings" pitchFamily="2" charset="2"/>
              <a:buNone/>
            </a:pPr>
            <a:r>
              <a:rPr lang="en-US" altLang="zh-CN" b="1" dirty="0" smtClean="0">
                <a:solidFill>
                  <a:srgbClr val="00B0F0"/>
                </a:solidFill>
                <a:latin typeface="微软雅黑" pitchFamily="34" charset="-122"/>
                <a:ea typeface="微软雅黑" pitchFamily="34" charset="-122"/>
              </a:rPr>
              <a:t>BOS</a:t>
            </a:r>
            <a:r>
              <a:rPr lang="zh-CN" altLang="en-US" b="1" dirty="0" smtClean="0">
                <a:solidFill>
                  <a:srgbClr val="00B0F0"/>
                </a:solidFill>
                <a:latin typeface="微软雅黑" pitchFamily="34" charset="-122"/>
                <a:ea typeface="微软雅黑" pitchFamily="34" charset="-122"/>
              </a:rPr>
              <a:t>产品部</a:t>
            </a:r>
            <a:endParaRPr lang="en-US" altLang="zh-CN" b="1" dirty="0" smtClean="0">
              <a:solidFill>
                <a:srgbClr val="00B0F0"/>
              </a:solidFill>
              <a:latin typeface="微软雅黑" pitchFamily="34" charset="-122"/>
              <a:ea typeface="微软雅黑" pitchFamily="34" charset="-122"/>
            </a:endParaRPr>
          </a:p>
          <a:p>
            <a:pPr>
              <a:spcBef>
                <a:spcPct val="20000"/>
              </a:spcBef>
              <a:buClr>
                <a:srgbClr val="003399"/>
              </a:buClr>
              <a:buSzPct val="80000"/>
              <a:buFont typeface="Wingdings" pitchFamily="2" charset="2"/>
              <a:buNone/>
            </a:pPr>
            <a:r>
              <a:rPr lang="en-US" altLang="zh-CN" b="1" dirty="0" smtClean="0">
                <a:solidFill>
                  <a:srgbClr val="00B0F0"/>
                </a:solidFill>
                <a:latin typeface="微软雅黑" pitchFamily="34" charset="-122"/>
                <a:ea typeface="微软雅黑" pitchFamily="34" charset="-122"/>
              </a:rPr>
              <a:t>Web</a:t>
            </a:r>
            <a:r>
              <a:rPr lang="zh-CN" altLang="en-US" b="1" dirty="0" smtClean="0">
                <a:solidFill>
                  <a:srgbClr val="00B0F0"/>
                </a:solidFill>
                <a:latin typeface="微软雅黑" pitchFamily="34" charset="-122"/>
                <a:ea typeface="微软雅黑" pitchFamily="34" charset="-122"/>
              </a:rPr>
              <a:t>平台系统部</a:t>
            </a:r>
            <a:endParaRPr lang="en-US" altLang="zh-CN" b="1" dirty="0" smtClean="0">
              <a:solidFill>
                <a:srgbClr val="00B0F0"/>
              </a:solidFill>
              <a:latin typeface="微软雅黑" pitchFamily="34" charset="-122"/>
              <a:ea typeface="微软雅黑" pitchFamily="34" charset="-122"/>
            </a:endParaRPr>
          </a:p>
          <a:p>
            <a:pPr>
              <a:spcBef>
                <a:spcPct val="20000"/>
              </a:spcBef>
              <a:buClr>
                <a:srgbClr val="003399"/>
              </a:buClr>
              <a:buSzPct val="80000"/>
              <a:buFont typeface="Wingdings" pitchFamily="2" charset="2"/>
              <a:buNone/>
            </a:pPr>
            <a:endParaRPr lang="en-US" altLang="zh-CN" b="1" dirty="0">
              <a:solidFill>
                <a:srgbClr val="00B0F0"/>
              </a:solidFill>
              <a:latin typeface="微软雅黑" pitchFamily="34" charset="-122"/>
              <a:ea typeface="微软雅黑" pitchFamily="34" charset="-122"/>
            </a:endParaRPr>
          </a:p>
        </p:txBody>
      </p:sp>
      <p:sp>
        <p:nvSpPr>
          <p:cNvPr id="5" name="Rectangle 6"/>
          <p:cNvSpPr txBox="1">
            <a:spLocks noChangeArrowheads="1"/>
          </p:cNvSpPr>
          <p:nvPr/>
        </p:nvSpPr>
        <p:spPr bwMode="auto">
          <a:xfrm>
            <a:off x="972765" y="1275606"/>
            <a:ext cx="7559675"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2500"/>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1" lang="en-US" altLang="zh-CN" sz="4400" i="0" u="none" strike="noStrike" kern="1200" cap="none" spc="0" normalizeH="0" baseline="0" noProof="0" dirty="0" smtClean="0">
                <a:ln>
                  <a:noFill/>
                </a:ln>
                <a:solidFill>
                  <a:schemeClr val="accent2"/>
                </a:solidFill>
                <a:effectLst/>
                <a:uLnTx/>
                <a:uFillTx/>
                <a:latin typeface="微软雅黑" pitchFamily="34" charset="-122"/>
                <a:ea typeface="微软雅黑" pitchFamily="34" charset="-122"/>
                <a:cs typeface="微软雅黑"/>
              </a:rPr>
              <a:t>EASV8.2_</a:t>
            </a:r>
            <a:r>
              <a:rPr kumimoji="1" lang="zh-CN" altLang="en-US" sz="4400" i="0" u="none" strike="noStrike" kern="1200" cap="none" spc="0" normalizeH="0" baseline="0" noProof="0" dirty="0" smtClean="0">
                <a:ln>
                  <a:noFill/>
                </a:ln>
                <a:solidFill>
                  <a:schemeClr val="accent2"/>
                </a:solidFill>
                <a:effectLst/>
                <a:uLnTx/>
                <a:uFillTx/>
                <a:latin typeface="微软雅黑" pitchFamily="34" charset="-122"/>
                <a:ea typeface="微软雅黑" pitchFamily="34" charset="-122"/>
                <a:cs typeface="微软雅黑"/>
              </a:rPr>
              <a:t>新功能培训</a:t>
            </a:r>
            <a:endParaRPr kumimoji="1" lang="en-US" altLang="zh-CN" sz="4400" i="0" u="none" strike="noStrike" kern="1200" cap="none" spc="0" normalizeH="0" baseline="0" noProof="0" dirty="0" smtClean="0">
              <a:ln>
                <a:noFill/>
              </a:ln>
              <a:solidFill>
                <a:schemeClr val="accent2"/>
              </a:solidFill>
              <a:effectLst/>
              <a:uLnTx/>
              <a:uFillTx/>
              <a:latin typeface="微软雅黑" pitchFamily="34" charset="-122"/>
              <a:ea typeface="微软雅黑" pitchFamily="34" charset="-122"/>
              <a:cs typeface="微软雅黑"/>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1" lang="en-US" altLang="zh-CN" sz="3000" i="0" u="none" strike="noStrike" kern="1200" cap="none" spc="0" normalizeH="0" noProof="0" dirty="0" smtClean="0">
                <a:ln>
                  <a:noFill/>
                </a:ln>
                <a:solidFill>
                  <a:schemeClr val="accent2"/>
                </a:solidFill>
                <a:effectLst/>
                <a:uLnTx/>
                <a:uFillTx/>
                <a:latin typeface="微软雅黑" pitchFamily="34" charset="-122"/>
                <a:ea typeface="微软雅黑" pitchFamily="34" charset="-122"/>
                <a:cs typeface="微软雅黑"/>
              </a:rPr>
              <a:t>                                            -BOS Web</a:t>
            </a:r>
            <a:r>
              <a:rPr kumimoji="1" lang="zh-CN" altLang="en-US" sz="3000" i="0" u="none" strike="noStrike" kern="1200" cap="none" spc="0" normalizeH="0" noProof="0" dirty="0" smtClean="0">
                <a:ln>
                  <a:noFill/>
                </a:ln>
                <a:solidFill>
                  <a:schemeClr val="accent2"/>
                </a:solidFill>
                <a:effectLst/>
                <a:uLnTx/>
                <a:uFillTx/>
                <a:latin typeface="微软雅黑" pitchFamily="34" charset="-122"/>
                <a:ea typeface="微软雅黑" pitchFamily="34" charset="-122"/>
                <a:cs typeface="微软雅黑"/>
              </a:rPr>
              <a:t>平台</a:t>
            </a:r>
            <a:endParaRPr kumimoji="1" lang="zh-CN" altLang="en-US" sz="3000" i="0" u="none" strike="noStrike" kern="1200" cap="none" spc="0" normalizeH="0" baseline="0" noProof="0" dirty="0" smtClean="0">
              <a:ln>
                <a:noFill/>
              </a:ln>
              <a:solidFill>
                <a:srgbClr val="336699"/>
              </a:solidFill>
              <a:effectLst/>
              <a:uLnTx/>
              <a:uFillTx/>
              <a:latin typeface="微软雅黑" pitchFamily="34" charset="-122"/>
              <a:ea typeface="微软雅黑" pitchFamily="34" charset="-122"/>
              <a:cs typeface="微软雅黑"/>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2"/>
          <p:cNvSpPr>
            <a:spLocks noGrp="1"/>
          </p:cNvSpPr>
          <p:nvPr>
            <p:ph type="title"/>
          </p:nvPr>
        </p:nvSpPr>
        <p:spPr>
          <a:xfrm>
            <a:off x="395288" y="0"/>
            <a:ext cx="6697662" cy="465535"/>
          </a:xfrm>
        </p:spPr>
        <p:txBody>
          <a:bodyPr>
            <a:noAutofit/>
          </a:bodyPr>
          <a:lstStyle/>
          <a:p>
            <a:r>
              <a:rPr lang="zh-CN" altLang="en-US" sz="2800" dirty="0" smtClean="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grpSp>
        <p:nvGrpSpPr>
          <p:cNvPr id="11267" name="组合 4"/>
          <p:cNvGrpSpPr>
            <a:grpSpLocks/>
          </p:cNvGrpSpPr>
          <p:nvPr/>
        </p:nvGrpSpPr>
        <p:grpSpPr bwMode="auto">
          <a:xfrm>
            <a:off x="534816" y="663129"/>
            <a:ext cx="7853534" cy="4153059"/>
            <a:chOff x="248170" y="981153"/>
            <a:chExt cx="5331942" cy="3576859"/>
          </a:xfrm>
        </p:grpSpPr>
        <p:sp>
          <p:nvSpPr>
            <p:cNvPr id="4" name="矩形 3"/>
            <p:cNvSpPr/>
            <p:nvPr/>
          </p:nvSpPr>
          <p:spPr>
            <a:xfrm>
              <a:off x="248170" y="1460953"/>
              <a:ext cx="5328592" cy="3097059"/>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marL="342900" indent="-342900">
                <a:buFont typeface="Wingdings" pitchFamily="2" charset="2"/>
                <a:buChar char="§"/>
                <a:defRPr/>
              </a:pPr>
              <a:endParaRPr lang="en-US" sz="2800"/>
            </a:p>
          </p:txBody>
        </p:sp>
        <p:sp>
          <p:nvSpPr>
            <p:cNvPr id="17" name="矩形 16"/>
            <p:cNvSpPr/>
            <p:nvPr/>
          </p:nvSpPr>
          <p:spPr>
            <a:xfrm>
              <a:off x="251520" y="981153"/>
              <a:ext cx="5328592" cy="531319"/>
            </a:xfrm>
            <a:prstGeom prst="rect">
              <a:avLst/>
            </a:prstGeom>
            <a:solidFill>
              <a:schemeClr val="accent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nchorCtr="1"/>
            <a:lstStyle/>
            <a:p>
              <a:pPr>
                <a:defRPr/>
              </a:pPr>
              <a:r>
                <a:rPr lang="zh-CN" altLang="en-US" sz="2000" b="1" dirty="0" smtClean="0">
                  <a:latin typeface="微软雅黑" pitchFamily="34" charset="-122"/>
                  <a:ea typeface="微软雅黑" pitchFamily="34" charset="-122"/>
                </a:rPr>
                <a:t>业务化页面设置工具</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大幅提升开发效率</a:t>
              </a:r>
              <a:endParaRPr lang="zh-CN" altLang="en-US" sz="2000" b="1" dirty="0">
                <a:latin typeface="微软雅黑" pitchFamily="34" charset="-122"/>
                <a:ea typeface="微软雅黑" pitchFamily="34" charset="-122"/>
              </a:endParaRPr>
            </a:p>
          </p:txBody>
        </p:sp>
        <p:sp>
          <p:nvSpPr>
            <p:cNvPr id="27" name="矩形 26"/>
            <p:cNvSpPr/>
            <p:nvPr/>
          </p:nvSpPr>
          <p:spPr>
            <a:xfrm>
              <a:off x="3006351" y="1728093"/>
              <a:ext cx="2462750" cy="705134"/>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r>
                <a:rPr lang="zh-CN" altLang="en-US" b="1" dirty="0" smtClean="0">
                  <a:latin typeface="微软雅黑" pitchFamily="34" charset="-122"/>
                  <a:ea typeface="微软雅黑" pitchFamily="34" charset="-122"/>
                </a:rPr>
                <a:t>设置后所见即所得</a:t>
              </a:r>
              <a:endParaRPr lang="en-US" altLang="zh-CN" b="1" dirty="0">
                <a:latin typeface="微软雅黑" pitchFamily="34" charset="-122"/>
                <a:ea typeface="微软雅黑" pitchFamily="34" charset="-122"/>
              </a:endParaRPr>
            </a:p>
            <a:p>
              <a:pPr marL="171450" indent="-171450">
                <a:defRPr/>
              </a:pPr>
              <a:r>
                <a:rPr lang="zh-CN" altLang="en-US" sz="1400" dirty="0" smtClean="0">
                  <a:latin typeface="微软雅黑" pitchFamily="34" charset="-122"/>
                  <a:ea typeface="微软雅黑" pitchFamily="34" charset="-122"/>
                </a:rPr>
                <a:t>   控件使能、样式、通用查询条件等修改后设计期就能看到最终效果</a:t>
              </a:r>
              <a:endParaRPr lang="en-US" sz="1400" dirty="0">
                <a:latin typeface="微软雅黑" pitchFamily="34" charset="-122"/>
                <a:ea typeface="微软雅黑" pitchFamily="34" charset="-122"/>
              </a:endParaRPr>
            </a:p>
          </p:txBody>
        </p:sp>
        <p:sp>
          <p:nvSpPr>
            <p:cNvPr id="28" name="矩形 27"/>
            <p:cNvSpPr/>
            <p:nvPr/>
          </p:nvSpPr>
          <p:spPr>
            <a:xfrm>
              <a:off x="378699" y="1728092"/>
              <a:ext cx="2462750" cy="705134"/>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b="1" dirty="0">
                <a:latin typeface="微软雅黑" pitchFamily="34" charset="-122"/>
                <a:ea typeface="微软雅黑" pitchFamily="34" charset="-122"/>
              </a:endParaRPr>
            </a:p>
            <a:p>
              <a:pPr marL="171450" indent="-171450">
                <a:buFont typeface="Wingdings" pitchFamily="2" charset="2"/>
                <a:buChar char="§"/>
                <a:defRPr/>
              </a:pPr>
              <a:r>
                <a:rPr lang="zh-CN" altLang="en-US" b="1" dirty="0" smtClean="0">
                  <a:latin typeface="微软雅黑" pitchFamily="34" charset="-122"/>
                  <a:ea typeface="微软雅黑" pitchFamily="34" charset="-122"/>
                </a:rPr>
                <a:t>简单直接的样式与布局设置</a:t>
              </a:r>
              <a:endParaRPr lang="en-US" altLang="zh-CN" b="1" dirty="0">
                <a:latin typeface="微软雅黑" pitchFamily="34" charset="-122"/>
                <a:ea typeface="微软雅黑" pitchFamily="34" charset="-122"/>
              </a:endParaRPr>
            </a:p>
            <a:p>
              <a:pPr marL="171450" indent="-171450">
                <a:defRPr/>
              </a:pPr>
              <a:r>
                <a:rPr lang="zh-CN" altLang="en-US" sz="1400" b="1" dirty="0" smtClean="0">
                  <a:latin typeface="微软雅黑" pitchFamily="34" charset="-122"/>
                  <a:ea typeface="微软雅黑" pitchFamily="34" charset="-122"/>
                </a:rPr>
                <a:t>   </a:t>
              </a:r>
              <a:r>
                <a:rPr lang="zh-CN" altLang="en-US" sz="1400" dirty="0">
                  <a:latin typeface="微软雅黑" pitchFamily="34" charset="-122"/>
                  <a:ea typeface="微软雅黑" pitchFamily="34" charset="-122"/>
                </a:rPr>
                <a:t>标准的字体、背景色、边框等直接设置，简化的布局设置</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b="1" dirty="0">
                <a:latin typeface="微软雅黑" pitchFamily="34" charset="-122"/>
                <a:ea typeface="微软雅黑" pitchFamily="34" charset="-122"/>
              </a:endParaRPr>
            </a:p>
          </p:txBody>
        </p:sp>
        <p:sp>
          <p:nvSpPr>
            <p:cNvPr id="29" name="矩形 28"/>
            <p:cNvSpPr/>
            <p:nvPr/>
          </p:nvSpPr>
          <p:spPr>
            <a:xfrm>
              <a:off x="378699" y="2649509"/>
              <a:ext cx="2462750" cy="719948"/>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b="1" dirty="0">
                <a:latin typeface="微软雅黑" pitchFamily="34" charset="-122"/>
                <a:ea typeface="微软雅黑" pitchFamily="34" charset="-122"/>
              </a:endParaRPr>
            </a:p>
            <a:p>
              <a:pPr marL="171450" indent="-171450">
                <a:buFont typeface="Wingdings" pitchFamily="2" charset="2"/>
                <a:buChar char="§"/>
                <a:defRPr/>
              </a:pPr>
              <a:r>
                <a:rPr lang="zh-CN" altLang="en-US" b="1" dirty="0" smtClean="0">
                  <a:latin typeface="微软雅黑" pitchFamily="34" charset="-122"/>
                  <a:ea typeface="微软雅黑" pitchFamily="34" charset="-122"/>
                </a:rPr>
                <a:t>业务化的属性设置方式</a:t>
              </a:r>
              <a:endParaRPr lang="en-US" altLang="zh-CN" b="1" dirty="0">
                <a:latin typeface="微软雅黑" pitchFamily="34" charset="-122"/>
                <a:ea typeface="微软雅黑" pitchFamily="34" charset="-122"/>
              </a:endParaRPr>
            </a:p>
            <a:p>
              <a:pPr marL="171450" algn="l">
                <a:defRPr/>
              </a:pPr>
              <a:r>
                <a:rPr lang="zh-CN" altLang="en-US" sz="1400" dirty="0">
                  <a:latin typeface="微软雅黑" pitchFamily="34" charset="-122"/>
                  <a:ea typeface="微软雅黑" pitchFamily="34" charset="-122"/>
                </a:rPr>
                <a:t>应用场景式设置，属性分类，完全摒弃</a:t>
              </a:r>
              <a:r>
                <a:rPr lang="en-US" altLang="zh-CN" sz="1400" dirty="0" err="1">
                  <a:latin typeface="微软雅黑" pitchFamily="34" charset="-122"/>
                  <a:ea typeface="微软雅黑" pitchFamily="34" charset="-122"/>
                </a:rPr>
                <a:t>json</a:t>
              </a:r>
              <a:r>
                <a:rPr lang="zh-CN" altLang="en-US" sz="1400" dirty="0">
                  <a:latin typeface="微软雅黑" pitchFamily="34" charset="-122"/>
                  <a:ea typeface="微软雅黑" pitchFamily="34" charset="-122"/>
                </a:rPr>
                <a:t>设置方式</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b="1" dirty="0">
                <a:latin typeface="微软雅黑" pitchFamily="34" charset="-122"/>
                <a:ea typeface="微软雅黑" pitchFamily="34" charset="-122"/>
              </a:endParaRPr>
            </a:p>
          </p:txBody>
        </p:sp>
        <p:sp>
          <p:nvSpPr>
            <p:cNvPr id="30" name="矩形 29"/>
            <p:cNvSpPr/>
            <p:nvPr/>
          </p:nvSpPr>
          <p:spPr>
            <a:xfrm>
              <a:off x="3006350" y="2649508"/>
              <a:ext cx="2462750" cy="719948"/>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sz="1600" b="1" dirty="0">
                <a:latin typeface="微软雅黑" pitchFamily="34" charset="-122"/>
                <a:ea typeface="微软雅黑" pitchFamily="34" charset="-122"/>
              </a:endParaRPr>
            </a:p>
            <a:p>
              <a:pPr marL="171450" indent="-171450">
                <a:buFont typeface="Wingdings" pitchFamily="2" charset="2"/>
                <a:buChar char="§"/>
                <a:defRPr/>
              </a:pPr>
              <a:r>
                <a:rPr lang="zh-CN" altLang="en-US" b="1" dirty="0">
                  <a:latin typeface="微软雅黑" pitchFamily="34" charset="-122"/>
                  <a:ea typeface="微软雅黑" pitchFamily="34" charset="-122"/>
                </a:rPr>
                <a:t>新增与扩展开发统一的设置方式</a:t>
              </a:r>
              <a:endParaRPr lang="en-US" altLang="zh-CN" b="1" dirty="0">
                <a:latin typeface="微软雅黑" pitchFamily="34" charset="-122"/>
                <a:ea typeface="微软雅黑" pitchFamily="34" charset="-122"/>
              </a:endParaRPr>
            </a:p>
            <a:p>
              <a:pPr marL="171450" indent="-171450" algn="l">
                <a:defRPr/>
              </a:pPr>
              <a:r>
                <a:rPr lang="zh-CN" altLang="en-US" sz="1400" dirty="0">
                  <a:latin typeface="微软雅黑" pitchFamily="34" charset="-122"/>
                  <a:ea typeface="微软雅黑" pitchFamily="34" charset="-122"/>
                </a:rPr>
                <a:t>   </a:t>
              </a:r>
              <a:r>
                <a:rPr lang="zh-CN" altLang="en-US" sz="1400" dirty="0" smtClean="0">
                  <a:latin typeface="微软雅黑" pitchFamily="34" charset="-122"/>
                  <a:ea typeface="微软雅黑" pitchFamily="34" charset="-122"/>
                </a:rPr>
                <a:t>降低了学习成本，提升了应用开发的灵活性</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sz="1600" b="1" dirty="0">
                <a:latin typeface="微软雅黑" pitchFamily="34" charset="-122"/>
                <a:ea typeface="微软雅黑" pitchFamily="34" charset="-122"/>
              </a:endParaRPr>
            </a:p>
          </p:txBody>
        </p:sp>
        <p:sp>
          <p:nvSpPr>
            <p:cNvPr id="31" name="矩形 30"/>
            <p:cNvSpPr/>
            <p:nvPr/>
          </p:nvSpPr>
          <p:spPr>
            <a:xfrm>
              <a:off x="378699" y="3571909"/>
              <a:ext cx="2462750" cy="805867"/>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b="1" dirty="0">
                <a:latin typeface="微软雅黑" pitchFamily="34" charset="-122"/>
                <a:ea typeface="微软雅黑" pitchFamily="34" charset="-122"/>
              </a:endParaRPr>
            </a:p>
            <a:p>
              <a:pPr marL="171450" indent="-171450">
                <a:buFont typeface="Wingdings" pitchFamily="2" charset="2"/>
                <a:buChar char="§"/>
                <a:defRPr/>
              </a:pPr>
              <a:r>
                <a:rPr lang="en-US" altLang="zh-CN" b="1" dirty="0" smtClean="0">
                  <a:latin typeface="微软雅黑" pitchFamily="34" charset="-122"/>
                  <a:ea typeface="微软雅黑" pitchFamily="34" charset="-122"/>
                </a:rPr>
                <a:t>Web</a:t>
              </a:r>
              <a:r>
                <a:rPr lang="zh-CN" altLang="en-US" b="1" dirty="0" smtClean="0">
                  <a:latin typeface="微软雅黑" pitchFamily="34" charset="-122"/>
                  <a:ea typeface="微软雅黑" pitchFamily="34" charset="-122"/>
                </a:rPr>
                <a:t>后台</a:t>
              </a:r>
              <a:r>
                <a:rPr lang="en-US" altLang="zh-CN" b="1" dirty="0" smtClean="0">
                  <a:latin typeface="微软雅黑" pitchFamily="34" charset="-122"/>
                  <a:ea typeface="微软雅黑" pitchFamily="34" charset="-122"/>
                </a:rPr>
                <a:t>Java/Rhino</a:t>
              </a:r>
              <a:r>
                <a:rPr lang="zh-CN" altLang="en-US" b="1" dirty="0" smtClean="0">
                  <a:latin typeface="微软雅黑" pitchFamily="34" charset="-122"/>
                  <a:ea typeface="微软雅黑" pitchFamily="34" charset="-122"/>
                </a:rPr>
                <a:t>开发可选</a:t>
              </a:r>
              <a:endParaRPr lang="en-US" altLang="zh-CN" b="1" dirty="0">
                <a:latin typeface="微软雅黑" pitchFamily="34" charset="-122"/>
                <a:ea typeface="微软雅黑" pitchFamily="34" charset="-122"/>
              </a:endParaRPr>
            </a:p>
            <a:p>
              <a:pPr marL="171450" algn="l">
                <a:defRPr/>
              </a:pPr>
              <a:r>
                <a:rPr lang="zh-CN" altLang="en-US" sz="1400" dirty="0" smtClean="0">
                  <a:latin typeface="微软雅黑" pitchFamily="34" charset="-122"/>
                  <a:ea typeface="微软雅黑" pitchFamily="34" charset="-122"/>
                </a:rPr>
                <a:t>可自动生成后台</a:t>
              </a:r>
              <a:r>
                <a:rPr lang="en-US" altLang="zh-CN" sz="1400" dirty="0" smtClean="0">
                  <a:latin typeface="微软雅黑" pitchFamily="34" charset="-122"/>
                  <a:ea typeface="微软雅黑" pitchFamily="34" charset="-122"/>
                </a:rPr>
                <a:t>Java</a:t>
              </a:r>
              <a:r>
                <a:rPr lang="zh-CN" altLang="en-US" sz="1400" dirty="0" smtClean="0">
                  <a:latin typeface="微软雅黑" pitchFamily="34" charset="-122"/>
                  <a:ea typeface="微软雅黑" pitchFamily="34" charset="-122"/>
                </a:rPr>
                <a:t>代码框架</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b="1" dirty="0">
                <a:latin typeface="微软雅黑" pitchFamily="34" charset="-122"/>
                <a:ea typeface="微软雅黑" pitchFamily="34" charset="-122"/>
              </a:endParaRPr>
            </a:p>
          </p:txBody>
        </p:sp>
        <p:sp>
          <p:nvSpPr>
            <p:cNvPr id="50" name="矩形 49"/>
            <p:cNvSpPr/>
            <p:nvPr/>
          </p:nvSpPr>
          <p:spPr>
            <a:xfrm>
              <a:off x="3006350" y="3571909"/>
              <a:ext cx="2462750" cy="805867"/>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r>
                <a:rPr lang="zh-CN" altLang="en-US" b="1" dirty="0" smtClean="0">
                  <a:latin typeface="微软雅黑" pitchFamily="34" charset="-122"/>
                  <a:ea typeface="微软雅黑" pitchFamily="34" charset="-122"/>
                </a:rPr>
                <a:t>完全兼容</a:t>
              </a:r>
              <a:r>
                <a:rPr lang="en-US" altLang="zh-CN" b="1" dirty="0" smtClean="0">
                  <a:latin typeface="微软雅黑" pitchFamily="34" charset="-122"/>
                  <a:ea typeface="微软雅黑" pitchFamily="34" charset="-122"/>
                </a:rPr>
                <a:t>8.x</a:t>
              </a:r>
              <a:r>
                <a:rPr lang="zh-CN" altLang="en-US" b="1" dirty="0" smtClean="0">
                  <a:latin typeface="微软雅黑" pitchFamily="34" charset="-122"/>
                  <a:ea typeface="微软雅黑" pitchFamily="34" charset="-122"/>
                </a:rPr>
                <a:t>已有开发成果</a:t>
              </a:r>
              <a:endParaRPr lang="en-US" altLang="zh-CN" b="1" dirty="0">
                <a:latin typeface="微软雅黑" pitchFamily="34" charset="-122"/>
                <a:ea typeface="微软雅黑" pitchFamily="34" charset="-122"/>
              </a:endParaRPr>
            </a:p>
            <a:p>
              <a:pPr marL="171450" algn="l">
                <a:defRPr/>
              </a:pPr>
              <a:r>
                <a:rPr lang="en-US" altLang="zh-CN" sz="1400" dirty="0" smtClean="0">
                  <a:latin typeface="微软雅黑" pitchFamily="34" charset="-122"/>
                  <a:ea typeface="微软雅黑" pitchFamily="34" charset="-122"/>
                </a:rPr>
                <a:t>8.x</a:t>
              </a:r>
              <a:r>
                <a:rPr lang="zh-CN" altLang="en-US" sz="1400" dirty="0" smtClean="0">
                  <a:latin typeface="微软雅黑" pitchFamily="34" charset="-122"/>
                  <a:ea typeface="微软雅黑" pitchFamily="34" charset="-122"/>
                </a:rPr>
                <a:t>标准功能及二次开发成果都可以直接使用新工具进行开发设置</a:t>
              </a:r>
              <a:endParaRPr lang="en-US" b="1" dirty="0">
                <a:latin typeface="微软雅黑" pitchFamily="34" charset="-122"/>
                <a:ea typeface="微软雅黑" pitchFamily="34" charset="-122"/>
              </a:endParaRPr>
            </a:p>
          </p:txBody>
        </p:sp>
      </p:grpSp>
    </p:spTree>
    <p:extLst>
      <p:ext uri="{BB962C8B-B14F-4D97-AF65-F5344CB8AC3E}">
        <p14:creationId xmlns:p14="http://schemas.microsoft.com/office/powerpoint/2010/main" xmlns="" val="310914658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zh-CN" altLang="en-US" sz="2800" dirty="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5" y="571486"/>
            <a:ext cx="2628956"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样式与布局设置</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样式设置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直接设置大小（高度、宽度）、文本（字体、颜色、对齐方式）、填充（背景色）、边框（颜色、宽度、线型）</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可另存为自定义样式方案共享使用</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布局设置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新式布局设置，原有列布局还可使用</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容器中可直接设置布局属性</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可自定义布局方案共享</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14720" y="850447"/>
            <a:ext cx="6193784" cy="36885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43807" y="771719"/>
            <a:ext cx="6247627" cy="2664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843808" y="699542"/>
            <a:ext cx="6062637" cy="4294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377968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27714" y="686698"/>
            <a:ext cx="5908782" cy="3445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218" name="标题 2"/>
          <p:cNvSpPr>
            <a:spLocks noGrp="1"/>
          </p:cNvSpPr>
          <p:nvPr>
            <p:ph type="title"/>
          </p:nvPr>
        </p:nvSpPr>
        <p:spPr>
          <a:xfrm>
            <a:off x="395288" y="0"/>
            <a:ext cx="6697662" cy="465535"/>
          </a:xfrm>
        </p:spPr>
        <p:txBody>
          <a:bodyPr>
            <a:noAutofit/>
          </a:bodyPr>
          <a:lstStyle/>
          <a:p>
            <a:pPr marL="342900" indent="-342900"/>
            <a:r>
              <a:rPr lang="zh-CN" altLang="en-US" sz="2800" dirty="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所见即所得</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样式</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字体</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颜色</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使能状态</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编辑使能</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显示使能</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组件设置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章节</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摘要文字</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通用查询</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条件设置</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p>
            <a:p>
              <a:pPr marL="342900" lvl="1" indent="-342900" defTabSz="457200" eaLnBrk="0" hangingPunct="0">
                <a:lnSpc>
                  <a:spcPct val="130000"/>
                </a:lnSpc>
                <a:spcBef>
                  <a:spcPct val="20000"/>
                </a:spcBef>
                <a:buClr>
                  <a:srgbClr val="16B2E9"/>
                </a:buClr>
                <a:buSzPct val="100000"/>
                <a:buBlip>
                  <a:blip r:embed="rId3"/>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614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59832" y="683939"/>
            <a:ext cx="6030415" cy="34322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059832" y="700062"/>
            <a:ext cx="6048672" cy="3671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788410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 calcmode="lin" valueType="num">
                                      <p:cBhvr additive="base">
                                        <p:cTn id="13" dur="500" fill="hold"/>
                                        <p:tgtEl>
                                          <p:spTgt spid="6147"/>
                                        </p:tgtEl>
                                        <p:attrNameLst>
                                          <p:attrName>ppt_x</p:attrName>
                                        </p:attrNameLst>
                                      </p:cBhvr>
                                      <p:tavLst>
                                        <p:tav tm="0">
                                          <p:val>
                                            <p:strVal val="#ppt_x"/>
                                          </p:val>
                                        </p:tav>
                                        <p:tav tm="100000">
                                          <p:val>
                                            <p:strVal val="#ppt_x"/>
                                          </p:val>
                                        </p:tav>
                                      </p:tavLst>
                                    </p:anim>
                                    <p:anim calcmode="lin" valueType="num">
                                      <p:cBhvr additive="base">
                                        <p:cTn id="14"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zh-CN" altLang="en-US" sz="2800" dirty="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07504" y="571486"/>
            <a:ext cx="2556948"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业务化属性设置</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属性分类</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常用</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高级</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事件</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样式</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业务分类</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场景式设置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如查询表格</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属性编辑框</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友好易懂的设置方式</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r>
                <a:rPr lang="zh-CN" altLang="en-US" sz="1400" dirty="0">
                  <a:solidFill>
                    <a:schemeClr val="tx1">
                      <a:lumMod val="65000"/>
                      <a:lumOff val="35000"/>
                    </a:schemeClr>
                  </a:solidFill>
                  <a:latin typeface="微软雅黑" pitchFamily="34" charset="-122"/>
                  <a:ea typeface="微软雅黑" pitchFamily="34" charset="-122"/>
                  <a:cs typeface="Heiti SC Light"/>
                </a:rPr>
                <a:t>属性设置相关性</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如客户端合计</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是则才能设置合计项；否则不会出现合计项设置</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43808" y="603236"/>
            <a:ext cx="6136201" cy="3336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25147" y="628486"/>
            <a:ext cx="6211349" cy="3815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771792" y="627534"/>
            <a:ext cx="6336712" cy="41287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840293" y="627534"/>
            <a:ext cx="6268211" cy="3071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111425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2"/>
                                        </p:tgtEl>
                                        <p:attrNameLst>
                                          <p:attrName>style.visibility</p:attrName>
                                        </p:attrNameLst>
                                      </p:cBhvr>
                                      <p:to>
                                        <p:strVal val="visible"/>
                                      </p:to>
                                    </p:set>
                                    <p:anim calcmode="lin" valueType="num">
                                      <p:cBhvr additive="base">
                                        <p:cTn id="13" dur="500" fill="hold"/>
                                        <p:tgtEl>
                                          <p:spTgt spid="7172"/>
                                        </p:tgtEl>
                                        <p:attrNameLst>
                                          <p:attrName>ppt_x</p:attrName>
                                        </p:attrNameLst>
                                      </p:cBhvr>
                                      <p:tavLst>
                                        <p:tav tm="0">
                                          <p:val>
                                            <p:strVal val="#ppt_x"/>
                                          </p:val>
                                        </p:tav>
                                        <p:tav tm="100000">
                                          <p:val>
                                            <p:strVal val="#ppt_x"/>
                                          </p:val>
                                        </p:tav>
                                      </p:tavLst>
                                    </p:anim>
                                    <p:anim calcmode="lin" valueType="num">
                                      <p:cBhvr additive="base">
                                        <p:cTn id="14"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3"/>
                                        </p:tgtEl>
                                        <p:attrNameLst>
                                          <p:attrName>style.visibility</p:attrName>
                                        </p:attrNameLst>
                                      </p:cBhvr>
                                      <p:to>
                                        <p:strVal val="visible"/>
                                      </p:to>
                                    </p:set>
                                    <p:anim calcmode="lin" valueType="num">
                                      <p:cBhvr additive="base">
                                        <p:cTn id="19" dur="500" fill="hold"/>
                                        <p:tgtEl>
                                          <p:spTgt spid="7173"/>
                                        </p:tgtEl>
                                        <p:attrNameLst>
                                          <p:attrName>ppt_x</p:attrName>
                                        </p:attrNameLst>
                                      </p:cBhvr>
                                      <p:tavLst>
                                        <p:tav tm="0">
                                          <p:val>
                                            <p:strVal val="#ppt_x"/>
                                          </p:val>
                                        </p:tav>
                                        <p:tav tm="100000">
                                          <p:val>
                                            <p:strVal val="#ppt_x"/>
                                          </p:val>
                                        </p:tav>
                                      </p:tavLst>
                                    </p:anim>
                                    <p:anim calcmode="lin" valueType="num">
                                      <p:cBhvr additive="base">
                                        <p:cTn id="20"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zh-CN" altLang="en-US" sz="2800" dirty="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新增与扩展统一设置方式</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原版本新增功能开发与扩展开发设置页面功能不一样，造成学习成本高，而且扩展开发的限制比较多</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v8.2</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统一后即降低了学习成本，而且全面提供了前后端的业务插入机制，从而提供了更大的灵活性及可扩展能力</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保留并完善了扩展开发时的一些限制，以降低扩展对标准功能</a:t>
              </a:r>
              <a:r>
                <a:rPr lang="zh-CN" altLang="en-US" sz="1400" dirty="0">
                  <a:solidFill>
                    <a:schemeClr val="tx1">
                      <a:lumMod val="65000"/>
                      <a:lumOff val="35000"/>
                    </a:schemeClr>
                  </a:solidFill>
                  <a:latin typeface="微软雅黑" pitchFamily="34" charset="-122"/>
                  <a:ea typeface="微软雅黑" pitchFamily="34" charset="-122"/>
                  <a:cs typeface="Heiti SC Light"/>
                </a:rPr>
                <a:t>正常</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运行的冲击，且最大化修改范围以满足客户化需求</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168353" y="736020"/>
            <a:ext cx="5796135" cy="3654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1376538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zh-CN" altLang="en-US" sz="2800" dirty="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5" y="571486"/>
            <a:ext cx="2628956"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en-US" altLang="zh-CN" sz="1600" dirty="0" smtClean="0">
                  <a:solidFill>
                    <a:schemeClr val="bg1"/>
                  </a:solidFill>
                  <a:latin typeface="微软雅黑" pitchFamily="34" charset="-122"/>
                  <a:ea typeface="微软雅黑" pitchFamily="34" charset="-122"/>
                  <a:cs typeface="Heiti SC Light"/>
                </a:rPr>
                <a:t>Java/Rhino</a:t>
              </a:r>
              <a:r>
                <a:rPr kumimoji="1" lang="zh-CN" altLang="en-US" sz="1600" dirty="0" smtClean="0">
                  <a:solidFill>
                    <a:schemeClr val="bg1"/>
                  </a:solidFill>
                  <a:latin typeface="微软雅黑" pitchFamily="34" charset="-122"/>
                  <a:ea typeface="微软雅黑" pitchFamily="34" charset="-122"/>
                  <a:cs typeface="Heiti SC Light"/>
                </a:rPr>
                <a:t>可选</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Java</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方式开发</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包路径默认为业务单元的包路径，用户只需补充类名即可</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页面保存时，系统会自动生成</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java</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类代码框架，无须了解继承哪个超类及实现哪个接口，只需在方法体中编写实现逻辑即可</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Rhino</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方式开发</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可以直接编写脚本语言实现逻辑，无须重启即可应用</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96344" y="601422"/>
            <a:ext cx="5940152" cy="38425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14086" y="605211"/>
            <a:ext cx="6103285" cy="39604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137653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zh-CN" altLang="en-US" sz="2800" dirty="0">
                <a:latin typeface="微软雅黑" pitchFamily="34" charset="-122"/>
                <a:ea typeface="微软雅黑" pitchFamily="34" charset="-122"/>
              </a:rPr>
              <a:t>特性四：全新页面设置及开发方式支持</a:t>
            </a:r>
            <a:endParaRPr lang="en-US" sz="2800" dirty="0" smtClean="0">
              <a:latin typeface="微软雅黑" pitchFamily="34" charset="-122"/>
              <a:ea typeface="微软雅黑" pitchFamily="34" charset="-122"/>
            </a:endParaRPr>
          </a:p>
        </p:txBody>
      </p:sp>
      <p:sp>
        <p:nvSpPr>
          <p:cNvPr id="4" name="矩形 3"/>
          <p:cNvSpPr/>
          <p:nvPr/>
        </p:nvSpPr>
        <p:spPr>
          <a:xfrm>
            <a:off x="323528" y="843558"/>
            <a:ext cx="8136904" cy="2529923"/>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square">
            <a:spAutoFit/>
          </a:bodyPr>
          <a:lstStyle/>
          <a:p>
            <a:pPr algn="l"/>
            <a:r>
              <a:rPr lang="zh-CN" altLang="en-US" sz="1600" b="1" dirty="0" smtClean="0">
                <a:latin typeface="微软雅黑" pitchFamily="34" charset="-122"/>
                <a:ea typeface="微软雅黑" pitchFamily="34" charset="-122"/>
              </a:rPr>
              <a:t>完全兼容</a:t>
            </a:r>
            <a:r>
              <a:rPr lang="en-US" altLang="zh-CN" sz="1600" b="1" dirty="0" smtClean="0">
                <a:latin typeface="微软雅黑" pitchFamily="34" charset="-122"/>
                <a:ea typeface="微软雅黑" pitchFamily="34" charset="-122"/>
              </a:rPr>
              <a:t>8.0/8.1</a:t>
            </a:r>
            <a:r>
              <a:rPr lang="zh-CN" altLang="en-US" sz="1600" b="1" dirty="0" smtClean="0">
                <a:latin typeface="微软雅黑" pitchFamily="34" charset="-122"/>
                <a:ea typeface="微软雅黑" pitchFamily="34" charset="-122"/>
              </a:rPr>
              <a:t>项目已有开发成果</a:t>
            </a:r>
            <a:endParaRPr lang="en-US" altLang="zh-CN" sz="1600" b="1" dirty="0">
              <a:latin typeface="微软雅黑" pitchFamily="34" charset="-122"/>
              <a:ea typeface="微软雅黑" pitchFamily="34" charset="-122"/>
            </a:endParaRPr>
          </a:p>
          <a:p>
            <a:pPr marL="342900" lvl="2" indent="-342900">
              <a:lnSpc>
                <a:spcPct val="150000"/>
              </a:lnSpc>
              <a:spcBef>
                <a:spcPct val="20000"/>
              </a:spcBef>
              <a:buClr>
                <a:srgbClr val="003399"/>
              </a:buClr>
              <a:buBlip>
                <a:blip r:embed="rId2"/>
              </a:buBlip>
            </a:pPr>
            <a:r>
              <a:rPr kumimoji="1" lang="zh-CN" altLang="en-US" sz="1600" dirty="0">
                <a:latin typeface="微软雅黑" pitchFamily="34" charset="-122"/>
                <a:ea typeface="微软雅黑" pitchFamily="34" charset="-122"/>
              </a:rPr>
              <a:t>无论是对标准产品的扩展修改，还是新增功能的定制开发，升级到</a:t>
            </a:r>
            <a:r>
              <a:rPr kumimoji="1" lang="en-US" altLang="zh-CN" sz="1600" dirty="0">
                <a:latin typeface="微软雅黑" pitchFamily="34" charset="-122"/>
                <a:ea typeface="微软雅黑" pitchFamily="34" charset="-122"/>
              </a:rPr>
              <a:t>8.2</a:t>
            </a:r>
            <a:r>
              <a:rPr kumimoji="1" lang="zh-CN" altLang="en-US" sz="1600" dirty="0">
                <a:latin typeface="微软雅黑" pitchFamily="34" charset="-122"/>
                <a:ea typeface="微软雅黑" pitchFamily="34" charset="-122"/>
              </a:rPr>
              <a:t>后都可以直接使用新工具打开，能够看到以前的所有设置成果，能够使用新工具修改</a:t>
            </a:r>
            <a:endParaRPr kumimoji="1" lang="en-US" altLang="zh-CN" sz="1600" dirty="0">
              <a:latin typeface="微软雅黑" pitchFamily="34" charset="-122"/>
              <a:ea typeface="微软雅黑" pitchFamily="34" charset="-122"/>
            </a:endParaRPr>
          </a:p>
          <a:p>
            <a:pPr marL="342900" lvl="2" indent="-342900">
              <a:lnSpc>
                <a:spcPct val="150000"/>
              </a:lnSpc>
              <a:spcBef>
                <a:spcPct val="20000"/>
              </a:spcBef>
              <a:buClr>
                <a:srgbClr val="003399"/>
              </a:buClr>
              <a:buBlip>
                <a:blip r:embed="rId2"/>
              </a:buBlip>
            </a:pPr>
            <a:r>
              <a:rPr kumimoji="1" lang="en-US" altLang="zh-CN" sz="1600" dirty="0">
                <a:latin typeface="微软雅黑" pitchFamily="34" charset="-122"/>
                <a:ea typeface="微软雅黑" pitchFamily="34" charset="-122"/>
              </a:rPr>
              <a:t>8.2</a:t>
            </a:r>
            <a:r>
              <a:rPr kumimoji="1" lang="zh-CN" altLang="en-US" sz="1600" dirty="0">
                <a:latin typeface="微软雅黑" pitchFamily="34" charset="-122"/>
                <a:ea typeface="微软雅黑" pitchFamily="34" charset="-122"/>
              </a:rPr>
              <a:t>采用了新的布局方式，但仍然支持原有布局方式。在新工具中可以修改为新布局，亦可不修改，不影响效果。新的布局方式功能更强大，支持某字段隐藏后后面的字段自动上</a:t>
            </a:r>
            <a:r>
              <a:rPr kumimoji="1" lang="zh-CN" altLang="en-US" sz="1600" dirty="0" smtClean="0">
                <a:latin typeface="微软雅黑" pitchFamily="34" charset="-122"/>
                <a:ea typeface="微软雅黑" pitchFamily="34" charset="-122"/>
              </a:rPr>
              <a:t>移等</a:t>
            </a:r>
            <a:endParaRPr kumimoji="1" lang="en-US" altLang="zh-CN" sz="1600" dirty="0">
              <a:latin typeface="微软雅黑" pitchFamily="34" charset="-122"/>
              <a:ea typeface="微软雅黑" pitchFamily="34" charset="-122"/>
            </a:endParaRPr>
          </a:p>
          <a:p>
            <a:pPr algn="l"/>
            <a:endParaRPr lang="en-US" altLang="zh-CN" sz="1600" dirty="0">
              <a:latin typeface="微软雅黑" pitchFamily="34" charset="-122"/>
              <a:ea typeface="微软雅黑" pitchFamily="34" charset="-122"/>
            </a:endParaRPr>
          </a:p>
        </p:txBody>
      </p:sp>
    </p:spTree>
    <p:extLst>
      <p:ext uri="{BB962C8B-B14F-4D97-AF65-F5344CB8AC3E}">
        <p14:creationId xmlns:p14="http://schemas.microsoft.com/office/powerpoint/2010/main" xmlns="" val="250956034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8" name="标题 2"/>
          <p:cNvSpPr>
            <a:spLocks noGrp="1"/>
          </p:cNvSpPr>
          <p:nvPr>
            <p:ph type="title"/>
          </p:nvPr>
        </p:nvSpPr>
        <p:spPr>
          <a:xfrm>
            <a:off x="457200" y="-71438"/>
            <a:ext cx="8229600" cy="857251"/>
          </a:xfrm>
        </p:spPr>
        <p:txBody>
          <a:bodyPr/>
          <a:lstStyle/>
          <a:p>
            <a:r>
              <a:rPr lang="zh-CN" altLang="en-US" smtClean="0">
                <a:latin typeface="微软雅黑" pitchFamily="34" charset="-122"/>
                <a:ea typeface="微软雅黑" pitchFamily="34" charset="-122"/>
              </a:rPr>
              <a:t>特别声明</a:t>
            </a:r>
          </a:p>
        </p:txBody>
      </p:sp>
      <p:sp>
        <p:nvSpPr>
          <p:cNvPr id="5" name="Text Box 4"/>
          <p:cNvSpPr txBox="1">
            <a:spLocks noChangeArrowheads="1"/>
          </p:cNvSpPr>
          <p:nvPr/>
        </p:nvSpPr>
        <p:spPr bwMode="auto">
          <a:xfrm>
            <a:off x="203200" y="785813"/>
            <a:ext cx="8616950" cy="3786187"/>
          </a:xfrm>
          <a:prstGeom prst="rect">
            <a:avLst/>
          </a:prstGeom>
          <a:noFill/>
          <a:ln>
            <a:noFill/>
          </a:ln>
          <a:extLst/>
        </p:spPr>
        <p:txBody>
          <a:bodyPr>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pPr>
              <a:defRPr/>
            </a:pPr>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pPr>
              <a:defRPr/>
            </a:pPr>
            <a:endParaRPr lang="zh-CN" altLang="en-US" sz="1200" dirty="0">
              <a:solidFill>
                <a:schemeClr val="tx1">
                  <a:lumMod val="65000"/>
                  <a:lumOff val="35000"/>
                </a:schemeClr>
              </a:solidFill>
              <a:latin typeface="微软雅黑" pitchFamily="34" charset="-122"/>
              <a:ea typeface="微软雅黑" pitchFamily="34" charset="-122"/>
            </a:endParaRPr>
          </a:p>
          <a:p>
            <a:pPr>
              <a:defRPr/>
            </a:pPr>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pPr>
              <a:defRPr/>
            </a:pPr>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 </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SQL Server® </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 </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Parallel </a:t>
            </a:r>
            <a:r>
              <a:rPr lang="en-US" altLang="zh-CN" sz="1200" dirty="0" err="1">
                <a:solidFill>
                  <a:schemeClr val="tx1">
                    <a:lumMod val="65000"/>
                    <a:lumOff val="35000"/>
                  </a:schemeClr>
                </a:solidFill>
                <a:latin typeface="微软雅黑" pitchFamily="34" charset="-122"/>
                <a:ea typeface="微软雅黑" pitchFamily="34" charset="-122"/>
              </a:rPr>
              <a:t>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pPr>
              <a:defRPr/>
            </a:pPr>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Intelligent 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pPr>
              <a:defRPr/>
            </a:pPr>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 </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 </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a:solidFill>
                  <a:schemeClr val="tx1">
                    <a:lumMod val="65000"/>
                    <a:lumOff val="35000"/>
                  </a:schemeClr>
                </a:solidFill>
                <a:latin typeface="微软雅黑" pitchFamily="34" charset="-122"/>
                <a:ea typeface="微软雅黑" pitchFamily="34" charset="-122"/>
              </a:rPr>
              <a:t>ServerTM </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pPr>
              <a:defRPr/>
            </a:pPr>
            <a:r>
              <a:rPr lang="en-US" altLang="zh-CN" sz="1200" dirty="0">
                <a:solidFill>
                  <a:schemeClr val="tx1">
                    <a:lumMod val="65000"/>
                    <a:lumOff val="35000"/>
                  </a:schemeClr>
                </a:solidFill>
                <a:latin typeface="微软雅黑" pitchFamily="34" charset="-122"/>
                <a:ea typeface="微软雅黑" pitchFamily="34" charset="-122"/>
              </a:rPr>
              <a:t>ORACLE® </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 </a:t>
            </a:r>
            <a:r>
              <a:rPr lang="zh-CN" altLang="en-US" sz="1200" dirty="0">
                <a:solidFill>
                  <a:schemeClr val="tx1">
                    <a:lumMod val="65000"/>
                    <a:lumOff val="35000"/>
                  </a:schemeClr>
                </a:solidFill>
                <a:latin typeface="微软雅黑" pitchFamily="34" charset="-122"/>
                <a:ea typeface="微软雅黑" pitchFamily="34" charset="-122"/>
              </a:rPr>
              <a:t>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 INTERNATIONAL 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 </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 </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Open Group </a:t>
            </a:r>
            <a:r>
              <a:rPr lang="zh-CN" altLang="en-US" sz="1200" dirty="0">
                <a:solidFill>
                  <a:schemeClr val="tx1">
                    <a:lumMod val="65000"/>
                    <a:lumOff val="35000"/>
                  </a:schemeClr>
                </a:solidFill>
                <a:latin typeface="微软雅黑" pitchFamily="34" charset="-122"/>
                <a:ea typeface="微软雅黑" pitchFamily="34" charset="-122"/>
              </a:rPr>
              <a:t>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 </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Program Neighborhood®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MetaFrame®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WinFrame®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VideoFrame®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 </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a:solidFill>
                  <a:schemeClr val="tx1">
                    <a:lumMod val="65000"/>
                    <a:lumOff val="35000"/>
                  </a:schemeClr>
                </a:solidFill>
                <a:latin typeface="微软雅黑" pitchFamily="34" charset="-122"/>
                <a:ea typeface="微软雅黑" pitchFamily="34" charset="-122"/>
              </a:rPr>
              <a:t>Citrix Systems </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 TEKSTIL GIYIM SANAYI VE TICARET 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 </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World Wide Web </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JAVA® </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 </a:t>
            </a:r>
            <a:r>
              <a:rPr lang="zh-CN" altLang="en-US" sz="1200" dirty="0">
                <a:solidFill>
                  <a:schemeClr val="tx1">
                    <a:lumMod val="65000"/>
                    <a:lumOff val="35000"/>
                  </a:schemeClr>
                </a:solidFill>
                <a:latin typeface="微软雅黑" pitchFamily="34" charset="-122"/>
                <a:ea typeface="微软雅黑" pitchFamily="34" charset="-122"/>
              </a:rPr>
              <a:t>许可使用。</a:t>
            </a:r>
          </a:p>
          <a:p>
            <a:pPr>
              <a:defRPr/>
            </a:pPr>
            <a:r>
              <a:rPr lang="en-US" altLang="zh-CN" sz="1200" dirty="0">
                <a:solidFill>
                  <a:schemeClr val="tx1">
                    <a:lumMod val="65000"/>
                    <a:lumOff val="35000"/>
                  </a:schemeClr>
                </a:solidFill>
                <a:latin typeface="微软雅黑" pitchFamily="34" charset="-122"/>
                <a:ea typeface="微软雅黑" pitchFamily="34" charset="-122"/>
              </a:rPr>
              <a:t>Apusic ®</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pPr>
              <a:defRPr/>
            </a:pPr>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 </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 ®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 ®</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 ® </a:t>
            </a:r>
            <a:r>
              <a:rPr lang="zh-CN" altLang="en-US" sz="1200" dirty="0">
                <a:solidFill>
                  <a:schemeClr val="tx1">
                    <a:lumMod val="65000"/>
                    <a:lumOff val="35000"/>
                  </a:schemeClr>
                </a:solidFill>
                <a:latin typeface="微软雅黑" pitchFamily="34" charset="-122"/>
                <a:ea typeface="微软雅黑" pitchFamily="34" charset="-122"/>
              </a:rPr>
              <a:t>、友商网 </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 产品和服务以及它们各自的徽标是金蝶软件（中国）有限公司在中国和世界其它一些国家的商标或注册商标。本文档提到的所有其它产品和服务名称是它们各自公司的商标。</a:t>
            </a:r>
          </a:p>
        </p:txBody>
      </p:sp>
    </p:spTree>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内容占位符 1"/>
          <p:cNvSpPr>
            <a:spLocks noGrp="1"/>
          </p:cNvSpPr>
          <p:nvPr>
            <p:ph idx="1"/>
          </p:nvPr>
        </p:nvSpPr>
        <p:spPr>
          <a:xfrm>
            <a:off x="357158" y="504837"/>
            <a:ext cx="8334375" cy="3852863"/>
          </a:xfrm>
        </p:spPr>
        <p:txBody>
          <a:bodyPr>
            <a:normAutofit/>
          </a:bodyPr>
          <a:lstStyle/>
          <a:p>
            <a:pPr>
              <a:lnSpc>
                <a:spcPct val="150000"/>
              </a:lnSpc>
              <a:buSzTx/>
              <a:defRPr/>
            </a:pPr>
            <a:r>
              <a:rPr lang="zh-CN" altLang="en-US" dirty="0" smtClean="0">
                <a:solidFill>
                  <a:schemeClr val="tx1"/>
                </a:solidFill>
                <a:latin typeface="微软雅黑" pitchFamily="34" charset="-122"/>
                <a:ea typeface="微软雅黑" pitchFamily="34" charset="-122"/>
              </a:rPr>
              <a:t>特性</a:t>
            </a:r>
            <a:r>
              <a:rPr lang="zh-CN" altLang="en-US" dirty="0">
                <a:solidFill>
                  <a:schemeClr val="tx1"/>
                </a:solidFill>
                <a:latin typeface="微软雅黑" pitchFamily="34" charset="-122"/>
                <a:ea typeface="微软雅黑" pitchFamily="34" charset="-122"/>
              </a:rPr>
              <a:t>一 </a:t>
            </a:r>
            <a:r>
              <a:rPr lang="zh-CN" altLang="en-US" dirty="0" smtClean="0">
                <a:solidFill>
                  <a:schemeClr val="tx1"/>
                </a:solidFill>
                <a:latin typeface="微软雅黑" pitchFamily="34" charset="-122"/>
                <a:ea typeface="微软雅黑" pitchFamily="34" charset="-122"/>
              </a:rPr>
              <a:t>新增</a:t>
            </a:r>
            <a:r>
              <a:rPr lang="en-US" altLang="zh-CN" dirty="0" smtClean="0">
                <a:solidFill>
                  <a:schemeClr val="tx1"/>
                </a:solidFill>
                <a:latin typeface="微软雅黑" pitchFamily="34" charset="-122"/>
                <a:ea typeface="微软雅黑" pitchFamily="34" charset="-122"/>
              </a:rPr>
              <a:t>Web</a:t>
            </a:r>
            <a:r>
              <a:rPr lang="zh-CN" altLang="en-US" dirty="0" smtClean="0">
                <a:solidFill>
                  <a:schemeClr val="tx1"/>
                </a:solidFill>
                <a:latin typeface="微软雅黑" pitchFamily="34" charset="-122"/>
                <a:ea typeface="微软雅黑" pitchFamily="34" charset="-122"/>
              </a:rPr>
              <a:t>功能</a:t>
            </a:r>
            <a:r>
              <a:rPr lang="zh-CN" altLang="en-US" dirty="0">
                <a:solidFill>
                  <a:schemeClr val="tx1"/>
                </a:solidFill>
                <a:latin typeface="微软雅黑" pitchFamily="34" charset="-122"/>
                <a:ea typeface="微软雅黑" pitchFamily="34" charset="-122"/>
              </a:rPr>
              <a:t>组件</a:t>
            </a:r>
            <a:endParaRPr lang="en-US" altLang="zh-CN" dirty="0">
              <a:solidFill>
                <a:schemeClr val="tx1"/>
              </a:solidFill>
              <a:latin typeface="微软雅黑" pitchFamily="34" charset="-122"/>
              <a:ea typeface="微软雅黑" pitchFamily="34" charset="-122"/>
            </a:endParaRPr>
          </a:p>
          <a:p>
            <a:pPr>
              <a:lnSpc>
                <a:spcPct val="150000"/>
              </a:lnSpc>
              <a:buSzTx/>
              <a:defRPr/>
            </a:pPr>
            <a:r>
              <a:rPr lang="zh-CN" altLang="en-US" dirty="0">
                <a:solidFill>
                  <a:schemeClr val="tx1"/>
                </a:solidFill>
                <a:latin typeface="微软雅黑" pitchFamily="34" charset="-122"/>
                <a:ea typeface="微软雅黑" pitchFamily="34" charset="-122"/>
              </a:rPr>
              <a:t>特性二 </a:t>
            </a:r>
            <a:r>
              <a:rPr lang="zh-CN" altLang="en-US" dirty="0" smtClean="0">
                <a:solidFill>
                  <a:schemeClr val="tx1"/>
                </a:solidFill>
                <a:latin typeface="微软雅黑" pitchFamily="34" charset="-122"/>
                <a:ea typeface="微软雅黑" pitchFamily="34" charset="-122"/>
              </a:rPr>
              <a:t>全新升级的</a:t>
            </a:r>
            <a:r>
              <a:rPr lang="zh-CN" altLang="en-US" dirty="0">
                <a:solidFill>
                  <a:schemeClr val="tx1"/>
                </a:solidFill>
                <a:latin typeface="微软雅黑" pitchFamily="34" charset="-122"/>
                <a:ea typeface="微软雅黑" pitchFamily="34" charset="-122"/>
              </a:rPr>
              <a:t>扩展开发管理</a:t>
            </a:r>
            <a:endParaRPr lang="en-US" altLang="zh-CN" dirty="0">
              <a:solidFill>
                <a:schemeClr val="tx1"/>
              </a:solidFill>
              <a:latin typeface="微软雅黑" pitchFamily="34" charset="-122"/>
              <a:ea typeface="微软雅黑" pitchFamily="34" charset="-122"/>
            </a:endParaRPr>
          </a:p>
          <a:p>
            <a:pPr>
              <a:lnSpc>
                <a:spcPct val="150000"/>
              </a:lnSpc>
              <a:buSzTx/>
              <a:defRPr/>
            </a:pPr>
            <a:r>
              <a:rPr lang="zh-CN" altLang="en-US" dirty="0">
                <a:solidFill>
                  <a:schemeClr val="tx1"/>
                </a:solidFill>
                <a:latin typeface="微软雅黑" pitchFamily="34" charset="-122"/>
                <a:ea typeface="微软雅黑" pitchFamily="34" charset="-122"/>
              </a:rPr>
              <a:t>特性三 完善扩展应用模式</a:t>
            </a:r>
            <a:endParaRPr lang="en-US" altLang="zh-CN" dirty="0">
              <a:solidFill>
                <a:schemeClr val="tx1"/>
              </a:solidFill>
              <a:latin typeface="微软雅黑" pitchFamily="34" charset="-122"/>
              <a:ea typeface="微软雅黑" pitchFamily="34" charset="-122"/>
            </a:endParaRPr>
          </a:p>
          <a:p>
            <a:pPr>
              <a:lnSpc>
                <a:spcPct val="150000"/>
              </a:lnSpc>
              <a:buSzTx/>
              <a:defRPr/>
            </a:pPr>
            <a:r>
              <a:rPr lang="zh-CN" altLang="en-US" dirty="0">
                <a:solidFill>
                  <a:schemeClr val="tx1"/>
                </a:solidFill>
                <a:latin typeface="微软雅黑" pitchFamily="34" charset="-122"/>
                <a:ea typeface="微软雅黑" pitchFamily="34" charset="-122"/>
              </a:rPr>
              <a:t>特性四 全新</a:t>
            </a:r>
            <a:r>
              <a:rPr lang="zh-CN" altLang="en-US" dirty="0" smtClean="0">
                <a:solidFill>
                  <a:schemeClr val="tx1"/>
                </a:solidFill>
                <a:latin typeface="微软雅黑" pitchFamily="34" charset="-122"/>
                <a:ea typeface="微软雅黑" pitchFamily="34" charset="-122"/>
              </a:rPr>
              <a:t>页面设置与开发方式支持</a:t>
            </a:r>
            <a:endParaRPr lang="en-US" altLang="zh-CN" dirty="0">
              <a:solidFill>
                <a:schemeClr val="tx1"/>
              </a:solidFill>
              <a:latin typeface="微软雅黑" pitchFamily="34" charset="-122"/>
              <a:ea typeface="微软雅黑" pitchFamily="34" charset="-122"/>
            </a:endParaRPr>
          </a:p>
        </p:txBody>
      </p:sp>
      <p:sp>
        <p:nvSpPr>
          <p:cNvPr id="8195" name="标题 2"/>
          <p:cNvSpPr>
            <a:spLocks noGrp="1"/>
          </p:cNvSpPr>
          <p:nvPr>
            <p:ph type="title"/>
          </p:nvPr>
        </p:nvSpPr>
        <p:spPr>
          <a:xfrm>
            <a:off x="395288" y="0"/>
            <a:ext cx="6697662" cy="465535"/>
          </a:xfrm>
        </p:spPr>
        <p:txBody>
          <a:bodyPr>
            <a:normAutofit fontScale="90000"/>
          </a:bodyPr>
          <a:lstStyle/>
          <a:p>
            <a:r>
              <a:rPr dirty="0" smtClean="0"/>
              <a:t>提纲</a:t>
            </a:r>
          </a:p>
        </p:txBody>
      </p:sp>
    </p:spTree>
    <p:extLst>
      <p:ext uri="{BB962C8B-B14F-4D97-AF65-F5344CB8AC3E}">
        <p14:creationId xmlns:p14="http://schemas.microsoft.com/office/powerpoint/2010/main" xmlns="" val="4228449027"/>
      </p:ext>
    </p:extLst>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31840" y="627534"/>
            <a:ext cx="5886733" cy="3744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218" name="标题 2"/>
          <p:cNvSpPr>
            <a:spLocks noGrp="1"/>
          </p:cNvSpPr>
          <p:nvPr>
            <p:ph type="title"/>
          </p:nvPr>
        </p:nvSpPr>
        <p:spPr>
          <a:xfrm>
            <a:off x="395288" y="0"/>
            <a:ext cx="6697662" cy="465535"/>
          </a:xfrm>
        </p:spPr>
        <p:txBody>
          <a:bodyPr>
            <a:noAutofit/>
          </a:bodyPr>
          <a:lstStyle/>
          <a:p>
            <a:pPr marL="342900" indent="-342900"/>
            <a:r>
              <a:rPr sz="2800" dirty="0" smtClean="0">
                <a:latin typeface="微软雅黑" pitchFamily="34" charset="-122"/>
                <a:ea typeface="微软雅黑" pitchFamily="34" charset="-122"/>
              </a:rPr>
              <a:t>特性</a:t>
            </a:r>
            <a:r>
              <a:rPr lang="zh-CN" altLang="en-US" sz="2800" dirty="0" smtClean="0">
                <a:latin typeface="微软雅黑" pitchFamily="34" charset="-122"/>
                <a:ea typeface="微软雅黑" pitchFamily="34" charset="-122"/>
              </a:rPr>
              <a:t>一</a:t>
            </a:r>
            <a:r>
              <a:rPr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新增</a:t>
            </a:r>
            <a:r>
              <a:rPr lang="en-US" altLang="zh-CN" sz="2800" dirty="0" smtClean="0">
                <a:latin typeface="微软雅黑" pitchFamily="34" charset="-122"/>
                <a:ea typeface="微软雅黑" pitchFamily="34" charset="-122"/>
              </a:rPr>
              <a:t>Web</a:t>
            </a:r>
            <a:r>
              <a:rPr lang="zh-CN" altLang="en-US" sz="2800" dirty="0" smtClean="0">
                <a:latin typeface="微软雅黑" pitchFamily="34" charset="-122"/>
                <a:ea typeface="微软雅黑" pitchFamily="34" charset="-122"/>
              </a:rPr>
              <a:t>功能组件</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en-US" altLang="zh-CN" sz="1600" dirty="0" smtClean="0">
                  <a:solidFill>
                    <a:schemeClr val="bg1"/>
                  </a:solidFill>
                  <a:latin typeface="微软雅黑" pitchFamily="34" charset="-122"/>
                  <a:ea typeface="微软雅黑" pitchFamily="34" charset="-122"/>
                  <a:cs typeface="Heiti SC Light"/>
                </a:rPr>
                <a:t>Web</a:t>
              </a:r>
              <a:r>
                <a:rPr kumimoji="1" lang="zh-CN" altLang="en-US" sz="1600" dirty="0" smtClean="0">
                  <a:solidFill>
                    <a:schemeClr val="bg1"/>
                  </a:solidFill>
                  <a:latin typeface="微软雅黑" pitchFamily="34" charset="-122"/>
                  <a:ea typeface="微软雅黑" pitchFamily="34" charset="-122"/>
                  <a:cs typeface="Heiti SC Light"/>
                </a:rPr>
                <a:t>平台</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新增组件功能</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分隔面板</a:t>
              </a:r>
              <a:r>
                <a:rPr lang="en-US" altLang="zh-CN" sz="1000" dirty="0" err="1" smtClean="0">
                  <a:solidFill>
                    <a:schemeClr val="tx1">
                      <a:lumMod val="65000"/>
                      <a:lumOff val="35000"/>
                    </a:schemeClr>
                  </a:solidFill>
                  <a:latin typeface="微软雅黑" pitchFamily="34" charset="-122"/>
                  <a:ea typeface="微软雅黑" pitchFamily="34" charset="-122"/>
                  <a:cs typeface="Heiti SC Light"/>
                </a:rPr>
                <a:t>SplitPanel</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树</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控件</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Tree</a:t>
              </a: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树</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型</a:t>
              </a:r>
              <a:r>
                <a:rPr lang="zh-CN" altLang="en-US" sz="1000" dirty="0">
                  <a:solidFill>
                    <a:schemeClr val="tx1">
                      <a:lumMod val="65000"/>
                      <a:lumOff val="35000"/>
                    </a:schemeClr>
                  </a:solidFill>
                  <a:latin typeface="微软雅黑" pitchFamily="34" charset="-122"/>
                  <a:ea typeface="微软雅黑" pitchFamily="34" charset="-122"/>
                  <a:cs typeface="Heiti SC Light"/>
                </a:rPr>
                <a:t>通用</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F7</a:t>
              </a: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下拉</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框通用</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F7</a:t>
              </a: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查询表格的树表展现功能</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新增模板</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树型基础资料模板</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smtClean="0">
                  <a:solidFill>
                    <a:schemeClr val="tx1">
                      <a:lumMod val="65000"/>
                      <a:lumOff val="35000"/>
                    </a:schemeClr>
                  </a:solidFill>
                  <a:latin typeface="微软雅黑" pitchFamily="34" charset="-122"/>
                  <a:ea typeface="微软雅黑" pitchFamily="34" charset="-122"/>
                  <a:cs typeface="Heiti SC Light"/>
                </a:rPr>
                <a:t>分组基础</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资料模板</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新增功能</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系统级样式设置</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可全局性修改某组件样式</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en-US" altLang="zh-CN" sz="1000" dirty="0" smtClean="0">
                  <a:solidFill>
                    <a:schemeClr val="tx1">
                      <a:lumMod val="65000"/>
                      <a:lumOff val="35000"/>
                    </a:schemeClr>
                  </a:solidFill>
                  <a:latin typeface="微软雅黑" pitchFamily="34" charset="-122"/>
                  <a:ea typeface="微软雅黑" pitchFamily="34" charset="-122"/>
                  <a:cs typeface="Heiti SC Light"/>
                </a:rPr>
                <a:t>SQL</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提交</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SVN-</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支持开发版本管理</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页面多语言设置</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支持国际化项目</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318270" y="635606"/>
            <a:ext cx="4949353" cy="39061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395456" y="571486"/>
            <a:ext cx="5359499" cy="36646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491880" y="571486"/>
            <a:ext cx="5455890" cy="39894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139152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500" fill="hold"/>
                                        <p:tgtEl>
                                          <p:spTgt spid="1028"/>
                                        </p:tgtEl>
                                        <p:attrNameLst>
                                          <p:attrName>ppt_x</p:attrName>
                                        </p:attrNameLst>
                                      </p:cBhvr>
                                      <p:tavLst>
                                        <p:tav tm="0">
                                          <p:val>
                                            <p:strVal val="#ppt_x"/>
                                          </p:val>
                                        </p:tav>
                                        <p:tav tm="100000">
                                          <p:val>
                                            <p:strVal val="#ppt_x"/>
                                          </p:val>
                                        </p:tav>
                                      </p:tavLst>
                                    </p:anim>
                                    <p:anim calcmode="lin" valueType="num">
                                      <p:cBhvr additive="base">
                                        <p:cTn id="14"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 calcmode="lin" valueType="num">
                                      <p:cBhvr additive="base">
                                        <p:cTn id="19" dur="500" fill="hold"/>
                                        <p:tgtEl>
                                          <p:spTgt spid="1030"/>
                                        </p:tgtEl>
                                        <p:attrNameLst>
                                          <p:attrName>ppt_x</p:attrName>
                                        </p:attrNameLst>
                                      </p:cBhvr>
                                      <p:tavLst>
                                        <p:tav tm="0">
                                          <p:val>
                                            <p:strVal val="#ppt_x"/>
                                          </p:val>
                                        </p:tav>
                                        <p:tav tm="100000">
                                          <p:val>
                                            <p:strVal val="#ppt_x"/>
                                          </p:val>
                                        </p:tav>
                                      </p:tavLst>
                                    </p:anim>
                                    <p:anim calcmode="lin" valueType="num">
                                      <p:cBhvr additive="base">
                                        <p:cTn id="20"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7"/>
          <p:cNvSpPr txBox="1">
            <a:spLocks noChangeArrowheads="1"/>
          </p:cNvSpPr>
          <p:nvPr/>
        </p:nvSpPr>
        <p:spPr bwMode="auto">
          <a:xfrm>
            <a:off x="77788" y="27385"/>
            <a:ext cx="4565650" cy="438150"/>
          </a:xfrm>
          <a:prstGeom prst="rect">
            <a:avLst/>
          </a:prstGeom>
          <a:noFill/>
          <a:ln w="9525">
            <a:noFill/>
            <a:miter lim="800000"/>
            <a:headEnd/>
            <a:tailEnd/>
          </a:ln>
          <a:effectLst/>
          <a:extLst/>
        </p:spPr>
        <p:txBody>
          <a:bodyPr anchor="ctr"/>
          <a:lstStyle>
            <a:defPPr>
              <a:defRPr lang="zh-CN"/>
            </a:defPPr>
            <a:lvl1pPr>
              <a:defRPr sz="3200" b="1">
                <a:solidFill>
                  <a:srgbClr val="00549A"/>
                </a:solidFill>
                <a:effectLst>
                  <a:outerShdw blurRad="38100" dist="38100" dir="2700000" algn="tl">
                    <a:srgbClr val="C0C0C0"/>
                  </a:outerShdw>
                </a:effectLst>
                <a:latin typeface="黑体" pitchFamily="2" charset="-122"/>
              </a:defRPr>
            </a:lvl1pPr>
          </a:lstStyle>
          <a:p>
            <a:pPr>
              <a:defRPr/>
            </a:pPr>
            <a:r>
              <a:rPr kumimoji="1" lang="en-US" altLang="zh-CN" sz="2800" b="0" dirty="0" smtClean="0">
                <a:solidFill>
                  <a:srgbClr val="262626"/>
                </a:solidFill>
                <a:latin typeface="微软雅黑" pitchFamily="34" charset="-122"/>
                <a:ea typeface="微软雅黑" pitchFamily="34" charset="-122"/>
                <a:cs typeface="微软雅黑"/>
              </a:rPr>
              <a:t>Web</a:t>
            </a:r>
            <a:r>
              <a:rPr kumimoji="1" lang="zh-CN" altLang="en-US" sz="2800" b="0" dirty="0" smtClean="0">
                <a:solidFill>
                  <a:srgbClr val="262626"/>
                </a:solidFill>
                <a:latin typeface="微软雅黑" pitchFamily="34" charset="-122"/>
                <a:ea typeface="微软雅黑" pitchFamily="34" charset="-122"/>
                <a:cs typeface="微软雅黑"/>
              </a:rPr>
              <a:t>扩展开发平台重构目标</a:t>
            </a:r>
            <a:endParaRPr kumimoji="1" lang="zh-CN" altLang="en-US" sz="2800" b="0" dirty="0">
              <a:solidFill>
                <a:srgbClr val="262626"/>
              </a:solidFill>
              <a:latin typeface="微软雅黑" pitchFamily="34" charset="-122"/>
              <a:ea typeface="微软雅黑" pitchFamily="34" charset="-122"/>
              <a:cs typeface="微软雅黑"/>
            </a:endParaRPr>
          </a:p>
        </p:txBody>
      </p:sp>
      <p:grpSp>
        <p:nvGrpSpPr>
          <p:cNvPr id="19" name="组合 18"/>
          <p:cNvGrpSpPr/>
          <p:nvPr/>
        </p:nvGrpSpPr>
        <p:grpSpPr>
          <a:xfrm>
            <a:off x="644947" y="1346531"/>
            <a:ext cx="7560840" cy="592898"/>
            <a:chOff x="2321990" y="1219611"/>
            <a:chExt cx="7560840" cy="592898"/>
          </a:xfrm>
        </p:grpSpPr>
        <p:sp>
          <p:nvSpPr>
            <p:cNvPr id="20" name="矩形 19"/>
            <p:cNvSpPr/>
            <p:nvPr/>
          </p:nvSpPr>
          <p:spPr>
            <a:xfrm>
              <a:off x="2321990" y="1219611"/>
              <a:ext cx="1728192" cy="592898"/>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dirty="0" smtClean="0">
                  <a:solidFill>
                    <a:schemeClr val="bg1"/>
                  </a:solidFill>
                  <a:latin typeface="微软雅黑" pitchFamily="34" charset="-122"/>
                  <a:ea typeface="微软雅黑" pitchFamily="34" charset="-122"/>
                </a:rPr>
                <a:t>简单易懂</a:t>
              </a:r>
              <a:endParaRPr lang="en-US" sz="2000" dirty="0">
                <a:solidFill>
                  <a:schemeClr val="bg1"/>
                </a:solidFill>
                <a:latin typeface="微软雅黑" pitchFamily="34" charset="-122"/>
                <a:ea typeface="微软雅黑" pitchFamily="34" charset="-122"/>
              </a:endParaRPr>
            </a:p>
          </p:txBody>
        </p:sp>
        <p:sp>
          <p:nvSpPr>
            <p:cNvPr id="21" name="矩形 20"/>
            <p:cNvSpPr/>
            <p:nvPr/>
          </p:nvSpPr>
          <p:spPr>
            <a:xfrm>
              <a:off x="4122190" y="1219611"/>
              <a:ext cx="5760640" cy="592898"/>
            </a:xfrm>
            <a:prstGeom prst="rect">
              <a:avLst/>
            </a:prstGeom>
            <a:ln>
              <a:solidFill>
                <a:schemeClr val="accent2">
                  <a:lumMod val="60000"/>
                  <a:lumOff val="40000"/>
                </a:schemeClr>
              </a:solidFill>
            </a:ln>
          </p:spPr>
          <p:txBody>
            <a:bodyPr wrap="square" anchor="ctr">
              <a:noAutofit/>
            </a:bodyPr>
            <a:lstStyle/>
            <a:p>
              <a:pPr marL="144000"/>
              <a:r>
                <a:rPr lang="zh-CN" altLang="en-US" sz="1600" dirty="0" smtClean="0">
                  <a:solidFill>
                    <a:schemeClr val="accent2">
                      <a:lumMod val="60000"/>
                      <a:lumOff val="40000"/>
                    </a:schemeClr>
                  </a:solidFill>
                  <a:latin typeface="微软雅黑" pitchFamily="34" charset="-122"/>
                  <a:ea typeface="微软雅黑" pitchFamily="34" charset="-122"/>
                </a:rPr>
                <a:t>业务化的设置工具，直接可见的设置效果，嵌入式的帮助提示</a:t>
              </a:r>
              <a:endParaRPr lang="en-US" sz="1600" dirty="0">
                <a:solidFill>
                  <a:schemeClr val="accent2">
                    <a:lumMod val="60000"/>
                    <a:lumOff val="40000"/>
                  </a:schemeClr>
                </a:solidFill>
                <a:latin typeface="微软雅黑" pitchFamily="34" charset="-122"/>
                <a:ea typeface="微软雅黑" pitchFamily="34" charset="-122"/>
              </a:endParaRPr>
            </a:p>
          </p:txBody>
        </p:sp>
      </p:grpSp>
      <p:grpSp>
        <p:nvGrpSpPr>
          <p:cNvPr id="22" name="组合 21"/>
          <p:cNvGrpSpPr/>
          <p:nvPr/>
        </p:nvGrpSpPr>
        <p:grpSpPr>
          <a:xfrm>
            <a:off x="644947" y="2267553"/>
            <a:ext cx="7560840" cy="592898"/>
            <a:chOff x="2321990" y="1219611"/>
            <a:chExt cx="7560840" cy="592898"/>
          </a:xfrm>
        </p:grpSpPr>
        <p:sp>
          <p:nvSpPr>
            <p:cNvPr id="23" name="矩形 22"/>
            <p:cNvSpPr/>
            <p:nvPr/>
          </p:nvSpPr>
          <p:spPr>
            <a:xfrm>
              <a:off x="2321990" y="1219611"/>
              <a:ext cx="1728192" cy="592898"/>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快速开发</a:t>
              </a:r>
              <a:endParaRPr lang="en-US" sz="2000" dirty="0">
                <a:latin typeface="微软雅黑" pitchFamily="34" charset="-122"/>
                <a:ea typeface="微软雅黑" pitchFamily="34" charset="-122"/>
              </a:endParaRPr>
            </a:p>
          </p:txBody>
        </p:sp>
        <p:sp>
          <p:nvSpPr>
            <p:cNvPr id="24" name="矩形 23"/>
            <p:cNvSpPr/>
            <p:nvPr/>
          </p:nvSpPr>
          <p:spPr>
            <a:xfrm>
              <a:off x="4122190" y="1219611"/>
              <a:ext cx="5760640" cy="592898"/>
            </a:xfrm>
            <a:prstGeom prst="rect">
              <a:avLst/>
            </a:prstGeom>
            <a:ln>
              <a:solidFill>
                <a:schemeClr val="accent1"/>
              </a:solidFill>
            </a:ln>
          </p:spPr>
          <p:txBody>
            <a:bodyPr wrap="square" anchor="ctr">
              <a:noAutofit/>
            </a:bodyPr>
            <a:lstStyle/>
            <a:p>
              <a:pPr marL="144000"/>
              <a:r>
                <a:rPr lang="zh-CN" altLang="en-US" sz="1600" dirty="0" smtClean="0">
                  <a:solidFill>
                    <a:schemeClr val="accent1"/>
                  </a:solidFill>
                  <a:latin typeface="微软雅黑" pitchFamily="34" charset="-122"/>
                  <a:ea typeface="微软雅黑" pitchFamily="34" charset="-122"/>
                </a:rPr>
                <a:t>多种类型的新建向导，多点的校验提示，统一的新增功能与扩展开发工具</a:t>
              </a:r>
              <a:endParaRPr lang="en-US" sz="1600" dirty="0">
                <a:solidFill>
                  <a:schemeClr val="accent1"/>
                </a:solidFill>
                <a:latin typeface="微软雅黑" pitchFamily="34" charset="-122"/>
                <a:ea typeface="微软雅黑" pitchFamily="34" charset="-122"/>
              </a:endParaRPr>
            </a:p>
          </p:txBody>
        </p:sp>
      </p:grpSp>
      <p:grpSp>
        <p:nvGrpSpPr>
          <p:cNvPr id="25" name="组合 24"/>
          <p:cNvGrpSpPr/>
          <p:nvPr/>
        </p:nvGrpSpPr>
        <p:grpSpPr>
          <a:xfrm>
            <a:off x="644947" y="3188574"/>
            <a:ext cx="7557072" cy="592898"/>
            <a:chOff x="2325758" y="1219611"/>
            <a:chExt cx="7557072" cy="592898"/>
          </a:xfrm>
        </p:grpSpPr>
        <p:sp>
          <p:nvSpPr>
            <p:cNvPr id="26" name="矩形 25"/>
            <p:cNvSpPr/>
            <p:nvPr/>
          </p:nvSpPr>
          <p:spPr>
            <a:xfrm>
              <a:off x="2325758" y="1219611"/>
              <a:ext cx="1724424" cy="59289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增强能力</a:t>
              </a:r>
              <a:endParaRPr lang="en-US" sz="2000" dirty="0">
                <a:latin typeface="微软雅黑" pitchFamily="34" charset="-122"/>
                <a:ea typeface="微软雅黑" pitchFamily="34" charset="-122"/>
              </a:endParaRPr>
            </a:p>
          </p:txBody>
        </p:sp>
        <p:sp>
          <p:nvSpPr>
            <p:cNvPr id="27" name="矩形 26"/>
            <p:cNvSpPr/>
            <p:nvPr/>
          </p:nvSpPr>
          <p:spPr>
            <a:xfrm>
              <a:off x="4122190" y="1219611"/>
              <a:ext cx="5760640" cy="592898"/>
            </a:xfrm>
            <a:prstGeom prst="rect">
              <a:avLst/>
            </a:prstGeom>
            <a:ln>
              <a:solidFill>
                <a:srgbClr val="92D050"/>
              </a:solidFill>
            </a:ln>
          </p:spPr>
          <p:txBody>
            <a:bodyPr wrap="square" anchor="ctr">
              <a:noAutofit/>
            </a:bodyPr>
            <a:lstStyle/>
            <a:p>
              <a:pPr marL="144000"/>
              <a:r>
                <a:rPr lang="zh-CN" altLang="en-US" sz="1600" dirty="0" smtClean="0">
                  <a:solidFill>
                    <a:srgbClr val="009900"/>
                  </a:solidFill>
                  <a:latin typeface="微软雅黑" pitchFamily="34" charset="-122"/>
                  <a:ea typeface="微软雅黑" pitchFamily="34" charset="-122"/>
                </a:rPr>
                <a:t>新增多种类型的模板，发布为新功能的扩展方式支持，页面前端事件及功能插入机制支持</a:t>
              </a:r>
              <a:endParaRPr lang="en-US" sz="1600" dirty="0">
                <a:solidFill>
                  <a:srgbClr val="009900"/>
                </a:solidFill>
                <a:latin typeface="微软雅黑" pitchFamily="34" charset="-122"/>
                <a:ea typeface="微软雅黑" pitchFamily="34" charset="-122"/>
              </a:endParaRPr>
            </a:p>
          </p:txBody>
        </p:sp>
      </p:grpSp>
      <p:sp>
        <p:nvSpPr>
          <p:cNvPr id="13" name="矩形 12"/>
          <p:cNvSpPr/>
          <p:nvPr/>
        </p:nvSpPr>
        <p:spPr bwMode="auto">
          <a:xfrm>
            <a:off x="644947" y="4011910"/>
            <a:ext cx="7557072" cy="616910"/>
          </a:xfrm>
          <a:prstGeom prst="rect">
            <a:avLst/>
          </a:prstGeom>
          <a:solidFill>
            <a:srgbClr val="00B050"/>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nchorCtr="1"/>
          <a:lstStyle/>
          <a:p>
            <a:pPr>
              <a:defRPr/>
            </a:pPr>
            <a:r>
              <a:rPr lang="zh-CN" altLang="en-US" sz="2000" b="1" dirty="0" smtClean="0">
                <a:latin typeface="微软雅黑" pitchFamily="34" charset="-122"/>
                <a:ea typeface="微软雅黑" pitchFamily="34" charset="-122"/>
              </a:rPr>
              <a:t>大幅提升项目开发效率</a:t>
            </a:r>
            <a:endParaRPr lang="zh-CN" altLang="en-US" sz="2000" b="1" dirty="0">
              <a:latin typeface="微软雅黑" pitchFamily="34" charset="-122"/>
              <a:ea typeface="微软雅黑" pitchFamily="34" charset="-122"/>
            </a:endParaRPr>
          </a:p>
        </p:txBody>
      </p:sp>
    </p:spTree>
    <p:extLst>
      <p:ext uri="{BB962C8B-B14F-4D97-AF65-F5344CB8AC3E}">
        <p14:creationId xmlns:p14="http://schemas.microsoft.com/office/powerpoint/2010/main" xmlns="" val="359492219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31840" y="628350"/>
            <a:ext cx="5904656" cy="38156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218" name="标题 2"/>
          <p:cNvSpPr>
            <a:spLocks noGrp="1"/>
          </p:cNvSpPr>
          <p:nvPr>
            <p:ph type="title"/>
          </p:nvPr>
        </p:nvSpPr>
        <p:spPr>
          <a:xfrm>
            <a:off x="395288" y="0"/>
            <a:ext cx="6697662" cy="465535"/>
          </a:xfrm>
        </p:spPr>
        <p:txBody>
          <a:bodyPr>
            <a:noAutofit/>
          </a:bodyPr>
          <a:lstStyle/>
          <a:p>
            <a:pPr marL="342900" indent="-342900"/>
            <a:r>
              <a:rPr sz="2800" dirty="0" smtClean="0">
                <a:latin typeface="微软雅黑" pitchFamily="34" charset="-122"/>
                <a:ea typeface="微软雅黑" pitchFamily="34" charset="-122"/>
              </a:rPr>
              <a:t>特性</a:t>
            </a:r>
            <a:r>
              <a:rPr lang="zh-CN" altLang="en-US" sz="2800" dirty="0" smtClean="0">
                <a:latin typeface="微软雅黑" pitchFamily="34" charset="-122"/>
                <a:ea typeface="微软雅黑" pitchFamily="34" charset="-122"/>
              </a:rPr>
              <a:t>二</a:t>
            </a:r>
            <a:r>
              <a:rPr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全新升级的扩展开发管理</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扩展开发平台</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开发流程图</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要点说明</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与</a:t>
              </a:r>
              <a:r>
                <a:rPr lang="en-US" altLang="zh-CN" sz="1400" dirty="0" smtClean="0">
                  <a:solidFill>
                    <a:schemeClr val="tx1">
                      <a:lumMod val="65000"/>
                      <a:lumOff val="35000"/>
                    </a:schemeClr>
                  </a:solidFill>
                  <a:latin typeface="微软雅黑" pitchFamily="34" charset="-122"/>
                  <a:ea typeface="微软雅黑" pitchFamily="34" charset="-122"/>
                  <a:cs typeface="Heiti SC Light"/>
                </a:rPr>
                <a:t>DEP</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方案概念统一</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扩展方案管理</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启用</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反启用</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方案</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依赖设置与校验</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方案级的补丁制作</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新增向导</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业务单元向导</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页面向导</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优化交互体验</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2"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页面</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分类</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新增</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标准</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2"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状态突出显示，一目了然</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2"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自动记忆功能，打开时自动定位到</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当前计算机上次</a:t>
              </a:r>
              <a:r>
                <a:rPr lang="zh-CN" altLang="en-US" sz="1000" dirty="0">
                  <a:solidFill>
                    <a:schemeClr val="tx1">
                      <a:lumMod val="65000"/>
                      <a:lumOff val="35000"/>
                    </a:schemeClr>
                  </a:solidFill>
                  <a:latin typeface="微软雅黑" pitchFamily="34" charset="-122"/>
                  <a:ea typeface="微软雅黑" pitchFamily="34" charset="-122"/>
                  <a:cs typeface="Heiti SC Light"/>
                </a:rPr>
                <a:t>离开时的业务单元</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283242" y="628350"/>
            <a:ext cx="5537230" cy="40839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160936" y="631493"/>
            <a:ext cx="5875560" cy="43087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892258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sz="2800" dirty="0" smtClean="0">
                <a:latin typeface="微软雅黑" pitchFamily="34" charset="-122"/>
                <a:ea typeface="微软雅黑" pitchFamily="34" charset="-122"/>
              </a:rPr>
              <a:t>特性</a:t>
            </a:r>
            <a:r>
              <a:rPr lang="zh-CN" altLang="en-US" sz="2800" dirty="0" smtClean="0">
                <a:latin typeface="微软雅黑" pitchFamily="34" charset="-122"/>
                <a:ea typeface="微软雅黑" pitchFamily="34" charset="-122"/>
              </a:rPr>
              <a:t>二</a:t>
            </a:r>
            <a:r>
              <a:rPr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全新升级的扩展开发管理</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5" y="571486"/>
            <a:ext cx="2772972"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新增向导</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新增业务单元</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快速开发普通基础资料、树型基础资料、多级明细基础资料及业务单据维护功能</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新增页面</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快速开发列表页面、编辑页面等</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87824" y="607182"/>
            <a:ext cx="6076156" cy="3920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87824" y="608346"/>
            <a:ext cx="6076156" cy="39198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987824" y="608346"/>
            <a:ext cx="6076156" cy="388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987824" y="627534"/>
            <a:ext cx="6076156" cy="388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932509" y="627534"/>
            <a:ext cx="6131471" cy="34266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2987824" y="641797"/>
            <a:ext cx="6046723" cy="34421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026692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7"/>
                                        </p:tgtEl>
                                        <p:attrNameLst>
                                          <p:attrName>style.visibility</p:attrName>
                                        </p:attrNameLst>
                                      </p:cBhvr>
                                      <p:to>
                                        <p:strVal val="visible"/>
                                      </p:to>
                                    </p:set>
                                    <p:anim calcmode="lin" valueType="num">
                                      <p:cBhvr additive="base">
                                        <p:cTn id="19" dur="500" fill="hold"/>
                                        <p:tgtEl>
                                          <p:spTgt spid="3077"/>
                                        </p:tgtEl>
                                        <p:attrNameLst>
                                          <p:attrName>ppt_x</p:attrName>
                                        </p:attrNameLst>
                                      </p:cBhvr>
                                      <p:tavLst>
                                        <p:tav tm="0">
                                          <p:val>
                                            <p:strVal val="#ppt_x"/>
                                          </p:val>
                                        </p:tav>
                                        <p:tav tm="100000">
                                          <p:val>
                                            <p:strVal val="#ppt_x"/>
                                          </p:val>
                                        </p:tav>
                                      </p:tavLst>
                                    </p:anim>
                                    <p:anim calcmode="lin" valueType="num">
                                      <p:cBhvr additive="base">
                                        <p:cTn id="20"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9"/>
                                        </p:tgtEl>
                                        <p:attrNameLst>
                                          <p:attrName>style.visibility</p:attrName>
                                        </p:attrNameLst>
                                      </p:cBhvr>
                                      <p:to>
                                        <p:strVal val="visible"/>
                                      </p:to>
                                    </p:set>
                                    <p:anim calcmode="lin" valueType="num">
                                      <p:cBhvr additive="base">
                                        <p:cTn id="25" dur="500" fill="hold"/>
                                        <p:tgtEl>
                                          <p:spTgt spid="3079"/>
                                        </p:tgtEl>
                                        <p:attrNameLst>
                                          <p:attrName>ppt_x</p:attrName>
                                        </p:attrNameLst>
                                      </p:cBhvr>
                                      <p:tavLst>
                                        <p:tav tm="0">
                                          <p:val>
                                            <p:strVal val="#ppt_x"/>
                                          </p:val>
                                        </p:tav>
                                        <p:tav tm="100000">
                                          <p:val>
                                            <p:strVal val="#ppt_x"/>
                                          </p:val>
                                        </p:tav>
                                      </p:tavLst>
                                    </p:anim>
                                    <p:anim calcmode="lin" valueType="num">
                                      <p:cBhvr additive="base">
                                        <p:cTn id="26" dur="500" fill="hold"/>
                                        <p:tgtEl>
                                          <p:spTgt spid="307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80"/>
                                        </p:tgtEl>
                                        <p:attrNameLst>
                                          <p:attrName>style.visibility</p:attrName>
                                        </p:attrNameLst>
                                      </p:cBhvr>
                                      <p:to>
                                        <p:strVal val="visible"/>
                                      </p:to>
                                    </p:set>
                                    <p:anim calcmode="lin" valueType="num">
                                      <p:cBhvr additive="base">
                                        <p:cTn id="31" dur="500" fill="hold"/>
                                        <p:tgtEl>
                                          <p:spTgt spid="3080"/>
                                        </p:tgtEl>
                                        <p:attrNameLst>
                                          <p:attrName>ppt_x</p:attrName>
                                        </p:attrNameLst>
                                      </p:cBhvr>
                                      <p:tavLst>
                                        <p:tav tm="0">
                                          <p:val>
                                            <p:strVal val="#ppt_x"/>
                                          </p:val>
                                        </p:tav>
                                        <p:tav tm="100000">
                                          <p:val>
                                            <p:strVal val="#ppt_x"/>
                                          </p:val>
                                        </p:tav>
                                      </p:tavLst>
                                    </p:anim>
                                    <p:anim calcmode="lin" valueType="num">
                                      <p:cBhvr additive="base">
                                        <p:cTn id="32" dur="500" fill="hold"/>
                                        <p:tgtEl>
                                          <p:spTgt spid="30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7"/>
          <p:cNvSpPr txBox="1">
            <a:spLocks noChangeArrowheads="1"/>
          </p:cNvSpPr>
          <p:nvPr/>
        </p:nvSpPr>
        <p:spPr bwMode="auto">
          <a:xfrm>
            <a:off x="77788" y="27385"/>
            <a:ext cx="4565650" cy="438150"/>
          </a:xfrm>
          <a:prstGeom prst="rect">
            <a:avLst/>
          </a:prstGeom>
          <a:noFill/>
          <a:ln w="9525">
            <a:noFill/>
            <a:miter lim="800000"/>
            <a:headEnd/>
            <a:tailEnd/>
          </a:ln>
          <a:effectLst/>
          <a:extLst/>
        </p:spPr>
        <p:txBody>
          <a:bodyPr anchor="ctr"/>
          <a:lstStyle>
            <a:defPPr>
              <a:defRPr lang="zh-CN"/>
            </a:defPPr>
            <a:lvl1pPr>
              <a:defRPr sz="3200" b="1">
                <a:solidFill>
                  <a:srgbClr val="00549A"/>
                </a:solidFill>
                <a:effectLst>
                  <a:outerShdw blurRad="38100" dist="38100" dir="2700000" algn="tl">
                    <a:srgbClr val="C0C0C0"/>
                  </a:outerShdw>
                </a:effectLst>
                <a:latin typeface="黑体" pitchFamily="2" charset="-122"/>
              </a:defRPr>
            </a:lvl1pPr>
          </a:lstStyle>
          <a:p>
            <a:pPr>
              <a:defRPr/>
            </a:pPr>
            <a:r>
              <a:rPr kumimoji="1" lang="zh-CN" altLang="en-US" sz="2800" b="0" dirty="0" smtClean="0">
                <a:solidFill>
                  <a:srgbClr val="262626"/>
                </a:solidFill>
                <a:effectLst/>
                <a:latin typeface="微软雅黑" pitchFamily="34" charset="-122"/>
                <a:ea typeface="微软雅黑" pitchFamily="34" charset="-122"/>
                <a:cs typeface="微软雅黑"/>
              </a:rPr>
              <a:t>特性三：完善扩展应用模式</a:t>
            </a:r>
            <a:endParaRPr kumimoji="1" lang="zh-CN" altLang="en-US" sz="2800" b="0" dirty="0">
              <a:solidFill>
                <a:srgbClr val="262626"/>
              </a:solidFill>
              <a:effectLst/>
              <a:latin typeface="微软雅黑" pitchFamily="34" charset="-122"/>
              <a:ea typeface="微软雅黑" pitchFamily="34" charset="-122"/>
              <a:cs typeface="微软雅黑"/>
            </a:endParaRPr>
          </a:p>
        </p:txBody>
      </p:sp>
      <p:sp>
        <p:nvSpPr>
          <p:cNvPr id="28" name="AutoShape 3"/>
          <p:cNvSpPr>
            <a:spLocks noChangeArrowheads="1"/>
          </p:cNvSpPr>
          <p:nvPr/>
        </p:nvSpPr>
        <p:spPr bwMode="gray">
          <a:xfrm>
            <a:off x="395289" y="897731"/>
            <a:ext cx="4921585" cy="764968"/>
          </a:xfrm>
          <a:prstGeom prst="roundRect">
            <a:avLst>
              <a:gd name="adj" fmla="val 10889"/>
            </a:avLst>
          </a:prstGeom>
          <a:gradFill rotWithShape="1">
            <a:gsLst>
              <a:gs pos="0">
                <a:srgbClr val="EEEEEE"/>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29" name="AutoShape 4"/>
          <p:cNvSpPr>
            <a:spLocks noChangeArrowheads="1"/>
          </p:cNvSpPr>
          <p:nvPr/>
        </p:nvSpPr>
        <p:spPr bwMode="gray">
          <a:xfrm>
            <a:off x="475552" y="968372"/>
            <a:ext cx="704432" cy="625545"/>
          </a:xfrm>
          <a:prstGeom prst="roundRect">
            <a:avLst>
              <a:gd name="adj" fmla="val 11921"/>
            </a:avLst>
          </a:prstGeom>
          <a:gradFill rotWithShape="1">
            <a:gsLst>
              <a:gs pos="0">
                <a:srgbClr val="0066CC"/>
              </a:gs>
              <a:gs pos="100000">
                <a:srgbClr val="00478E"/>
              </a:gs>
            </a:gsLst>
            <a:lin ang="5400000" scaled="1"/>
          </a:gradFill>
          <a:ln w="38100">
            <a:solidFill>
              <a:srgbClr val="000000"/>
            </a:solidFill>
            <a:round/>
            <a:headEnd/>
            <a:tailEnd/>
          </a:ln>
        </p:spPr>
        <p:txBody>
          <a:bodyPr wrap="none" anchor="ct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30" name="Freeform 5"/>
          <p:cNvSpPr>
            <a:spLocks/>
          </p:cNvSpPr>
          <p:nvPr/>
        </p:nvSpPr>
        <p:spPr bwMode="gray">
          <a:xfrm>
            <a:off x="519438" y="1008326"/>
            <a:ext cx="351581" cy="313198"/>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66CC">
                  <a:gamma/>
                  <a:tint val="54510"/>
                  <a:invGamma/>
                </a:srgbClr>
              </a:gs>
              <a:gs pos="50000">
                <a:srgbClr val="0066CC">
                  <a:alpha val="0"/>
                </a:srgbClr>
              </a:gs>
              <a:gs pos="100000">
                <a:srgbClr val="0066CC">
                  <a:gamma/>
                  <a:tint val="54510"/>
                  <a:invGamma/>
                </a:srgbClr>
              </a:gs>
            </a:gsLst>
            <a:lin ang="2700000" scaled="1"/>
          </a:gradFill>
          <a:ln w="0">
            <a:noFill/>
            <a:prstDash val="solid"/>
            <a:round/>
            <a:headEnd/>
            <a:tailEnd/>
          </a:ln>
        </p:spPr>
        <p:txBody>
          <a:bodyP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31" name="Text Box 6"/>
          <p:cNvSpPr txBox="1">
            <a:spLocks noChangeArrowheads="1"/>
          </p:cNvSpPr>
          <p:nvPr/>
        </p:nvSpPr>
        <p:spPr bwMode="gray">
          <a:xfrm>
            <a:off x="624046" y="987574"/>
            <a:ext cx="364202" cy="523220"/>
          </a:xfrm>
          <a:prstGeom prst="rect">
            <a:avLst/>
          </a:prstGeom>
          <a:noFill/>
          <a:ln w="9525" algn="ctr">
            <a:noFill/>
            <a:miter lim="800000"/>
            <a:headEnd/>
            <a:tailEnd/>
          </a:ln>
          <a:effectLst/>
        </p:spPr>
        <p:txBody>
          <a:bodyPr wrap="none">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pPr>
              <a:spcBef>
                <a:spcPct val="0"/>
              </a:spcBef>
              <a:defRPr/>
            </a:pPr>
            <a:r>
              <a:rPr lang="en-US" altLang="zh-CN" sz="2800" dirty="0">
                <a:solidFill>
                  <a:srgbClr val="FFFFFF"/>
                </a:solidFill>
                <a:effectLst>
                  <a:outerShdw blurRad="38100" dist="38100" dir="2700000" algn="tl">
                    <a:srgbClr val="C0C0C0"/>
                  </a:outerShdw>
                </a:effectLst>
                <a:latin typeface="宋体" pitchFamily="2" charset="-122"/>
                <a:ea typeface="宋体" pitchFamily="2" charset="-122"/>
              </a:rPr>
              <a:t>1</a:t>
            </a:r>
            <a:endParaRPr lang="en-US" altLang="zh-CN" sz="2800" dirty="0" smtClean="0">
              <a:solidFill>
                <a:srgbClr val="FFFFFF"/>
              </a:solidFill>
              <a:effectLst>
                <a:outerShdw blurRad="38100" dist="38100" dir="2700000" algn="tl">
                  <a:srgbClr val="C0C0C0"/>
                </a:outerShdw>
              </a:effectLst>
              <a:latin typeface="宋体" pitchFamily="2" charset="-122"/>
              <a:ea typeface="宋体" pitchFamily="2" charset="-122"/>
            </a:endParaRPr>
          </a:p>
        </p:txBody>
      </p:sp>
      <p:sp>
        <p:nvSpPr>
          <p:cNvPr id="22538" name="Text Box 7"/>
          <p:cNvSpPr txBox="1">
            <a:spLocks noChangeArrowheads="1"/>
          </p:cNvSpPr>
          <p:nvPr/>
        </p:nvSpPr>
        <p:spPr bwMode="gray">
          <a:xfrm>
            <a:off x="1187624" y="1059582"/>
            <a:ext cx="40882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2000" dirty="0">
                <a:latin typeface="微软雅黑" pitchFamily="34" charset="-122"/>
                <a:ea typeface="微软雅黑" pitchFamily="34" charset="-122"/>
              </a:rPr>
              <a:t>全局</a:t>
            </a:r>
            <a:r>
              <a:rPr lang="zh-CN" altLang="en-US" sz="2000" dirty="0" smtClean="0">
                <a:latin typeface="微软雅黑" pitchFamily="34" charset="-122"/>
                <a:ea typeface="微软雅黑" pitchFamily="34" charset="-122"/>
              </a:rPr>
              <a:t>应用统一的标准扩展功能</a:t>
            </a:r>
            <a:endParaRPr lang="zh-CN" altLang="en-US" sz="2000" dirty="0">
              <a:latin typeface="微软雅黑" pitchFamily="34" charset="-122"/>
              <a:ea typeface="微软雅黑" pitchFamily="34" charset="-122"/>
            </a:endParaRPr>
          </a:p>
        </p:txBody>
      </p:sp>
      <p:sp>
        <p:nvSpPr>
          <p:cNvPr id="33" name="AutoShape 9"/>
          <p:cNvSpPr>
            <a:spLocks noChangeArrowheads="1"/>
          </p:cNvSpPr>
          <p:nvPr/>
        </p:nvSpPr>
        <p:spPr bwMode="gray">
          <a:xfrm>
            <a:off x="395289" y="1869045"/>
            <a:ext cx="4874371" cy="764967"/>
          </a:xfrm>
          <a:prstGeom prst="roundRect">
            <a:avLst>
              <a:gd name="adj" fmla="val 10889"/>
            </a:avLst>
          </a:prstGeom>
          <a:gradFill rotWithShape="1">
            <a:gsLst>
              <a:gs pos="0">
                <a:srgbClr val="EEEEEE"/>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34" name="AutoShape 10"/>
          <p:cNvSpPr>
            <a:spLocks noChangeArrowheads="1"/>
          </p:cNvSpPr>
          <p:nvPr/>
        </p:nvSpPr>
        <p:spPr bwMode="gray">
          <a:xfrm>
            <a:off x="475552" y="1939685"/>
            <a:ext cx="704432" cy="625544"/>
          </a:xfrm>
          <a:prstGeom prst="roundRect">
            <a:avLst>
              <a:gd name="adj" fmla="val 11921"/>
            </a:avLst>
          </a:prstGeom>
          <a:gradFill rotWithShape="1">
            <a:gsLst>
              <a:gs pos="0">
                <a:srgbClr val="009999"/>
              </a:gs>
              <a:gs pos="100000">
                <a:srgbClr val="006B6B"/>
              </a:gs>
            </a:gsLst>
            <a:lin ang="5400000" scaled="1"/>
          </a:gradFill>
          <a:ln w="38100">
            <a:solidFill>
              <a:srgbClr val="000000"/>
            </a:solidFill>
            <a:round/>
            <a:headEnd/>
            <a:tailEnd/>
          </a:ln>
        </p:spPr>
        <p:txBody>
          <a:bodyPr wrap="none" anchor="ct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47" name="Freeform 11"/>
          <p:cNvSpPr>
            <a:spLocks/>
          </p:cNvSpPr>
          <p:nvPr/>
        </p:nvSpPr>
        <p:spPr bwMode="gray">
          <a:xfrm>
            <a:off x="519438" y="1979319"/>
            <a:ext cx="351581" cy="313199"/>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9999">
                  <a:gamma/>
                  <a:tint val="42353"/>
                  <a:invGamma/>
                </a:srgbClr>
              </a:gs>
              <a:gs pos="50000">
                <a:srgbClr val="009999">
                  <a:alpha val="0"/>
                </a:srgbClr>
              </a:gs>
              <a:gs pos="100000">
                <a:srgbClr val="009999">
                  <a:gamma/>
                  <a:tint val="42353"/>
                  <a:invGamma/>
                </a:srgbClr>
              </a:gs>
            </a:gsLst>
            <a:lin ang="2700000" scaled="1"/>
          </a:gradFill>
          <a:ln w="0">
            <a:noFill/>
            <a:prstDash val="solid"/>
            <a:round/>
            <a:headEnd/>
            <a:tailEnd/>
          </a:ln>
        </p:spPr>
        <p:txBody>
          <a:bodyP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48" name="Text Box 12"/>
          <p:cNvSpPr txBox="1">
            <a:spLocks noChangeArrowheads="1"/>
          </p:cNvSpPr>
          <p:nvPr/>
        </p:nvSpPr>
        <p:spPr bwMode="gray">
          <a:xfrm>
            <a:off x="611560" y="1995686"/>
            <a:ext cx="450373" cy="523220"/>
          </a:xfrm>
          <a:prstGeom prst="rect">
            <a:avLst/>
          </a:prstGeom>
          <a:noFill/>
          <a:ln w="9525" algn="ctr">
            <a:noFill/>
            <a:miter lim="800000"/>
            <a:headEnd/>
            <a:tailEnd/>
          </a:ln>
          <a:effectLst/>
        </p:spPr>
        <p:txBody>
          <a:bodyPr wrap="square">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pPr>
              <a:spcBef>
                <a:spcPct val="0"/>
              </a:spcBef>
              <a:defRPr/>
            </a:pPr>
            <a:r>
              <a:rPr lang="en-US" altLang="zh-CN" sz="2800" dirty="0" smtClean="0">
                <a:solidFill>
                  <a:srgbClr val="FFFFFF"/>
                </a:solidFill>
                <a:effectLst>
                  <a:outerShdw blurRad="38100" dist="38100" dir="2700000" algn="tl">
                    <a:srgbClr val="C0C0C0"/>
                  </a:outerShdw>
                </a:effectLst>
                <a:latin typeface="宋体" pitchFamily="2" charset="-122"/>
                <a:ea typeface="宋体" pitchFamily="2" charset="-122"/>
              </a:rPr>
              <a:t>2</a:t>
            </a:r>
          </a:p>
        </p:txBody>
      </p:sp>
      <p:sp>
        <p:nvSpPr>
          <p:cNvPr id="52" name="AutoShape 15"/>
          <p:cNvSpPr>
            <a:spLocks noChangeArrowheads="1"/>
          </p:cNvSpPr>
          <p:nvPr/>
        </p:nvSpPr>
        <p:spPr bwMode="gray">
          <a:xfrm>
            <a:off x="395289" y="2872891"/>
            <a:ext cx="4921585" cy="764967"/>
          </a:xfrm>
          <a:prstGeom prst="roundRect">
            <a:avLst>
              <a:gd name="adj" fmla="val 10889"/>
            </a:avLst>
          </a:prstGeom>
          <a:gradFill rotWithShape="1">
            <a:gsLst>
              <a:gs pos="0">
                <a:srgbClr val="EEEEEE"/>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55" name="AutoShape 16"/>
          <p:cNvSpPr>
            <a:spLocks noChangeArrowheads="1"/>
          </p:cNvSpPr>
          <p:nvPr/>
        </p:nvSpPr>
        <p:spPr bwMode="gray">
          <a:xfrm>
            <a:off x="475552" y="2943532"/>
            <a:ext cx="704432" cy="625544"/>
          </a:xfrm>
          <a:prstGeom prst="roundRect">
            <a:avLst>
              <a:gd name="adj" fmla="val 11921"/>
            </a:avLst>
          </a:prstGeom>
          <a:gradFill rotWithShape="1">
            <a:gsLst>
              <a:gs pos="0">
                <a:srgbClr val="EC941E"/>
              </a:gs>
              <a:gs pos="100000">
                <a:srgbClr val="A56715"/>
              </a:gs>
            </a:gsLst>
            <a:lin ang="5400000" scaled="1"/>
          </a:gradFill>
          <a:ln w="38100">
            <a:solidFill>
              <a:srgbClr val="000000"/>
            </a:solidFill>
            <a:round/>
            <a:headEnd/>
            <a:tailEnd/>
          </a:ln>
        </p:spPr>
        <p:txBody>
          <a:bodyPr wrap="none" anchor="ct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56" name="Freeform 17"/>
          <p:cNvSpPr>
            <a:spLocks/>
          </p:cNvSpPr>
          <p:nvPr/>
        </p:nvSpPr>
        <p:spPr bwMode="gray">
          <a:xfrm>
            <a:off x="519438" y="2983577"/>
            <a:ext cx="351581" cy="313199"/>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EC941E">
                  <a:gamma/>
                  <a:tint val="48627"/>
                  <a:invGamma/>
                </a:srgbClr>
              </a:gs>
              <a:gs pos="50000">
                <a:srgbClr val="EC941E">
                  <a:alpha val="0"/>
                </a:srgbClr>
              </a:gs>
              <a:gs pos="100000">
                <a:srgbClr val="EC941E">
                  <a:gamma/>
                  <a:tint val="48627"/>
                  <a:invGamma/>
                </a:srgbClr>
              </a:gs>
            </a:gsLst>
            <a:lin ang="2700000" scaled="1"/>
          </a:gradFill>
          <a:ln w="0">
            <a:noFill/>
            <a:prstDash val="solid"/>
            <a:round/>
            <a:headEnd/>
            <a:tailEnd/>
          </a:ln>
        </p:spPr>
        <p:txBody>
          <a:bodyPr/>
          <a:lstStyle/>
          <a:p>
            <a:pPr eaLnBrk="1" fontAlgn="auto" hangingPunct="1">
              <a:spcBef>
                <a:spcPts val="0"/>
              </a:spcBef>
              <a:spcAft>
                <a:spcPts val="0"/>
              </a:spcAft>
              <a:defRPr/>
            </a:pPr>
            <a:endParaRPr lang="zh-CN" altLang="en-US" sz="1800" kern="0">
              <a:solidFill>
                <a:sysClr val="windowText" lastClr="000000"/>
              </a:solidFill>
              <a:latin typeface="+mn-ea"/>
              <a:ea typeface="+mn-ea"/>
            </a:endParaRPr>
          </a:p>
        </p:txBody>
      </p:sp>
      <p:sp>
        <p:nvSpPr>
          <p:cNvPr id="57" name="Text Box 18"/>
          <p:cNvSpPr txBox="1">
            <a:spLocks noChangeArrowheads="1"/>
          </p:cNvSpPr>
          <p:nvPr/>
        </p:nvSpPr>
        <p:spPr bwMode="gray">
          <a:xfrm>
            <a:off x="638456" y="2984634"/>
            <a:ext cx="333144" cy="523220"/>
          </a:xfrm>
          <a:prstGeom prst="rect">
            <a:avLst/>
          </a:prstGeom>
          <a:noFill/>
          <a:ln w="9525" algn="ctr">
            <a:noFill/>
            <a:miter lim="800000"/>
            <a:headEnd/>
            <a:tailEnd/>
          </a:ln>
          <a:effectLst/>
        </p:spPr>
        <p:txBody>
          <a:bodyPr wrap="square">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pPr>
              <a:spcBef>
                <a:spcPct val="0"/>
              </a:spcBef>
              <a:defRPr/>
            </a:pPr>
            <a:r>
              <a:rPr lang="en-US" altLang="zh-CN" sz="2800" dirty="0" smtClean="0">
                <a:solidFill>
                  <a:srgbClr val="FFFFFF"/>
                </a:solidFill>
                <a:effectLst>
                  <a:outerShdw blurRad="38100" dist="38100" dir="2700000" algn="tl">
                    <a:srgbClr val="C0C0C0"/>
                  </a:outerShdw>
                </a:effectLst>
                <a:latin typeface="宋体" pitchFamily="2" charset="-122"/>
                <a:ea typeface="宋体" pitchFamily="2" charset="-122"/>
              </a:rPr>
              <a:t>3</a:t>
            </a:r>
          </a:p>
        </p:txBody>
      </p:sp>
      <p:sp>
        <p:nvSpPr>
          <p:cNvPr id="22552" name="Text Box 19"/>
          <p:cNvSpPr txBox="1">
            <a:spLocks noChangeArrowheads="1"/>
          </p:cNvSpPr>
          <p:nvPr/>
        </p:nvSpPr>
        <p:spPr bwMode="gray">
          <a:xfrm>
            <a:off x="1275806" y="3035736"/>
            <a:ext cx="40882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pPr algn="l"/>
            <a:r>
              <a:rPr lang="zh-CN" altLang="en-US" sz="2000" dirty="0" smtClean="0">
                <a:latin typeface="微软雅黑" pitchFamily="34" charset="-122"/>
                <a:ea typeface="微软雅黑" pitchFamily="34" charset="-122"/>
              </a:rPr>
              <a:t>扩展功能发布为新功能应用</a:t>
            </a:r>
            <a:endParaRPr lang="zh-CN" altLang="en-US" sz="2000" dirty="0">
              <a:latin typeface="微软雅黑" pitchFamily="34" charset="-122"/>
              <a:ea typeface="微软雅黑" pitchFamily="34" charset="-122"/>
            </a:endParaRPr>
          </a:p>
        </p:txBody>
      </p:sp>
      <p:sp>
        <p:nvSpPr>
          <p:cNvPr id="19" name="Text Box 7"/>
          <p:cNvSpPr txBox="1">
            <a:spLocks noChangeArrowheads="1"/>
          </p:cNvSpPr>
          <p:nvPr/>
        </p:nvSpPr>
        <p:spPr bwMode="gray">
          <a:xfrm>
            <a:off x="1228592" y="2051473"/>
            <a:ext cx="40882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2000" dirty="0" smtClean="0">
                <a:latin typeface="微软雅黑" pitchFamily="34" charset="-122"/>
                <a:ea typeface="微软雅黑" pitchFamily="34" charset="-122"/>
              </a:rPr>
              <a:t>不同组织应用不同的扩展功能</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xmlns="" val="157151001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sz="2800" dirty="0" smtClean="0">
                <a:latin typeface="微软雅黑" pitchFamily="34" charset="-122"/>
                <a:ea typeface="微软雅黑" pitchFamily="34" charset="-122"/>
              </a:rPr>
              <a:t>特性</a:t>
            </a:r>
            <a:r>
              <a:rPr lang="zh-CN" altLang="en-US" sz="2800" dirty="0" smtClean="0">
                <a:latin typeface="微软雅黑" pitchFamily="34" charset="-122"/>
                <a:ea typeface="微软雅黑" pitchFamily="34" charset="-122"/>
              </a:rPr>
              <a:t>三</a:t>
            </a:r>
            <a:r>
              <a:rPr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完善扩展应用模式</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常规扩展应用</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200" b="1" dirty="0" smtClean="0">
                  <a:solidFill>
                    <a:schemeClr val="tx1">
                      <a:lumMod val="65000"/>
                      <a:lumOff val="35000"/>
                    </a:schemeClr>
                  </a:solidFill>
                  <a:latin typeface="微软雅黑" pitchFamily="34" charset="-122"/>
                  <a:ea typeface="微软雅黑" pitchFamily="34" charset="-122"/>
                  <a:cs typeface="Heiti SC Light"/>
                </a:rPr>
                <a:t>全局应用统一的标准扩展功能</a:t>
              </a:r>
              <a:endParaRPr lang="en-US" altLang="zh-CN" sz="1200" b="1"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扩展方案必须“</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启用</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扩展页面不必分配</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可存在多个扩展页面，但仅 “</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默认</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”扩展页面生效</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200" b="1" dirty="0">
                  <a:solidFill>
                    <a:schemeClr val="tx1">
                      <a:lumMod val="65000"/>
                      <a:lumOff val="35000"/>
                    </a:schemeClr>
                  </a:solidFill>
                  <a:latin typeface="微软雅黑" pitchFamily="34" charset="-122"/>
                  <a:ea typeface="微软雅黑" pitchFamily="34" charset="-122"/>
                  <a:cs typeface="Heiti SC Light"/>
                </a:rPr>
                <a:t>不同组织使用不同扩展功能</a:t>
              </a:r>
              <a:endParaRPr lang="en-US" altLang="zh-CN" sz="1200" b="1"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同一标准功能有多个不同的扩展页面</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使用“</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分配</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”将扩展页面指定给特定的管理单元</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CU</a:t>
              </a: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下级管理单元自动</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继承</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上级分配的扩展页面</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其他未分配的组织使用“</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默认</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”扩展页面</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131840" y="615047"/>
            <a:ext cx="5688632" cy="42609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60005" y="627534"/>
            <a:ext cx="5876491" cy="40324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142816" y="627534"/>
            <a:ext cx="6013255" cy="40324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95360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additive="base">
                                        <p:cTn id="13" dur="500" fill="hold"/>
                                        <p:tgtEl>
                                          <p:spTgt spid="4100"/>
                                        </p:tgtEl>
                                        <p:attrNameLst>
                                          <p:attrName>ppt_x</p:attrName>
                                        </p:attrNameLst>
                                      </p:cBhvr>
                                      <p:tavLst>
                                        <p:tav tm="0">
                                          <p:val>
                                            <p:strVal val="#ppt_x"/>
                                          </p:val>
                                        </p:tav>
                                        <p:tav tm="100000">
                                          <p:val>
                                            <p:strVal val="#ppt_x"/>
                                          </p:val>
                                        </p:tav>
                                      </p:tavLst>
                                    </p:anim>
                                    <p:anim calcmode="lin" valueType="num">
                                      <p:cBhvr additive="base">
                                        <p:cTn id="14"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sz="2800" dirty="0" smtClean="0">
                <a:latin typeface="微软雅黑" pitchFamily="34" charset="-122"/>
                <a:ea typeface="微软雅黑" pitchFamily="34" charset="-122"/>
              </a:rPr>
              <a:t>特性</a:t>
            </a:r>
            <a:r>
              <a:rPr lang="zh-CN" altLang="en-US" sz="2800" dirty="0" smtClean="0">
                <a:latin typeface="微软雅黑" pitchFamily="34" charset="-122"/>
                <a:ea typeface="微软雅黑" pitchFamily="34" charset="-122"/>
              </a:rPr>
              <a:t>三</a:t>
            </a:r>
            <a:r>
              <a:rPr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完善扩展应用模式</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扩展应用发布为新功能</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200" b="1" dirty="0" smtClean="0">
                  <a:solidFill>
                    <a:schemeClr val="tx1">
                      <a:lumMod val="65000"/>
                      <a:lumOff val="35000"/>
                    </a:schemeClr>
                  </a:solidFill>
                  <a:latin typeface="微软雅黑" pitchFamily="34" charset="-122"/>
                  <a:ea typeface="微软雅黑" pitchFamily="34" charset="-122"/>
                  <a:cs typeface="Heiti SC Light"/>
                </a:rPr>
                <a:t>概念</a:t>
              </a:r>
              <a:endParaRPr lang="en-US" altLang="zh-CN" sz="1200" b="1"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基于标准功能进行的扩展，不是要替代原有标准功能，而是作为新功能发布，与原标准功能保存</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例：不同费用类型的费用申请单扩展页面分别挂在不同的菜单上直接录入</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200" b="1" dirty="0" smtClean="0">
                  <a:solidFill>
                    <a:schemeClr val="tx1">
                      <a:lumMod val="65000"/>
                      <a:lumOff val="35000"/>
                    </a:schemeClr>
                  </a:solidFill>
                  <a:latin typeface="微软雅黑" pitchFamily="34" charset="-122"/>
                  <a:ea typeface="微软雅黑" pitchFamily="34" charset="-122"/>
                  <a:cs typeface="Heiti SC Light"/>
                </a:rPr>
                <a:t>步骤</a:t>
              </a:r>
              <a:endParaRPr lang="en-US" altLang="zh-CN" sz="1200" b="1"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基于标准功能页面进行扩展修改，一般需要修改一组多个页面，包括列表页面及编辑页面等</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打开列表页面进行设置，在页面属性中，修改</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编辑页面</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查看页面</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分别为一起修改的页面，保障这些页面一起运行使用</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在业务单元管理中，选择扩展的列表页面，点击右上角“</a:t>
              </a:r>
              <a:r>
                <a:rPr lang="zh-CN" altLang="en-US" sz="1000" b="1" dirty="0" smtClean="0">
                  <a:solidFill>
                    <a:schemeClr val="tx1">
                      <a:lumMod val="65000"/>
                      <a:lumOff val="35000"/>
                    </a:schemeClr>
                  </a:solidFill>
                  <a:latin typeface="微软雅黑" pitchFamily="34" charset="-122"/>
                  <a:ea typeface="微软雅黑" pitchFamily="34" charset="-122"/>
                  <a:cs typeface="Heiti SC Light"/>
                </a:rPr>
                <a:t>发布菜单</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”图标，发布为新的功能菜单</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 “</a:t>
              </a:r>
              <a:r>
                <a:rPr lang="zh-CN" altLang="en-US" sz="1000" b="1" dirty="0">
                  <a:solidFill>
                    <a:schemeClr val="tx1">
                      <a:lumMod val="65000"/>
                      <a:lumOff val="35000"/>
                    </a:schemeClr>
                  </a:solidFill>
                  <a:latin typeface="微软雅黑" pitchFamily="34" charset="-122"/>
                  <a:ea typeface="微软雅黑" pitchFamily="34" charset="-122"/>
                  <a:cs typeface="Heiti SC Light"/>
                </a:rPr>
                <a:t>启用</a:t>
              </a:r>
              <a:r>
                <a:rPr lang="zh-CN" altLang="en-US" sz="1000" dirty="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扩展方案</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p:txBody>
        </p:sp>
      </p:grpSp>
      <p:pic>
        <p:nvPicPr>
          <p:cNvPr id="512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131840" y="647088"/>
            <a:ext cx="5936332" cy="40849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31840" y="699542"/>
            <a:ext cx="5976664" cy="35283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100494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b273627aa530cc16b68ea53f11d518af7741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17954</TotalTime>
  <Words>1593</Words>
  <Application>Microsoft Office PowerPoint</Application>
  <PresentationFormat>全屏显示(16:9)</PresentationFormat>
  <Paragraphs>177</Paragraphs>
  <Slides>18</Slides>
  <Notes>3</Notes>
  <HiddenSlides>1</HiddenSlides>
  <MMClips>0</MMClips>
  <ScaleCrop>false</ScaleCrop>
  <HeadingPairs>
    <vt:vector size="4" baseType="variant">
      <vt:variant>
        <vt:lpstr>主题</vt:lpstr>
      </vt:variant>
      <vt:variant>
        <vt:i4>2</vt:i4>
      </vt:variant>
      <vt:variant>
        <vt:lpstr>幻灯片标题</vt:lpstr>
      </vt:variant>
      <vt:variant>
        <vt:i4>18</vt:i4>
      </vt:variant>
    </vt:vector>
  </HeadingPairs>
  <TitlesOfParts>
    <vt:vector size="20" baseType="lpstr">
      <vt:lpstr>Office 主题</vt:lpstr>
      <vt:lpstr>1_Office 主题</vt:lpstr>
      <vt:lpstr>幻灯片 1</vt:lpstr>
      <vt:lpstr>提纲</vt:lpstr>
      <vt:lpstr>特性一：新增Web功能组件</vt:lpstr>
      <vt:lpstr>幻灯片 4</vt:lpstr>
      <vt:lpstr>特性二：全新升级的扩展开发管理</vt:lpstr>
      <vt:lpstr>特性二：全新升级的扩展开发管理</vt:lpstr>
      <vt:lpstr>幻灯片 7</vt:lpstr>
      <vt:lpstr>特性三：完善扩展应用模式</vt:lpstr>
      <vt:lpstr>特性三：完善扩展应用模式</vt:lpstr>
      <vt:lpstr>特性四：全新页面设置及开发方式支持</vt:lpstr>
      <vt:lpstr>特性四：全新页面设置及开发方式支持</vt:lpstr>
      <vt:lpstr>特性四：全新页面设置及开发方式支持</vt:lpstr>
      <vt:lpstr>特性四：全新页面设置及开发方式支持</vt:lpstr>
      <vt:lpstr>特性四：全新页面设置及开发方式支持</vt:lpstr>
      <vt:lpstr>特性四：全新页面设置及开发方式支持</vt:lpstr>
      <vt:lpstr>特性四：全新页面设置及开发方式支持</vt:lpstr>
      <vt:lpstr>幻灯片 17</vt:lpstr>
      <vt:lpstr>特别声明</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huanghaoyun</dc:creator>
  <cp:lastModifiedBy>RD_bjjlg</cp:lastModifiedBy>
  <cp:revision>1515</cp:revision>
  <dcterms:created xsi:type="dcterms:W3CDTF">2009-05-08T06:18:39Z</dcterms:created>
  <dcterms:modified xsi:type="dcterms:W3CDTF">2016-06-13T07:36:40Z</dcterms:modified>
</cp:coreProperties>
</file>